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8"/>
  </p:notesMasterIdLst>
  <p:handoutMasterIdLst>
    <p:handoutMasterId r:id="rId59"/>
  </p:handoutMasterIdLst>
  <p:sldIdLst>
    <p:sldId id="403" r:id="rId2"/>
    <p:sldId id="351" r:id="rId3"/>
    <p:sldId id="412" r:id="rId4"/>
    <p:sldId id="404" r:id="rId5"/>
    <p:sldId id="405" r:id="rId6"/>
    <p:sldId id="408" r:id="rId7"/>
    <p:sldId id="398" r:id="rId8"/>
    <p:sldId id="353" r:id="rId9"/>
    <p:sldId id="383" r:id="rId10"/>
    <p:sldId id="358" r:id="rId11"/>
    <p:sldId id="384" r:id="rId12"/>
    <p:sldId id="399" r:id="rId13"/>
    <p:sldId id="352" r:id="rId14"/>
    <p:sldId id="370" r:id="rId15"/>
    <p:sldId id="419" r:id="rId16"/>
    <p:sldId id="371" r:id="rId17"/>
    <p:sldId id="372" r:id="rId18"/>
    <p:sldId id="417" r:id="rId19"/>
    <p:sldId id="385" r:id="rId20"/>
    <p:sldId id="427" r:id="rId21"/>
    <p:sldId id="428" r:id="rId22"/>
    <p:sldId id="429" r:id="rId23"/>
    <p:sldId id="430" r:id="rId24"/>
    <p:sldId id="5217" r:id="rId25"/>
    <p:sldId id="262" r:id="rId26"/>
    <p:sldId id="263" r:id="rId27"/>
    <p:sldId id="265" r:id="rId28"/>
    <p:sldId id="268" r:id="rId29"/>
    <p:sldId id="5214" r:id="rId30"/>
    <p:sldId id="5215" r:id="rId31"/>
    <p:sldId id="438" r:id="rId32"/>
    <p:sldId id="266" r:id="rId33"/>
    <p:sldId id="293" r:id="rId34"/>
    <p:sldId id="283" r:id="rId35"/>
    <p:sldId id="5224" r:id="rId36"/>
    <p:sldId id="5225" r:id="rId37"/>
    <p:sldId id="5220" r:id="rId38"/>
    <p:sldId id="1129" r:id="rId39"/>
    <p:sldId id="270" r:id="rId40"/>
    <p:sldId id="567" r:id="rId41"/>
    <p:sldId id="5213" r:id="rId42"/>
    <p:sldId id="375" r:id="rId43"/>
    <p:sldId id="331" r:id="rId44"/>
    <p:sldId id="431" r:id="rId45"/>
    <p:sldId id="406" r:id="rId46"/>
    <p:sldId id="407" r:id="rId47"/>
    <p:sldId id="359" r:id="rId48"/>
    <p:sldId id="421" r:id="rId49"/>
    <p:sldId id="422" r:id="rId50"/>
    <p:sldId id="423" r:id="rId51"/>
    <p:sldId id="424" r:id="rId52"/>
    <p:sldId id="425" r:id="rId53"/>
    <p:sldId id="426" r:id="rId54"/>
    <p:sldId id="396" r:id="rId55"/>
    <p:sldId id="415" r:id="rId56"/>
    <p:sldId id="416" r:id="rId57"/>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1620">
          <p15:clr>
            <a:srgbClr val="A4A3A4"/>
          </p15:clr>
        </p15:guide>
        <p15:guide id="2" pos="2904" userDrawn="1">
          <p15:clr>
            <a:srgbClr val="A4A3A4"/>
          </p15:clr>
        </p15:guide>
        <p15:guide id="3" orient="horz" pos="166">
          <p15:clr>
            <a:srgbClr val="A4A3A4"/>
          </p15:clr>
        </p15:guide>
        <p15:guide id="4" orient="horz" pos="1632">
          <p15:clr>
            <a:srgbClr val="A4A3A4"/>
          </p15:clr>
        </p15:guide>
        <p15:guide id="5" pos="184">
          <p15:clr>
            <a:srgbClr val="A4A3A4"/>
          </p15:clr>
        </p15:guide>
        <p15:guide id="6" pos="22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na Annie Jenosh" initials="DAJ" lastIdx="1" clrIdx="0">
    <p:extLst>
      <p:ext uri="{19B8F6BF-5375-455C-9EA6-DF929625EA0E}">
        <p15:presenceInfo xmlns:p15="http://schemas.microsoft.com/office/powerpoint/2012/main" userId="S-1-5-21-266749940-1637964444-929701000-22203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7CC3"/>
    <a:srgbClr val="E95D44"/>
    <a:srgbClr val="F1592D"/>
    <a:srgbClr val="D1FBD8"/>
    <a:srgbClr val="F5FCD0"/>
    <a:srgbClr val="0F96FA"/>
    <a:srgbClr val="0F9FFA"/>
    <a:srgbClr val="0F9FC3"/>
    <a:srgbClr val="B8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02" autoAdjust="0"/>
    <p:restoredTop sz="91905" autoAdjust="0"/>
  </p:normalViewPr>
  <p:slideViewPr>
    <p:cSldViewPr snapToGrid="0" snapToObjects="1">
      <p:cViewPr>
        <p:scale>
          <a:sx n="100" d="100"/>
          <a:sy n="100" d="100"/>
        </p:scale>
        <p:origin x="2376" y="648"/>
      </p:cViewPr>
      <p:guideLst>
        <p:guide orient="horz" pos="1620"/>
        <p:guide pos="2904"/>
        <p:guide orient="horz" pos="166"/>
        <p:guide orient="horz" pos="1632"/>
        <p:guide pos="184"/>
        <p:guide pos="223"/>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55" d="100"/>
          <a:sy n="55" d="100"/>
        </p:scale>
        <p:origin x="2796"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23T11:24:29.681"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41BD7C-E205-4577-9F2A-35DF9445C6A9}" type="doc">
      <dgm:prSet loTypeId="urn:microsoft.com/office/officeart/2005/8/layout/arrow2" loCatId="process" qsTypeId="urn:microsoft.com/office/officeart/2005/8/quickstyle/simple5" qsCatId="simple" csTypeId="urn:microsoft.com/office/officeart/2005/8/colors/accent1_4" csCatId="accent1" phldr="1"/>
      <dgm:spPr/>
    </dgm:pt>
    <dgm:pt modelId="{FF1B9892-EF63-4DBA-AE2B-7F58D3F1A5B9}">
      <dgm:prSet phldrT="[Text]" custT="1"/>
      <dgm:spPr/>
      <dgm:t>
        <a:bodyPr/>
        <a:lstStyle/>
        <a:p>
          <a:r>
            <a:rPr lang="en-US" sz="1400" dirty="0"/>
            <a:t>Accomplishments</a:t>
          </a:r>
        </a:p>
        <a:p>
          <a:endParaRPr lang="en-US" sz="1400" dirty="0"/>
        </a:p>
        <a:p>
          <a:endParaRPr lang="en-US" sz="1400" dirty="0"/>
        </a:p>
        <a:p>
          <a:endParaRPr lang="en-US" sz="1400" dirty="0"/>
        </a:p>
      </dgm:t>
    </dgm:pt>
    <dgm:pt modelId="{6E74C8AB-78B4-49B0-872C-35EC3803BC0A}" type="parTrans" cxnId="{6F850169-CAFF-442A-9767-00057E21CE20}">
      <dgm:prSet/>
      <dgm:spPr/>
      <dgm:t>
        <a:bodyPr/>
        <a:lstStyle/>
        <a:p>
          <a:endParaRPr lang="en-US"/>
        </a:p>
      </dgm:t>
    </dgm:pt>
    <dgm:pt modelId="{DB424AE7-A12B-4FC6-A13E-FAC3E4E34F23}" type="sibTrans" cxnId="{6F850169-CAFF-442A-9767-00057E21CE20}">
      <dgm:prSet/>
      <dgm:spPr/>
      <dgm:t>
        <a:bodyPr/>
        <a:lstStyle/>
        <a:p>
          <a:endParaRPr lang="en-US"/>
        </a:p>
      </dgm:t>
    </dgm:pt>
    <dgm:pt modelId="{48393C0A-CB48-4738-814D-B71F5AFB7C9E}">
      <dgm:prSet phldrT="[Text]" custT="1"/>
      <dgm:spPr/>
      <dgm:t>
        <a:bodyPr/>
        <a:lstStyle/>
        <a:p>
          <a:r>
            <a:rPr lang="en-US" sz="1400" dirty="0"/>
            <a:t>Upcoming</a:t>
          </a:r>
        </a:p>
      </dgm:t>
    </dgm:pt>
    <dgm:pt modelId="{CEB5FF9F-A3DE-41FC-B41D-AFA401CCBEF6}" type="sibTrans" cxnId="{78BAB1E7-C2A6-48B7-AE55-6CF98B3CF448}">
      <dgm:prSet/>
      <dgm:spPr/>
      <dgm:t>
        <a:bodyPr/>
        <a:lstStyle/>
        <a:p>
          <a:endParaRPr lang="en-US"/>
        </a:p>
      </dgm:t>
    </dgm:pt>
    <dgm:pt modelId="{ED0D081D-6C26-418E-B125-733EA5FDB406}" type="parTrans" cxnId="{78BAB1E7-C2A6-48B7-AE55-6CF98B3CF448}">
      <dgm:prSet/>
      <dgm:spPr/>
      <dgm:t>
        <a:bodyPr/>
        <a:lstStyle/>
        <a:p>
          <a:endParaRPr lang="en-US"/>
        </a:p>
      </dgm:t>
    </dgm:pt>
    <dgm:pt modelId="{61BACAA9-AB49-4596-85A4-3322FFB078E5}">
      <dgm:prSet phldrT="[Text]" custT="1"/>
      <dgm:spPr/>
      <dgm:t>
        <a:bodyPr/>
        <a:lstStyle/>
        <a:p>
          <a:r>
            <a:rPr lang="en-US" sz="1400" dirty="0"/>
            <a:t>In progress</a:t>
          </a:r>
        </a:p>
      </dgm:t>
    </dgm:pt>
    <dgm:pt modelId="{1CD80356-CDF4-4DC1-A7CA-A50CBE398361}" type="sibTrans" cxnId="{1B118C9D-632B-4965-AB96-3D9C9AB4032F}">
      <dgm:prSet/>
      <dgm:spPr/>
      <dgm:t>
        <a:bodyPr/>
        <a:lstStyle/>
        <a:p>
          <a:endParaRPr lang="en-US"/>
        </a:p>
      </dgm:t>
    </dgm:pt>
    <dgm:pt modelId="{780715BA-9031-41AF-9BC1-8CB0DBA0AC63}" type="parTrans" cxnId="{1B118C9D-632B-4965-AB96-3D9C9AB4032F}">
      <dgm:prSet/>
      <dgm:spPr/>
      <dgm:t>
        <a:bodyPr/>
        <a:lstStyle/>
        <a:p>
          <a:endParaRPr lang="en-US"/>
        </a:p>
      </dgm:t>
    </dgm:pt>
    <dgm:pt modelId="{E5E7BE1E-038E-43D6-B9A9-F73B3F98D1CC}" type="pres">
      <dgm:prSet presAssocID="{F341BD7C-E205-4577-9F2A-35DF9445C6A9}" presName="arrowDiagram" presStyleCnt="0">
        <dgm:presLayoutVars>
          <dgm:chMax val="5"/>
          <dgm:dir/>
          <dgm:resizeHandles val="exact"/>
        </dgm:presLayoutVars>
      </dgm:prSet>
      <dgm:spPr/>
    </dgm:pt>
    <dgm:pt modelId="{4CB59840-5F65-45FB-AFD8-D6FE4AD3C0D4}" type="pres">
      <dgm:prSet presAssocID="{F341BD7C-E205-4577-9F2A-35DF9445C6A9}" presName="arrow" presStyleLbl="bgShp" presStyleIdx="0" presStyleCnt="1" custScaleX="192708" custLinFactNeighborX="-1338" custLinFactNeighborY="897"/>
      <dgm:spPr>
        <a:gradFill flip="none" rotWithShape="1">
          <a:gsLst>
            <a:gs pos="0">
              <a:schemeClr val="accent1">
                <a:tint val="55000"/>
                <a:hueOff val="0"/>
                <a:satOff val="0"/>
                <a:lumOff val="0"/>
                <a:shade val="30000"/>
                <a:satMod val="115000"/>
              </a:schemeClr>
            </a:gs>
            <a:gs pos="50000">
              <a:schemeClr val="accent1">
                <a:tint val="55000"/>
                <a:hueOff val="0"/>
                <a:satOff val="0"/>
                <a:lumOff val="0"/>
                <a:shade val="67500"/>
                <a:satMod val="115000"/>
              </a:schemeClr>
            </a:gs>
            <a:gs pos="100000">
              <a:schemeClr val="accent1">
                <a:tint val="55000"/>
                <a:hueOff val="0"/>
                <a:satOff val="0"/>
                <a:lumOff val="0"/>
                <a:shade val="100000"/>
                <a:satMod val="115000"/>
              </a:schemeClr>
            </a:gs>
          </a:gsLst>
          <a:path path="circle">
            <a:fillToRect l="100000" t="100000"/>
          </a:path>
          <a:tileRect r="-100000" b="-100000"/>
        </a:gradFill>
      </dgm:spPr>
    </dgm:pt>
    <dgm:pt modelId="{754C778F-0BCA-4B14-A4FC-D170204287AF}" type="pres">
      <dgm:prSet presAssocID="{F341BD7C-E205-4577-9F2A-35DF9445C6A9}" presName="arrowDiagram3" presStyleCnt="0"/>
      <dgm:spPr/>
    </dgm:pt>
    <dgm:pt modelId="{F6EB71F9-C773-4F87-9DEC-33219909C404}" type="pres">
      <dgm:prSet presAssocID="{FF1B9892-EF63-4DBA-AE2B-7F58D3F1A5B9}" presName="bullet3a" presStyleLbl="node1" presStyleIdx="0" presStyleCnt="3" custLinFactX="-500000" custLinFactY="-23344" custLinFactNeighborX="-502617" custLinFactNeighborY="-100000"/>
      <dgm:spPr>
        <a:solidFill>
          <a:schemeClr val="bg2">
            <a:lumMod val="75000"/>
          </a:schemeClr>
        </a:solidFill>
      </dgm:spPr>
    </dgm:pt>
    <dgm:pt modelId="{2899E470-A5E2-49DB-BA3F-6C0D522849DA}" type="pres">
      <dgm:prSet presAssocID="{FF1B9892-EF63-4DBA-AE2B-7F58D3F1A5B9}" presName="textBox3a" presStyleLbl="revTx" presStyleIdx="0" presStyleCnt="3" custScaleX="229924" custLinFactNeighborX="-76387" custLinFactNeighborY="-222">
        <dgm:presLayoutVars>
          <dgm:bulletEnabled val="1"/>
        </dgm:presLayoutVars>
      </dgm:prSet>
      <dgm:spPr/>
    </dgm:pt>
    <dgm:pt modelId="{BD2DAA3F-85D4-4FE2-94C6-E722425ADED7}" type="pres">
      <dgm:prSet presAssocID="{61BACAA9-AB49-4596-85A4-3322FFB078E5}" presName="bullet3b" presStyleLbl="node1" presStyleIdx="1" presStyleCnt="3" custLinFactX="100000" custLinFactNeighborX="155320" custLinFactNeighborY="-58139"/>
      <dgm:spPr>
        <a:solidFill>
          <a:srgbClr val="00B050"/>
        </a:solidFill>
      </dgm:spPr>
    </dgm:pt>
    <dgm:pt modelId="{D8523370-1D81-4B71-872C-89720C154EAC}" type="pres">
      <dgm:prSet presAssocID="{61BACAA9-AB49-4596-85A4-3322FFB078E5}" presName="textBox3b" presStyleLbl="revTx" presStyleIdx="1" presStyleCnt="3" custScaleX="226962" custScaleY="48500" custLinFactNeighborX="77175" custLinFactNeighborY="-12549">
        <dgm:presLayoutVars>
          <dgm:bulletEnabled val="1"/>
        </dgm:presLayoutVars>
      </dgm:prSet>
      <dgm:spPr/>
    </dgm:pt>
    <dgm:pt modelId="{731AE0EA-AB36-441F-A2F2-FBC4F974AAE6}" type="pres">
      <dgm:prSet presAssocID="{48393C0A-CB48-4738-814D-B71F5AFB7C9E}" presName="bullet3c" presStyleLbl="node1" presStyleIdx="2" presStyleCnt="3" custLinFactX="300000" custLinFactNeighborX="372851" custLinFactNeighborY="-45305"/>
      <dgm:spPr>
        <a:solidFill>
          <a:srgbClr val="00B0F0"/>
        </a:solidFill>
      </dgm:spPr>
    </dgm:pt>
    <dgm:pt modelId="{7EFDBE99-3A8B-4A52-A18C-DAACD989225C}" type="pres">
      <dgm:prSet presAssocID="{48393C0A-CB48-4738-814D-B71F5AFB7C9E}" presName="textBox3c" presStyleLbl="revTx" presStyleIdx="2" presStyleCnt="3" custScaleX="144056" custScaleY="67526" custLinFactX="47356" custLinFactNeighborX="100000" custLinFactNeighborY="3295">
        <dgm:presLayoutVars>
          <dgm:bulletEnabled val="1"/>
        </dgm:presLayoutVars>
      </dgm:prSet>
      <dgm:spPr/>
    </dgm:pt>
  </dgm:ptLst>
  <dgm:cxnLst>
    <dgm:cxn modelId="{13234167-96BF-47BA-B8FE-7FE469601768}" type="presOf" srcId="{61BACAA9-AB49-4596-85A4-3322FFB078E5}" destId="{D8523370-1D81-4B71-872C-89720C154EAC}" srcOrd="0" destOrd="0" presId="urn:microsoft.com/office/officeart/2005/8/layout/arrow2"/>
    <dgm:cxn modelId="{6F850169-CAFF-442A-9767-00057E21CE20}" srcId="{F341BD7C-E205-4577-9F2A-35DF9445C6A9}" destId="{FF1B9892-EF63-4DBA-AE2B-7F58D3F1A5B9}" srcOrd="0" destOrd="0" parTransId="{6E74C8AB-78B4-49B0-872C-35EC3803BC0A}" sibTransId="{DB424AE7-A12B-4FC6-A13E-FAC3E4E34F23}"/>
    <dgm:cxn modelId="{24D9E987-0C8D-41E2-AAB7-29B6C56831E9}" type="presOf" srcId="{48393C0A-CB48-4738-814D-B71F5AFB7C9E}" destId="{7EFDBE99-3A8B-4A52-A18C-DAACD989225C}" srcOrd="0" destOrd="0" presId="urn:microsoft.com/office/officeart/2005/8/layout/arrow2"/>
    <dgm:cxn modelId="{82F2BC88-C156-4F0C-AAB8-127EBFC9E0FF}" type="presOf" srcId="{FF1B9892-EF63-4DBA-AE2B-7F58D3F1A5B9}" destId="{2899E470-A5E2-49DB-BA3F-6C0D522849DA}" srcOrd="0" destOrd="0" presId="urn:microsoft.com/office/officeart/2005/8/layout/arrow2"/>
    <dgm:cxn modelId="{1B118C9D-632B-4965-AB96-3D9C9AB4032F}" srcId="{F341BD7C-E205-4577-9F2A-35DF9445C6A9}" destId="{61BACAA9-AB49-4596-85A4-3322FFB078E5}" srcOrd="1" destOrd="0" parTransId="{780715BA-9031-41AF-9BC1-8CB0DBA0AC63}" sibTransId="{1CD80356-CDF4-4DC1-A7CA-A50CBE398361}"/>
    <dgm:cxn modelId="{E75832E6-65BC-4686-B13A-A5D914179A79}" type="presOf" srcId="{F341BD7C-E205-4577-9F2A-35DF9445C6A9}" destId="{E5E7BE1E-038E-43D6-B9A9-F73B3F98D1CC}" srcOrd="0" destOrd="0" presId="urn:microsoft.com/office/officeart/2005/8/layout/arrow2"/>
    <dgm:cxn modelId="{78BAB1E7-C2A6-48B7-AE55-6CF98B3CF448}" srcId="{F341BD7C-E205-4577-9F2A-35DF9445C6A9}" destId="{48393C0A-CB48-4738-814D-B71F5AFB7C9E}" srcOrd="2" destOrd="0" parTransId="{ED0D081D-6C26-418E-B125-733EA5FDB406}" sibTransId="{CEB5FF9F-A3DE-41FC-B41D-AFA401CCBEF6}"/>
    <dgm:cxn modelId="{366388AB-B4F0-4250-A199-9D3B7C525CD8}" type="presParOf" srcId="{E5E7BE1E-038E-43D6-B9A9-F73B3F98D1CC}" destId="{4CB59840-5F65-45FB-AFD8-D6FE4AD3C0D4}" srcOrd="0" destOrd="0" presId="urn:microsoft.com/office/officeart/2005/8/layout/arrow2"/>
    <dgm:cxn modelId="{92BA68A7-42D0-41BD-9245-A8854AB477B8}" type="presParOf" srcId="{E5E7BE1E-038E-43D6-B9A9-F73B3F98D1CC}" destId="{754C778F-0BCA-4B14-A4FC-D170204287AF}" srcOrd="1" destOrd="0" presId="urn:microsoft.com/office/officeart/2005/8/layout/arrow2"/>
    <dgm:cxn modelId="{8117C0C8-8991-4B0F-AD14-AA4DFD817F8B}" type="presParOf" srcId="{754C778F-0BCA-4B14-A4FC-D170204287AF}" destId="{F6EB71F9-C773-4F87-9DEC-33219909C404}" srcOrd="0" destOrd="0" presId="urn:microsoft.com/office/officeart/2005/8/layout/arrow2"/>
    <dgm:cxn modelId="{775F8DC9-B58B-4C00-A8F0-CB1963938E0E}" type="presParOf" srcId="{754C778F-0BCA-4B14-A4FC-D170204287AF}" destId="{2899E470-A5E2-49DB-BA3F-6C0D522849DA}" srcOrd="1" destOrd="0" presId="urn:microsoft.com/office/officeart/2005/8/layout/arrow2"/>
    <dgm:cxn modelId="{559588BE-2CB4-44D5-AF32-F2975B5549CE}" type="presParOf" srcId="{754C778F-0BCA-4B14-A4FC-D170204287AF}" destId="{BD2DAA3F-85D4-4FE2-94C6-E722425ADED7}" srcOrd="2" destOrd="0" presId="urn:microsoft.com/office/officeart/2005/8/layout/arrow2"/>
    <dgm:cxn modelId="{7EDFA365-F448-4C45-9C12-A0DBE68B8F0B}" type="presParOf" srcId="{754C778F-0BCA-4B14-A4FC-D170204287AF}" destId="{D8523370-1D81-4B71-872C-89720C154EAC}" srcOrd="3" destOrd="0" presId="urn:microsoft.com/office/officeart/2005/8/layout/arrow2"/>
    <dgm:cxn modelId="{F92BF582-CDEF-4D70-8515-80E7036808AB}" type="presParOf" srcId="{754C778F-0BCA-4B14-A4FC-D170204287AF}" destId="{731AE0EA-AB36-441F-A2F2-FBC4F974AAE6}" srcOrd="4" destOrd="0" presId="urn:microsoft.com/office/officeart/2005/8/layout/arrow2"/>
    <dgm:cxn modelId="{F4E10591-8506-4F93-84C9-4DBC4A0531C5}" type="presParOf" srcId="{754C778F-0BCA-4B14-A4FC-D170204287AF}" destId="{7EFDBE99-3A8B-4A52-A18C-DAACD989225C}"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F494AC9-3B48-4097-99E1-42FB01742AF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A2AA876-274E-4668-A7F0-7152B3542FC2}">
      <dgm:prSet phldrT="[Text]" custT="1"/>
      <dgm:spPr/>
      <dgm:t>
        <a:bodyPr/>
        <a:lstStyle/>
        <a:p>
          <a:r>
            <a:rPr lang="en-US" sz="1400" u="sng" dirty="0"/>
            <a:t>RDz Changeman Integration </a:t>
          </a:r>
          <a:r>
            <a:rPr lang="en-US" sz="1200" dirty="0"/>
            <a:t>: Assuming 60 developers use Changeman thrice a week, this integration saves $193,752 USD per year, by saving the toggling time between emulator and RDz</a:t>
          </a:r>
        </a:p>
      </dgm:t>
    </dgm:pt>
    <dgm:pt modelId="{C83D5469-5A20-4CF7-8F2C-115AB8C06E24}" type="parTrans" cxnId="{E4A2FEB0-DE1E-4213-88D6-AA64F6927B60}">
      <dgm:prSet/>
      <dgm:spPr/>
      <dgm:t>
        <a:bodyPr/>
        <a:lstStyle/>
        <a:p>
          <a:endParaRPr lang="en-US"/>
        </a:p>
      </dgm:t>
    </dgm:pt>
    <dgm:pt modelId="{753DB785-1E4C-4520-BDA7-072AEFA28294}" type="sibTrans" cxnId="{E4A2FEB0-DE1E-4213-88D6-AA64F6927B60}">
      <dgm:prSet/>
      <dgm:spPr/>
      <dgm:t>
        <a:bodyPr/>
        <a:lstStyle/>
        <a:p>
          <a:endParaRPr lang="en-US"/>
        </a:p>
      </dgm:t>
    </dgm:pt>
    <dgm:pt modelId="{BD84F0DD-4B3B-4055-8C7C-B5BEF4E4392A}">
      <dgm:prSet phldrT="[Text]" custT="1"/>
      <dgm:spPr/>
      <dgm:t>
        <a:bodyPr/>
        <a:lstStyle/>
        <a:p>
          <a:r>
            <a:rPr lang="en-US" sz="1400" u="sng" dirty="0"/>
            <a:t>XATester </a:t>
          </a:r>
          <a:r>
            <a:rPr lang="en-US" sz="1400" u="none" dirty="0"/>
            <a:t>: </a:t>
          </a:r>
          <a:r>
            <a:rPr lang="en-US" sz="1200" dirty="0"/>
            <a:t>On an average 2500 components are tested each year. With this data, XaTester is expected to brings a cost save of around 253,815 USD per year</a:t>
          </a:r>
        </a:p>
      </dgm:t>
    </dgm:pt>
    <dgm:pt modelId="{82CF2059-C8FC-40B5-BD7F-1CE0CEF35F68}" type="parTrans" cxnId="{207CC515-7932-4E5D-AAEF-B22FA3B39B9E}">
      <dgm:prSet/>
      <dgm:spPr/>
      <dgm:t>
        <a:bodyPr/>
        <a:lstStyle/>
        <a:p>
          <a:endParaRPr lang="en-US"/>
        </a:p>
      </dgm:t>
    </dgm:pt>
    <dgm:pt modelId="{2694917F-F707-4306-BF38-82A5C33A6D6F}" type="sibTrans" cxnId="{207CC515-7932-4E5D-AAEF-B22FA3B39B9E}">
      <dgm:prSet/>
      <dgm:spPr/>
      <dgm:t>
        <a:bodyPr/>
        <a:lstStyle/>
        <a:p>
          <a:endParaRPr lang="en-US"/>
        </a:p>
      </dgm:t>
    </dgm:pt>
    <dgm:pt modelId="{1E8A53A4-EFB7-44EC-BCE4-82261C17C4BC}">
      <dgm:prSet phldrT="[Text]" custT="1"/>
      <dgm:spPr/>
      <dgm:t>
        <a:bodyPr/>
        <a:lstStyle/>
        <a:p>
          <a:r>
            <a:rPr lang="en-US" sz="1400" u="sng" dirty="0"/>
            <a:t>RAD/HATS : </a:t>
          </a:r>
          <a:r>
            <a:rPr lang="en-US" sz="1200" dirty="0"/>
            <a:t>Assuming 60 developers use workbench features thrice a week, this integration is expected to save around $75,816 USD per year, by saving the toggling time between emulator and RDz </a:t>
          </a:r>
        </a:p>
      </dgm:t>
    </dgm:pt>
    <dgm:pt modelId="{833929BD-E23B-4023-94F0-2E79046896D1}" type="parTrans" cxnId="{E749F6B9-4FE6-4052-A8FC-0293AD95A3A0}">
      <dgm:prSet/>
      <dgm:spPr/>
      <dgm:t>
        <a:bodyPr/>
        <a:lstStyle/>
        <a:p>
          <a:endParaRPr lang="en-US"/>
        </a:p>
      </dgm:t>
    </dgm:pt>
    <dgm:pt modelId="{161A383B-125F-437D-9BFF-A1AADE23DF7D}" type="sibTrans" cxnId="{E749F6B9-4FE6-4052-A8FC-0293AD95A3A0}">
      <dgm:prSet/>
      <dgm:spPr/>
      <dgm:t>
        <a:bodyPr/>
        <a:lstStyle/>
        <a:p>
          <a:endParaRPr lang="en-US"/>
        </a:p>
      </dgm:t>
    </dgm:pt>
    <dgm:pt modelId="{54C18CEB-F73D-4A2A-AFF0-66E7C1FDD5DC}">
      <dgm:prSet/>
      <dgm:spPr/>
      <dgm:t>
        <a:bodyPr/>
        <a:lstStyle/>
        <a:p>
          <a:endParaRPr lang="en-US" dirty="0"/>
        </a:p>
      </dgm:t>
    </dgm:pt>
    <dgm:pt modelId="{4D91346E-4C1E-4C42-BC26-2126C6EFDABF}" type="parTrans" cxnId="{63604281-A244-4526-BA85-D83CF474A18A}">
      <dgm:prSet/>
      <dgm:spPr/>
      <dgm:t>
        <a:bodyPr/>
        <a:lstStyle/>
        <a:p>
          <a:endParaRPr lang="en-US"/>
        </a:p>
      </dgm:t>
    </dgm:pt>
    <dgm:pt modelId="{BD7608D7-408D-4A8F-B400-DC21D5C2C4D5}" type="sibTrans" cxnId="{63604281-A244-4526-BA85-D83CF474A18A}">
      <dgm:prSet/>
      <dgm:spPr/>
      <dgm:t>
        <a:bodyPr/>
        <a:lstStyle/>
        <a:p>
          <a:endParaRPr lang="en-US"/>
        </a:p>
      </dgm:t>
    </dgm:pt>
    <dgm:pt modelId="{333AE445-F40E-4FAF-8DE2-AA7FCB580F8E}" type="pres">
      <dgm:prSet presAssocID="{8F494AC9-3B48-4097-99E1-42FB01742AFB}" presName="linear" presStyleCnt="0">
        <dgm:presLayoutVars>
          <dgm:dir/>
          <dgm:animLvl val="lvl"/>
          <dgm:resizeHandles val="exact"/>
        </dgm:presLayoutVars>
      </dgm:prSet>
      <dgm:spPr/>
    </dgm:pt>
    <dgm:pt modelId="{8E79D649-12A2-4729-9452-07C55ABD4C18}" type="pres">
      <dgm:prSet presAssocID="{CA2AA876-274E-4668-A7F0-7152B3542FC2}" presName="parentLin" presStyleCnt="0"/>
      <dgm:spPr/>
    </dgm:pt>
    <dgm:pt modelId="{B2329342-A3EC-4869-BD0B-FBFD25BD08AC}" type="pres">
      <dgm:prSet presAssocID="{CA2AA876-274E-4668-A7F0-7152B3542FC2}" presName="parentLeftMargin" presStyleLbl="node1" presStyleIdx="0" presStyleCnt="3"/>
      <dgm:spPr/>
    </dgm:pt>
    <dgm:pt modelId="{62BE9CFB-953C-4798-9D88-315E38F18084}" type="pres">
      <dgm:prSet presAssocID="{CA2AA876-274E-4668-A7F0-7152B3542FC2}" presName="parentText" presStyleLbl="node1" presStyleIdx="0" presStyleCnt="3" custScaleX="134810" custScaleY="118043">
        <dgm:presLayoutVars>
          <dgm:chMax val="0"/>
          <dgm:bulletEnabled val="1"/>
        </dgm:presLayoutVars>
      </dgm:prSet>
      <dgm:spPr/>
    </dgm:pt>
    <dgm:pt modelId="{5730C5CF-5E00-47B0-B5E2-345553C6E4CC}" type="pres">
      <dgm:prSet presAssocID="{CA2AA876-274E-4668-A7F0-7152B3542FC2}" presName="negativeSpace" presStyleCnt="0"/>
      <dgm:spPr/>
    </dgm:pt>
    <dgm:pt modelId="{EA38A3E4-4508-4A21-B7FE-6872E406DE5F}" type="pres">
      <dgm:prSet presAssocID="{CA2AA876-274E-4668-A7F0-7152B3542FC2}" presName="childText" presStyleLbl="conFgAcc1" presStyleIdx="0" presStyleCnt="3">
        <dgm:presLayoutVars>
          <dgm:bulletEnabled val="1"/>
        </dgm:presLayoutVars>
      </dgm:prSet>
      <dgm:spPr/>
    </dgm:pt>
    <dgm:pt modelId="{223A25F1-9443-4ADC-92D0-F2C668948031}" type="pres">
      <dgm:prSet presAssocID="{753DB785-1E4C-4520-BDA7-072AEFA28294}" presName="spaceBetweenRectangles" presStyleCnt="0"/>
      <dgm:spPr/>
    </dgm:pt>
    <dgm:pt modelId="{06A36513-9C7E-4C1B-BAB2-AACF3CBAA270}" type="pres">
      <dgm:prSet presAssocID="{BD84F0DD-4B3B-4055-8C7C-B5BEF4E4392A}" presName="parentLin" presStyleCnt="0"/>
      <dgm:spPr/>
    </dgm:pt>
    <dgm:pt modelId="{B2E29CF8-1962-4DC5-9FD9-26CC161EADDE}" type="pres">
      <dgm:prSet presAssocID="{BD84F0DD-4B3B-4055-8C7C-B5BEF4E4392A}" presName="parentLeftMargin" presStyleLbl="node1" presStyleIdx="0" presStyleCnt="3"/>
      <dgm:spPr/>
    </dgm:pt>
    <dgm:pt modelId="{27EFEC18-3832-41C5-A885-82DCB15BC3D4}" type="pres">
      <dgm:prSet presAssocID="{BD84F0DD-4B3B-4055-8C7C-B5BEF4E4392A}" presName="parentText" presStyleLbl="node1" presStyleIdx="1" presStyleCnt="3" custScaleX="140235" custScaleY="116688">
        <dgm:presLayoutVars>
          <dgm:chMax val="0"/>
          <dgm:bulletEnabled val="1"/>
        </dgm:presLayoutVars>
      </dgm:prSet>
      <dgm:spPr/>
    </dgm:pt>
    <dgm:pt modelId="{7A1E071E-5E40-43C2-922E-392E7E8A64E8}" type="pres">
      <dgm:prSet presAssocID="{BD84F0DD-4B3B-4055-8C7C-B5BEF4E4392A}" presName="negativeSpace" presStyleCnt="0"/>
      <dgm:spPr/>
    </dgm:pt>
    <dgm:pt modelId="{41BD4EE7-DC8C-48C5-A5FA-809F4B7190DF}" type="pres">
      <dgm:prSet presAssocID="{BD84F0DD-4B3B-4055-8C7C-B5BEF4E4392A}" presName="childText" presStyleLbl="conFgAcc1" presStyleIdx="1" presStyleCnt="3">
        <dgm:presLayoutVars>
          <dgm:bulletEnabled val="1"/>
        </dgm:presLayoutVars>
      </dgm:prSet>
      <dgm:spPr/>
    </dgm:pt>
    <dgm:pt modelId="{82448F48-5D06-4585-B53C-23B211CE7945}" type="pres">
      <dgm:prSet presAssocID="{2694917F-F707-4306-BF38-82A5C33A6D6F}" presName="spaceBetweenRectangles" presStyleCnt="0"/>
      <dgm:spPr/>
    </dgm:pt>
    <dgm:pt modelId="{E2009080-5CCC-4E11-9C24-1EF9150C4E41}" type="pres">
      <dgm:prSet presAssocID="{1E8A53A4-EFB7-44EC-BCE4-82261C17C4BC}" presName="parentLin" presStyleCnt="0"/>
      <dgm:spPr/>
    </dgm:pt>
    <dgm:pt modelId="{AF831BB2-426A-4562-AE90-DD2174A2DAE0}" type="pres">
      <dgm:prSet presAssocID="{1E8A53A4-EFB7-44EC-BCE4-82261C17C4BC}" presName="parentLeftMargin" presStyleLbl="node1" presStyleIdx="1" presStyleCnt="3"/>
      <dgm:spPr/>
    </dgm:pt>
    <dgm:pt modelId="{22AA15FB-AEDE-4FEC-83D7-02EBA685FFA5}" type="pres">
      <dgm:prSet presAssocID="{1E8A53A4-EFB7-44EC-BCE4-82261C17C4BC}" presName="parentText" presStyleLbl="node1" presStyleIdx="2" presStyleCnt="3" custScaleX="142857" custScaleY="134573">
        <dgm:presLayoutVars>
          <dgm:chMax val="0"/>
          <dgm:bulletEnabled val="1"/>
        </dgm:presLayoutVars>
      </dgm:prSet>
      <dgm:spPr/>
    </dgm:pt>
    <dgm:pt modelId="{F22EFB48-EF82-4115-BC4C-6EA91C45D2EB}" type="pres">
      <dgm:prSet presAssocID="{1E8A53A4-EFB7-44EC-BCE4-82261C17C4BC}" presName="negativeSpace" presStyleCnt="0"/>
      <dgm:spPr/>
    </dgm:pt>
    <dgm:pt modelId="{36881F6E-6F14-457F-B1C0-1BCBE71F36C7}" type="pres">
      <dgm:prSet presAssocID="{1E8A53A4-EFB7-44EC-BCE4-82261C17C4BC}" presName="childText" presStyleLbl="conFgAcc1" presStyleIdx="2" presStyleCnt="3">
        <dgm:presLayoutVars>
          <dgm:bulletEnabled val="1"/>
        </dgm:presLayoutVars>
      </dgm:prSet>
      <dgm:spPr/>
    </dgm:pt>
  </dgm:ptLst>
  <dgm:cxnLst>
    <dgm:cxn modelId="{DA219B03-8413-47AD-8274-AFCB2EACD4F0}" type="presOf" srcId="{CA2AA876-274E-4668-A7F0-7152B3542FC2}" destId="{62BE9CFB-953C-4798-9D88-315E38F18084}" srcOrd="1" destOrd="0" presId="urn:microsoft.com/office/officeart/2005/8/layout/list1"/>
    <dgm:cxn modelId="{207CC515-7932-4E5D-AAEF-B22FA3B39B9E}" srcId="{8F494AC9-3B48-4097-99E1-42FB01742AFB}" destId="{BD84F0DD-4B3B-4055-8C7C-B5BEF4E4392A}" srcOrd="1" destOrd="0" parTransId="{82CF2059-C8FC-40B5-BD7F-1CE0CEF35F68}" sibTransId="{2694917F-F707-4306-BF38-82A5C33A6D6F}"/>
    <dgm:cxn modelId="{EDDCCB1F-F422-4AA9-B48E-087C090A09AF}" type="presOf" srcId="{CA2AA876-274E-4668-A7F0-7152B3542FC2}" destId="{B2329342-A3EC-4869-BD0B-FBFD25BD08AC}" srcOrd="0" destOrd="0" presId="urn:microsoft.com/office/officeart/2005/8/layout/list1"/>
    <dgm:cxn modelId="{071C8335-0457-4040-A47B-20AA3D299A5B}" type="presOf" srcId="{8F494AC9-3B48-4097-99E1-42FB01742AFB}" destId="{333AE445-F40E-4FAF-8DE2-AA7FCB580F8E}" srcOrd="0" destOrd="0" presId="urn:microsoft.com/office/officeart/2005/8/layout/list1"/>
    <dgm:cxn modelId="{6338A05F-8B46-4BC5-BA56-E3E49167841B}" type="presOf" srcId="{54C18CEB-F73D-4A2A-AFF0-66E7C1FDD5DC}" destId="{EA38A3E4-4508-4A21-B7FE-6872E406DE5F}" srcOrd="0" destOrd="0" presId="urn:microsoft.com/office/officeart/2005/8/layout/list1"/>
    <dgm:cxn modelId="{80231170-98EA-489D-A6B2-4BA2F120C028}" type="presOf" srcId="{BD84F0DD-4B3B-4055-8C7C-B5BEF4E4392A}" destId="{B2E29CF8-1962-4DC5-9FD9-26CC161EADDE}" srcOrd="0" destOrd="0" presId="urn:microsoft.com/office/officeart/2005/8/layout/list1"/>
    <dgm:cxn modelId="{63604281-A244-4526-BA85-D83CF474A18A}" srcId="{CA2AA876-274E-4668-A7F0-7152B3542FC2}" destId="{54C18CEB-F73D-4A2A-AFF0-66E7C1FDD5DC}" srcOrd="0" destOrd="0" parTransId="{4D91346E-4C1E-4C42-BC26-2126C6EFDABF}" sibTransId="{BD7608D7-408D-4A8F-B400-DC21D5C2C4D5}"/>
    <dgm:cxn modelId="{4795EC9F-01CC-4EE8-A6B5-0883EC2A7432}" type="presOf" srcId="{1E8A53A4-EFB7-44EC-BCE4-82261C17C4BC}" destId="{22AA15FB-AEDE-4FEC-83D7-02EBA685FFA5}" srcOrd="1" destOrd="0" presId="urn:microsoft.com/office/officeart/2005/8/layout/list1"/>
    <dgm:cxn modelId="{43DC69A7-0130-48A7-A243-6C7AB74C4E85}" type="presOf" srcId="{BD84F0DD-4B3B-4055-8C7C-B5BEF4E4392A}" destId="{27EFEC18-3832-41C5-A885-82DCB15BC3D4}" srcOrd="1" destOrd="0" presId="urn:microsoft.com/office/officeart/2005/8/layout/list1"/>
    <dgm:cxn modelId="{E4A2FEB0-DE1E-4213-88D6-AA64F6927B60}" srcId="{8F494AC9-3B48-4097-99E1-42FB01742AFB}" destId="{CA2AA876-274E-4668-A7F0-7152B3542FC2}" srcOrd="0" destOrd="0" parTransId="{C83D5469-5A20-4CF7-8F2C-115AB8C06E24}" sibTransId="{753DB785-1E4C-4520-BDA7-072AEFA28294}"/>
    <dgm:cxn modelId="{E749F6B9-4FE6-4052-A8FC-0293AD95A3A0}" srcId="{8F494AC9-3B48-4097-99E1-42FB01742AFB}" destId="{1E8A53A4-EFB7-44EC-BCE4-82261C17C4BC}" srcOrd="2" destOrd="0" parTransId="{833929BD-E23B-4023-94F0-2E79046896D1}" sibTransId="{161A383B-125F-437D-9BFF-A1AADE23DF7D}"/>
    <dgm:cxn modelId="{4495EEC4-A662-43F3-9ABD-B4F0F29AFFB8}" type="presOf" srcId="{1E8A53A4-EFB7-44EC-BCE4-82261C17C4BC}" destId="{AF831BB2-426A-4562-AE90-DD2174A2DAE0}" srcOrd="0" destOrd="0" presId="urn:microsoft.com/office/officeart/2005/8/layout/list1"/>
    <dgm:cxn modelId="{E4885FB8-EE8C-429D-A566-0AB9FADCB865}" type="presParOf" srcId="{333AE445-F40E-4FAF-8DE2-AA7FCB580F8E}" destId="{8E79D649-12A2-4729-9452-07C55ABD4C18}" srcOrd="0" destOrd="0" presId="urn:microsoft.com/office/officeart/2005/8/layout/list1"/>
    <dgm:cxn modelId="{9A01D7F5-CC98-40D7-AA4D-93850B2CA8C4}" type="presParOf" srcId="{8E79D649-12A2-4729-9452-07C55ABD4C18}" destId="{B2329342-A3EC-4869-BD0B-FBFD25BD08AC}" srcOrd="0" destOrd="0" presId="urn:microsoft.com/office/officeart/2005/8/layout/list1"/>
    <dgm:cxn modelId="{02A1E877-23FE-4FE4-BEA8-D63BBF01AE53}" type="presParOf" srcId="{8E79D649-12A2-4729-9452-07C55ABD4C18}" destId="{62BE9CFB-953C-4798-9D88-315E38F18084}" srcOrd="1" destOrd="0" presId="urn:microsoft.com/office/officeart/2005/8/layout/list1"/>
    <dgm:cxn modelId="{28A91DAD-F251-4DB3-BAF7-310CCA5BB96A}" type="presParOf" srcId="{333AE445-F40E-4FAF-8DE2-AA7FCB580F8E}" destId="{5730C5CF-5E00-47B0-B5E2-345553C6E4CC}" srcOrd="1" destOrd="0" presId="urn:microsoft.com/office/officeart/2005/8/layout/list1"/>
    <dgm:cxn modelId="{DFC9F5C1-5037-4191-AFE7-B91FB01F0157}" type="presParOf" srcId="{333AE445-F40E-4FAF-8DE2-AA7FCB580F8E}" destId="{EA38A3E4-4508-4A21-B7FE-6872E406DE5F}" srcOrd="2" destOrd="0" presId="urn:microsoft.com/office/officeart/2005/8/layout/list1"/>
    <dgm:cxn modelId="{7BB6E7A7-4F1F-4C64-A652-67EAF400E731}" type="presParOf" srcId="{333AE445-F40E-4FAF-8DE2-AA7FCB580F8E}" destId="{223A25F1-9443-4ADC-92D0-F2C668948031}" srcOrd="3" destOrd="0" presId="urn:microsoft.com/office/officeart/2005/8/layout/list1"/>
    <dgm:cxn modelId="{05F9FFD4-5582-4C86-8A8E-186F54CCAC51}" type="presParOf" srcId="{333AE445-F40E-4FAF-8DE2-AA7FCB580F8E}" destId="{06A36513-9C7E-4C1B-BAB2-AACF3CBAA270}" srcOrd="4" destOrd="0" presId="urn:microsoft.com/office/officeart/2005/8/layout/list1"/>
    <dgm:cxn modelId="{0CC2DBB2-7229-4FA9-AC82-0C563634C5A7}" type="presParOf" srcId="{06A36513-9C7E-4C1B-BAB2-AACF3CBAA270}" destId="{B2E29CF8-1962-4DC5-9FD9-26CC161EADDE}" srcOrd="0" destOrd="0" presId="urn:microsoft.com/office/officeart/2005/8/layout/list1"/>
    <dgm:cxn modelId="{89608F56-4E2C-43DF-BF48-1AD8484A9C17}" type="presParOf" srcId="{06A36513-9C7E-4C1B-BAB2-AACF3CBAA270}" destId="{27EFEC18-3832-41C5-A885-82DCB15BC3D4}" srcOrd="1" destOrd="0" presId="urn:microsoft.com/office/officeart/2005/8/layout/list1"/>
    <dgm:cxn modelId="{25F29A02-FA01-4D4D-B4DD-4B913317D098}" type="presParOf" srcId="{333AE445-F40E-4FAF-8DE2-AA7FCB580F8E}" destId="{7A1E071E-5E40-43C2-922E-392E7E8A64E8}" srcOrd="5" destOrd="0" presId="urn:microsoft.com/office/officeart/2005/8/layout/list1"/>
    <dgm:cxn modelId="{93E5392E-3D30-4F7E-98EA-D837F9547D60}" type="presParOf" srcId="{333AE445-F40E-4FAF-8DE2-AA7FCB580F8E}" destId="{41BD4EE7-DC8C-48C5-A5FA-809F4B7190DF}" srcOrd="6" destOrd="0" presId="urn:microsoft.com/office/officeart/2005/8/layout/list1"/>
    <dgm:cxn modelId="{59E0CFE9-A41F-46D8-A608-4DAE14C0B2E2}" type="presParOf" srcId="{333AE445-F40E-4FAF-8DE2-AA7FCB580F8E}" destId="{82448F48-5D06-4585-B53C-23B211CE7945}" srcOrd="7" destOrd="0" presId="urn:microsoft.com/office/officeart/2005/8/layout/list1"/>
    <dgm:cxn modelId="{CC3350B6-0A4A-4DE9-B7B5-F6FD874422DC}" type="presParOf" srcId="{333AE445-F40E-4FAF-8DE2-AA7FCB580F8E}" destId="{E2009080-5CCC-4E11-9C24-1EF9150C4E41}" srcOrd="8" destOrd="0" presId="urn:microsoft.com/office/officeart/2005/8/layout/list1"/>
    <dgm:cxn modelId="{ACB359C3-A082-4B66-A708-B40D76A48DA6}" type="presParOf" srcId="{E2009080-5CCC-4E11-9C24-1EF9150C4E41}" destId="{AF831BB2-426A-4562-AE90-DD2174A2DAE0}" srcOrd="0" destOrd="0" presId="urn:microsoft.com/office/officeart/2005/8/layout/list1"/>
    <dgm:cxn modelId="{F09427E2-88A4-4BBC-8E28-018826D4A8DF}" type="presParOf" srcId="{E2009080-5CCC-4E11-9C24-1EF9150C4E41}" destId="{22AA15FB-AEDE-4FEC-83D7-02EBA685FFA5}" srcOrd="1" destOrd="0" presId="urn:microsoft.com/office/officeart/2005/8/layout/list1"/>
    <dgm:cxn modelId="{C348D3B2-558F-4F52-86A2-3BAB0B29256E}" type="presParOf" srcId="{333AE445-F40E-4FAF-8DE2-AA7FCB580F8E}" destId="{F22EFB48-EF82-4115-BC4C-6EA91C45D2EB}" srcOrd="9" destOrd="0" presId="urn:microsoft.com/office/officeart/2005/8/layout/list1"/>
    <dgm:cxn modelId="{84FB86FB-EB8E-465C-B08E-C3BE905D5077}" type="presParOf" srcId="{333AE445-F40E-4FAF-8DE2-AA7FCB580F8E}" destId="{36881F6E-6F14-457F-B1C0-1BCBE71F36C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751F8D-0945-42BF-A9B6-E3FF71F07F79}" type="doc">
      <dgm:prSet loTypeId="urn:microsoft.com/office/officeart/2005/8/layout/chevron1" loCatId="process" qsTypeId="urn:microsoft.com/office/officeart/2005/8/quickstyle/simple5" qsCatId="simple" csTypeId="urn:microsoft.com/office/officeart/2005/8/colors/accent1_2" csCatId="accent1" phldr="1"/>
      <dgm:spPr/>
      <dgm:t>
        <a:bodyPr/>
        <a:lstStyle/>
        <a:p>
          <a:endParaRPr lang="en-US"/>
        </a:p>
      </dgm:t>
    </dgm:pt>
    <dgm:pt modelId="{F96AEE99-20EF-49FB-B5FE-893CA2F273CA}">
      <dgm:prSet custT="1"/>
      <dgm:spPr>
        <a:xfrm>
          <a:off x="7247235"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Perform sanity checks</a:t>
          </a:r>
        </a:p>
      </dgm:t>
    </dgm:pt>
    <dgm:pt modelId="{A64868A0-A339-4737-8CD9-4D7008930607}" type="sibTrans" cxnId="{16307171-A147-4D83-8D8C-998ECE4F94BE}">
      <dgm:prSet/>
      <dgm:spPr/>
      <dgm:t>
        <a:bodyPr/>
        <a:lstStyle/>
        <a:p>
          <a:endParaRPr lang="en-US"/>
        </a:p>
      </dgm:t>
    </dgm:pt>
    <dgm:pt modelId="{5E71604C-8193-43D4-86B2-DB62BC864330}" type="parTrans" cxnId="{16307171-A147-4D83-8D8C-998ECE4F94BE}">
      <dgm:prSet/>
      <dgm:spPr/>
      <dgm:t>
        <a:bodyPr/>
        <a:lstStyle/>
        <a:p>
          <a:endParaRPr lang="en-US"/>
        </a:p>
      </dgm:t>
    </dgm:pt>
    <dgm:pt modelId="{E38262F3-C533-4A43-89C8-98F8CBC2B23C}">
      <dgm:prSet custT="1"/>
      <dgm:spPr>
        <a:xfrm>
          <a:off x="6212018"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Deploy the application components </a:t>
          </a:r>
        </a:p>
      </dgm:t>
    </dgm:pt>
    <dgm:pt modelId="{D30DCF8B-287D-4EA7-9E7A-8B8D7BCB468E}" type="sibTrans" cxnId="{2C6D32D4-AD46-4C0C-A4FD-5419C423AACB}">
      <dgm:prSet/>
      <dgm:spPr/>
      <dgm:t>
        <a:bodyPr/>
        <a:lstStyle/>
        <a:p>
          <a:endParaRPr lang="en-US"/>
        </a:p>
      </dgm:t>
    </dgm:pt>
    <dgm:pt modelId="{7D1BDFF0-19BA-4795-9605-30136087820D}" type="parTrans" cxnId="{2C6D32D4-AD46-4C0C-A4FD-5419C423AACB}">
      <dgm:prSet/>
      <dgm:spPr/>
      <dgm:t>
        <a:bodyPr/>
        <a:lstStyle/>
        <a:p>
          <a:endParaRPr lang="en-US"/>
        </a:p>
      </dgm:t>
    </dgm:pt>
    <dgm:pt modelId="{16B2EB6C-D272-4D86-8894-9EE5E8B39882}">
      <dgm:prSet custT="1"/>
      <dgm:spPr>
        <a:xfrm>
          <a:off x="5176801"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Create new application test environment </a:t>
          </a:r>
        </a:p>
      </dgm:t>
    </dgm:pt>
    <dgm:pt modelId="{D5F45AB8-B1A0-4637-8974-A64CB8E593B2}" type="sibTrans" cxnId="{A073ED09-A5BD-46BA-91F9-250B7686F286}">
      <dgm:prSet/>
      <dgm:spPr/>
      <dgm:t>
        <a:bodyPr/>
        <a:lstStyle/>
        <a:p>
          <a:endParaRPr lang="en-US"/>
        </a:p>
      </dgm:t>
    </dgm:pt>
    <dgm:pt modelId="{AAC49D39-C236-49AA-8F28-52E93791F467}" type="parTrans" cxnId="{A073ED09-A5BD-46BA-91F9-250B7686F286}">
      <dgm:prSet/>
      <dgm:spPr/>
      <dgm:t>
        <a:bodyPr/>
        <a:lstStyle/>
        <a:p>
          <a:endParaRPr lang="en-US"/>
        </a:p>
      </dgm:t>
    </dgm:pt>
    <dgm:pt modelId="{CF65CBB4-0DC0-4151-A2F5-30BA0361B915}">
      <dgm:prSet custT="1"/>
      <dgm:spPr>
        <a:xfrm>
          <a:off x="4141584"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Discover the application components </a:t>
          </a:r>
        </a:p>
      </dgm:t>
    </dgm:pt>
    <dgm:pt modelId="{BEA0F032-B04A-4AD6-81C3-B7F79CBDBCA2}" type="sibTrans" cxnId="{5D04F67B-2E3F-46BB-AFE3-790FE7C0E005}">
      <dgm:prSet/>
      <dgm:spPr/>
      <dgm:t>
        <a:bodyPr/>
        <a:lstStyle/>
        <a:p>
          <a:endParaRPr lang="en-US"/>
        </a:p>
      </dgm:t>
    </dgm:pt>
    <dgm:pt modelId="{C5342DA7-A898-4483-B1D7-CCDE7F763F6F}" type="parTrans" cxnId="{5D04F67B-2E3F-46BB-AFE3-790FE7C0E005}">
      <dgm:prSet/>
      <dgm:spPr/>
      <dgm:t>
        <a:bodyPr/>
        <a:lstStyle/>
        <a:p>
          <a:endParaRPr lang="en-US"/>
        </a:p>
      </dgm:t>
    </dgm:pt>
    <dgm:pt modelId="{4FF3E7C5-5EA7-4CAB-9CE5-067E1844363A}">
      <dgm:prSet custT="1"/>
      <dgm:spPr>
        <a:xfrm>
          <a:off x="2055422"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Log onto the web UI of zD&amp;T tools	</a:t>
          </a:r>
        </a:p>
      </dgm:t>
    </dgm:pt>
    <dgm:pt modelId="{A5E524B1-8CFB-4216-97E1-D2BEA04EEDC9}" type="sibTrans" cxnId="{50664911-65DB-417A-B8E0-E245665B40F2}">
      <dgm:prSet/>
      <dgm:spPr/>
      <dgm:t>
        <a:bodyPr/>
        <a:lstStyle/>
        <a:p>
          <a:endParaRPr lang="en-US"/>
        </a:p>
      </dgm:t>
    </dgm:pt>
    <dgm:pt modelId="{7DBB8316-D2B2-4FAF-B26E-88CE3E97A8F9}" type="parTrans" cxnId="{50664911-65DB-417A-B8E0-E245665B40F2}">
      <dgm:prSet/>
      <dgm:spPr/>
      <dgm:t>
        <a:bodyPr/>
        <a:lstStyle/>
        <a:p>
          <a:endParaRPr lang="en-US"/>
        </a:p>
      </dgm:t>
    </dgm:pt>
    <dgm:pt modelId="{76FBCA97-E7B8-4A1F-B4FC-B541DB4B5683}">
      <dgm:prSet custT="1"/>
      <dgm:spPr>
        <a:xfrm>
          <a:off x="1035934"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Linux VM provisioning</a:t>
          </a:r>
        </a:p>
      </dgm:t>
    </dgm:pt>
    <dgm:pt modelId="{BF876189-9F67-4175-BFF5-5F29C9B86FC8}" type="sibTrans" cxnId="{AF2E83D8-15D1-4565-BE55-3401D4E1D00A}">
      <dgm:prSet/>
      <dgm:spPr/>
      <dgm:t>
        <a:bodyPr/>
        <a:lstStyle/>
        <a:p>
          <a:endParaRPr lang="en-US" sz="1100"/>
        </a:p>
      </dgm:t>
    </dgm:pt>
    <dgm:pt modelId="{634925F8-4686-4868-A1BB-86776B721F09}" type="parTrans" cxnId="{AF2E83D8-15D1-4565-BE55-3401D4E1D00A}">
      <dgm:prSet/>
      <dgm:spPr/>
      <dgm:t>
        <a:bodyPr/>
        <a:lstStyle/>
        <a:p>
          <a:endParaRPr lang="en-US" sz="1100"/>
        </a:p>
      </dgm:t>
    </dgm:pt>
    <dgm:pt modelId="{052E1C8B-34DA-442C-9B20-93EE58588FD6}">
      <dgm:prSet custT="1"/>
      <dgm:spPr>
        <a:xfrm>
          <a:off x="0"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Request for new zD&amp;T environment</a:t>
          </a:r>
        </a:p>
      </dgm:t>
    </dgm:pt>
    <dgm:pt modelId="{EFE35AD2-E1E7-40DB-9308-CAC4DA7B6792}" type="sibTrans" cxnId="{D8DACD91-45E3-49DE-9FF3-B97589C1801D}">
      <dgm:prSet/>
      <dgm:spPr/>
      <dgm:t>
        <a:bodyPr/>
        <a:lstStyle/>
        <a:p>
          <a:endParaRPr lang="en-US" sz="1100"/>
        </a:p>
      </dgm:t>
    </dgm:pt>
    <dgm:pt modelId="{701C36F2-ACFD-4E44-B73A-BECC9D47280B}" type="parTrans" cxnId="{D8DACD91-45E3-49DE-9FF3-B97589C1801D}">
      <dgm:prSet/>
      <dgm:spPr/>
      <dgm:t>
        <a:bodyPr/>
        <a:lstStyle/>
        <a:p>
          <a:endParaRPr lang="en-US" sz="1100"/>
        </a:p>
      </dgm:t>
    </dgm:pt>
    <dgm:pt modelId="{07D294A5-3D7B-4E31-B469-2FD60BC45ED0}">
      <dgm:prSet custT="1"/>
      <dgm:spPr>
        <a:xfrm>
          <a:off x="3106368"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Select the z/OS </a:t>
          </a:r>
          <a:r>
            <a:rPr lang="en-US" sz="700" dirty="0" err="1">
              <a:solidFill>
                <a:srgbClr val="FFFFFF"/>
              </a:solidFill>
              <a:latin typeface="Calibri" panose="020F0502020204030204"/>
              <a:ea typeface="+mn-ea"/>
              <a:cs typeface="+mn-cs"/>
            </a:rPr>
            <a:t>conf</a:t>
          </a:r>
          <a:endParaRPr lang="en-US" sz="700" dirty="0">
            <a:solidFill>
              <a:srgbClr val="FFFFFF"/>
            </a:solidFill>
            <a:latin typeface="Calibri" panose="020F0502020204030204"/>
            <a:ea typeface="+mn-ea"/>
            <a:cs typeface="+mn-cs"/>
          </a:endParaRPr>
        </a:p>
      </dgm:t>
    </dgm:pt>
    <dgm:pt modelId="{A38BF40F-C594-4D5F-9A94-4C5844256F1C}" type="sibTrans" cxnId="{A420BD75-5AA9-43E2-A30B-4DEF4D76F12B}">
      <dgm:prSet/>
      <dgm:spPr/>
      <dgm:t>
        <a:bodyPr/>
        <a:lstStyle/>
        <a:p>
          <a:endParaRPr lang="en-US"/>
        </a:p>
      </dgm:t>
    </dgm:pt>
    <dgm:pt modelId="{FA4E1C8E-7A60-4FC4-8B65-6F87E93C5551}" type="parTrans" cxnId="{A420BD75-5AA9-43E2-A30B-4DEF4D76F12B}">
      <dgm:prSet/>
      <dgm:spPr/>
      <dgm:t>
        <a:bodyPr/>
        <a:lstStyle/>
        <a:p>
          <a:endParaRPr lang="en-US"/>
        </a:p>
      </dgm:t>
    </dgm:pt>
    <dgm:pt modelId="{60DED6AE-7616-4226-BA7C-0D9C37FF4E6E}">
      <dgm:prSet custT="1"/>
      <dgm:spPr>
        <a:xfrm>
          <a:off x="3106368" y="1567421"/>
          <a:ext cx="1150240" cy="460096"/>
        </a:xfr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Select subsystem configuration</a:t>
          </a:r>
        </a:p>
      </dgm:t>
    </dgm:pt>
    <dgm:pt modelId="{8C4BFE61-E1AA-4192-8F32-CBD77CEECC83}" type="parTrans" cxnId="{7CA01384-1D21-4FAE-9ACF-5FA846D1AB34}">
      <dgm:prSet/>
      <dgm:spPr/>
      <dgm:t>
        <a:bodyPr/>
        <a:lstStyle/>
        <a:p>
          <a:endParaRPr lang="en-US"/>
        </a:p>
      </dgm:t>
    </dgm:pt>
    <dgm:pt modelId="{1612138D-46F1-48E9-A2B3-CD6007148B24}" type="sibTrans" cxnId="{7CA01384-1D21-4FAE-9ACF-5FA846D1AB34}">
      <dgm:prSet/>
      <dgm:spPr/>
      <dgm:t>
        <a:bodyPr/>
        <a:lstStyle/>
        <a:p>
          <a:endParaRPr lang="en-US"/>
        </a:p>
      </dgm:t>
    </dgm:pt>
    <dgm:pt modelId="{A3378148-0C02-442F-858D-606459F7EAA4}" type="pres">
      <dgm:prSet presAssocID="{DC751F8D-0945-42BF-A9B6-E3FF71F07F79}" presName="Name0" presStyleCnt="0">
        <dgm:presLayoutVars>
          <dgm:dir/>
          <dgm:animLvl val="lvl"/>
          <dgm:resizeHandles val="exact"/>
        </dgm:presLayoutVars>
      </dgm:prSet>
      <dgm:spPr/>
    </dgm:pt>
    <dgm:pt modelId="{17BFF07E-CFA3-447C-AF27-272AECB9A807}" type="pres">
      <dgm:prSet presAssocID="{052E1C8B-34DA-442C-9B20-93EE58588FD6}" presName="parTxOnly" presStyleLbl="node1" presStyleIdx="0" presStyleCnt="9" custLinFactNeighborX="-13674">
        <dgm:presLayoutVars>
          <dgm:chMax val="0"/>
          <dgm:chPref val="0"/>
          <dgm:bulletEnabled val="1"/>
        </dgm:presLayoutVars>
      </dgm:prSet>
      <dgm:spPr>
        <a:prstGeom prst="chevron">
          <a:avLst/>
        </a:prstGeom>
      </dgm:spPr>
    </dgm:pt>
    <dgm:pt modelId="{DF2F1965-7F3A-4719-A04E-839275D3D5C7}" type="pres">
      <dgm:prSet presAssocID="{EFE35AD2-E1E7-40DB-9308-CAC4DA7B6792}" presName="parTxOnlySpace" presStyleCnt="0"/>
      <dgm:spPr/>
    </dgm:pt>
    <dgm:pt modelId="{F6FCEEB2-0725-41B7-9606-74B41E20BEC2}" type="pres">
      <dgm:prSet presAssocID="{76FBCA97-E7B8-4A1F-B4FC-B541DB4B5683}" presName="parTxOnly" presStyleLbl="node1" presStyleIdx="1" presStyleCnt="9">
        <dgm:presLayoutVars>
          <dgm:chMax val="0"/>
          <dgm:chPref val="0"/>
          <dgm:bulletEnabled val="1"/>
        </dgm:presLayoutVars>
      </dgm:prSet>
      <dgm:spPr>
        <a:prstGeom prst="chevron">
          <a:avLst/>
        </a:prstGeom>
      </dgm:spPr>
    </dgm:pt>
    <dgm:pt modelId="{E489E559-7E5F-4403-800C-E03C88A3F448}" type="pres">
      <dgm:prSet presAssocID="{BF876189-9F67-4175-BFF5-5F29C9B86FC8}" presName="parTxOnlySpace" presStyleCnt="0"/>
      <dgm:spPr/>
    </dgm:pt>
    <dgm:pt modelId="{5B052BEA-0418-4B7F-BE4C-5BB15501F65C}" type="pres">
      <dgm:prSet presAssocID="{4FF3E7C5-5EA7-4CAB-9CE5-067E1844363A}" presName="parTxOnly" presStyleLbl="node1" presStyleIdx="2" presStyleCnt="9" custLinFactNeighborX="-13674">
        <dgm:presLayoutVars>
          <dgm:chMax val="0"/>
          <dgm:chPref val="0"/>
          <dgm:bulletEnabled val="1"/>
        </dgm:presLayoutVars>
      </dgm:prSet>
      <dgm:spPr>
        <a:prstGeom prst="chevron">
          <a:avLst/>
        </a:prstGeom>
      </dgm:spPr>
    </dgm:pt>
    <dgm:pt modelId="{DD52539F-E250-4849-B39E-8264C1DBB309}" type="pres">
      <dgm:prSet presAssocID="{A5E524B1-8CFB-4216-97E1-D2BEA04EEDC9}" presName="parTxOnlySpace" presStyleCnt="0"/>
      <dgm:spPr/>
    </dgm:pt>
    <dgm:pt modelId="{960BB716-FEFC-482D-B9B0-13C7CC5666E6}" type="pres">
      <dgm:prSet presAssocID="{07D294A5-3D7B-4E31-B469-2FD60BC45ED0}" presName="parTxOnly" presStyleLbl="node1" presStyleIdx="3" presStyleCnt="9">
        <dgm:presLayoutVars>
          <dgm:chMax val="0"/>
          <dgm:chPref val="0"/>
          <dgm:bulletEnabled val="1"/>
        </dgm:presLayoutVars>
      </dgm:prSet>
      <dgm:spPr>
        <a:prstGeom prst="chevron">
          <a:avLst/>
        </a:prstGeom>
      </dgm:spPr>
    </dgm:pt>
    <dgm:pt modelId="{4497CA17-7004-4452-864C-4A035EC327FC}" type="pres">
      <dgm:prSet presAssocID="{A38BF40F-C594-4D5F-9A94-4C5844256F1C}" presName="parTxOnlySpace" presStyleCnt="0"/>
      <dgm:spPr/>
    </dgm:pt>
    <dgm:pt modelId="{BDAA1F4F-4240-4E16-AF04-125699367F24}" type="pres">
      <dgm:prSet presAssocID="{60DED6AE-7616-4226-BA7C-0D9C37FF4E6E}" presName="parTxOnly" presStyleLbl="node1" presStyleIdx="4" presStyleCnt="9">
        <dgm:presLayoutVars>
          <dgm:chMax val="0"/>
          <dgm:chPref val="0"/>
          <dgm:bulletEnabled val="1"/>
        </dgm:presLayoutVars>
      </dgm:prSet>
      <dgm:spPr>
        <a:prstGeom prst="chevron">
          <a:avLst/>
        </a:prstGeom>
      </dgm:spPr>
    </dgm:pt>
    <dgm:pt modelId="{51101A49-45A1-416B-98EA-A49998A2EB8F}" type="pres">
      <dgm:prSet presAssocID="{1612138D-46F1-48E9-A2B3-CD6007148B24}" presName="parTxOnlySpace" presStyleCnt="0"/>
      <dgm:spPr/>
    </dgm:pt>
    <dgm:pt modelId="{056AD629-5FA9-463D-BDD9-0086329180BA}" type="pres">
      <dgm:prSet presAssocID="{CF65CBB4-0DC0-4151-A2F5-30BA0361B915}" presName="parTxOnly" presStyleLbl="node1" presStyleIdx="5" presStyleCnt="9">
        <dgm:presLayoutVars>
          <dgm:chMax val="0"/>
          <dgm:chPref val="0"/>
          <dgm:bulletEnabled val="1"/>
        </dgm:presLayoutVars>
      </dgm:prSet>
      <dgm:spPr>
        <a:prstGeom prst="chevron">
          <a:avLst/>
        </a:prstGeom>
      </dgm:spPr>
    </dgm:pt>
    <dgm:pt modelId="{69DFFC62-94DC-4190-8EE6-368AB2A29886}" type="pres">
      <dgm:prSet presAssocID="{BEA0F032-B04A-4AD6-81C3-B7F79CBDBCA2}" presName="parTxOnlySpace" presStyleCnt="0"/>
      <dgm:spPr/>
    </dgm:pt>
    <dgm:pt modelId="{AEF46F7A-48DB-47BF-A64E-E88A9377B70F}" type="pres">
      <dgm:prSet presAssocID="{16B2EB6C-D272-4D86-8894-9EE5E8B39882}" presName="parTxOnly" presStyleLbl="node1" presStyleIdx="6" presStyleCnt="9">
        <dgm:presLayoutVars>
          <dgm:chMax val="0"/>
          <dgm:chPref val="0"/>
          <dgm:bulletEnabled val="1"/>
        </dgm:presLayoutVars>
      </dgm:prSet>
      <dgm:spPr>
        <a:prstGeom prst="chevron">
          <a:avLst/>
        </a:prstGeom>
      </dgm:spPr>
    </dgm:pt>
    <dgm:pt modelId="{758DFF5A-1287-4E4F-9E16-FEE158986F37}" type="pres">
      <dgm:prSet presAssocID="{D5F45AB8-B1A0-4637-8974-A64CB8E593B2}" presName="parTxOnlySpace" presStyleCnt="0"/>
      <dgm:spPr/>
    </dgm:pt>
    <dgm:pt modelId="{6BB3B14F-282C-47B6-973B-90621821634C}" type="pres">
      <dgm:prSet presAssocID="{E38262F3-C533-4A43-89C8-98F8CBC2B23C}" presName="parTxOnly" presStyleLbl="node1" presStyleIdx="7" presStyleCnt="9">
        <dgm:presLayoutVars>
          <dgm:chMax val="0"/>
          <dgm:chPref val="0"/>
          <dgm:bulletEnabled val="1"/>
        </dgm:presLayoutVars>
      </dgm:prSet>
      <dgm:spPr>
        <a:prstGeom prst="chevron">
          <a:avLst/>
        </a:prstGeom>
      </dgm:spPr>
    </dgm:pt>
    <dgm:pt modelId="{BCDC201C-294B-4E28-B67D-D6E868F61994}" type="pres">
      <dgm:prSet presAssocID="{D30DCF8B-287D-4EA7-9E7A-8B8D7BCB468E}" presName="parTxOnlySpace" presStyleCnt="0"/>
      <dgm:spPr/>
    </dgm:pt>
    <dgm:pt modelId="{A4267260-4970-4A57-A60B-632A9363B387}" type="pres">
      <dgm:prSet presAssocID="{F96AEE99-20EF-49FB-B5FE-893CA2F273CA}" presName="parTxOnly" presStyleLbl="node1" presStyleIdx="8" presStyleCnt="9">
        <dgm:presLayoutVars>
          <dgm:chMax val="0"/>
          <dgm:chPref val="0"/>
          <dgm:bulletEnabled val="1"/>
        </dgm:presLayoutVars>
      </dgm:prSet>
      <dgm:spPr>
        <a:prstGeom prst="chevron">
          <a:avLst/>
        </a:prstGeom>
      </dgm:spPr>
    </dgm:pt>
  </dgm:ptLst>
  <dgm:cxnLst>
    <dgm:cxn modelId="{A073ED09-A5BD-46BA-91F9-250B7686F286}" srcId="{DC751F8D-0945-42BF-A9B6-E3FF71F07F79}" destId="{16B2EB6C-D272-4D86-8894-9EE5E8B39882}" srcOrd="6" destOrd="0" parTransId="{AAC49D39-C236-49AA-8F28-52E93791F467}" sibTransId="{D5F45AB8-B1A0-4637-8974-A64CB8E593B2}"/>
    <dgm:cxn modelId="{50664911-65DB-417A-B8E0-E245665B40F2}" srcId="{DC751F8D-0945-42BF-A9B6-E3FF71F07F79}" destId="{4FF3E7C5-5EA7-4CAB-9CE5-067E1844363A}" srcOrd="2" destOrd="0" parTransId="{7DBB8316-D2B2-4FAF-B26E-88CE3E97A8F9}" sibTransId="{A5E524B1-8CFB-4216-97E1-D2BEA04EEDC9}"/>
    <dgm:cxn modelId="{A976BF26-C25A-4BFC-99F7-E711CB7BD2E9}" type="presOf" srcId="{60DED6AE-7616-4226-BA7C-0D9C37FF4E6E}" destId="{BDAA1F4F-4240-4E16-AF04-125699367F24}" srcOrd="0" destOrd="0" presId="urn:microsoft.com/office/officeart/2005/8/layout/chevron1"/>
    <dgm:cxn modelId="{70D1E42A-5E01-4DD3-A61F-90BBEFFF107E}" type="presOf" srcId="{E38262F3-C533-4A43-89C8-98F8CBC2B23C}" destId="{6BB3B14F-282C-47B6-973B-90621821634C}" srcOrd="0" destOrd="0" presId="urn:microsoft.com/office/officeart/2005/8/layout/chevron1"/>
    <dgm:cxn modelId="{66E65544-ED3D-4ED1-8642-3DB95CA0527C}" type="presOf" srcId="{07D294A5-3D7B-4E31-B469-2FD60BC45ED0}" destId="{960BB716-FEFC-482D-B9B0-13C7CC5666E6}" srcOrd="0" destOrd="0" presId="urn:microsoft.com/office/officeart/2005/8/layout/chevron1"/>
    <dgm:cxn modelId="{6F624C68-50AA-42EA-BEFB-3C0E064C162D}" type="presOf" srcId="{CF65CBB4-0DC0-4151-A2F5-30BA0361B915}" destId="{056AD629-5FA9-463D-BDD9-0086329180BA}" srcOrd="0" destOrd="0" presId="urn:microsoft.com/office/officeart/2005/8/layout/chevron1"/>
    <dgm:cxn modelId="{16307171-A147-4D83-8D8C-998ECE4F94BE}" srcId="{DC751F8D-0945-42BF-A9B6-E3FF71F07F79}" destId="{F96AEE99-20EF-49FB-B5FE-893CA2F273CA}" srcOrd="8" destOrd="0" parTransId="{5E71604C-8193-43D4-86B2-DB62BC864330}" sibTransId="{A64868A0-A339-4737-8CD9-4D7008930607}"/>
    <dgm:cxn modelId="{A420BD75-5AA9-43E2-A30B-4DEF4D76F12B}" srcId="{DC751F8D-0945-42BF-A9B6-E3FF71F07F79}" destId="{07D294A5-3D7B-4E31-B469-2FD60BC45ED0}" srcOrd="3" destOrd="0" parTransId="{FA4E1C8E-7A60-4FC4-8B65-6F87E93C5551}" sibTransId="{A38BF40F-C594-4D5F-9A94-4C5844256F1C}"/>
    <dgm:cxn modelId="{5D04F67B-2E3F-46BB-AFE3-790FE7C0E005}" srcId="{DC751F8D-0945-42BF-A9B6-E3FF71F07F79}" destId="{CF65CBB4-0DC0-4151-A2F5-30BA0361B915}" srcOrd="5" destOrd="0" parTransId="{C5342DA7-A898-4483-B1D7-CCDE7F763F6F}" sibTransId="{BEA0F032-B04A-4AD6-81C3-B7F79CBDBCA2}"/>
    <dgm:cxn modelId="{7CA01384-1D21-4FAE-9ACF-5FA846D1AB34}" srcId="{DC751F8D-0945-42BF-A9B6-E3FF71F07F79}" destId="{60DED6AE-7616-4226-BA7C-0D9C37FF4E6E}" srcOrd="4" destOrd="0" parTransId="{8C4BFE61-E1AA-4192-8F32-CBD77CEECC83}" sibTransId="{1612138D-46F1-48E9-A2B3-CD6007148B24}"/>
    <dgm:cxn modelId="{2570858E-2072-4FAE-8D9B-6A41A7923712}" type="presOf" srcId="{4FF3E7C5-5EA7-4CAB-9CE5-067E1844363A}" destId="{5B052BEA-0418-4B7F-BE4C-5BB15501F65C}" srcOrd="0" destOrd="0" presId="urn:microsoft.com/office/officeart/2005/8/layout/chevron1"/>
    <dgm:cxn modelId="{D8DACD91-45E3-49DE-9FF3-B97589C1801D}" srcId="{DC751F8D-0945-42BF-A9B6-E3FF71F07F79}" destId="{052E1C8B-34DA-442C-9B20-93EE58588FD6}" srcOrd="0" destOrd="0" parTransId="{701C36F2-ACFD-4E44-B73A-BECC9D47280B}" sibTransId="{EFE35AD2-E1E7-40DB-9308-CAC4DA7B6792}"/>
    <dgm:cxn modelId="{B326BE9F-0243-4502-AD05-4DD0E8E72722}" type="presOf" srcId="{16B2EB6C-D272-4D86-8894-9EE5E8B39882}" destId="{AEF46F7A-48DB-47BF-A64E-E88A9377B70F}" srcOrd="0" destOrd="0" presId="urn:microsoft.com/office/officeart/2005/8/layout/chevron1"/>
    <dgm:cxn modelId="{A39A9BA9-328E-4AB6-9848-245B67C3005D}" type="presOf" srcId="{F96AEE99-20EF-49FB-B5FE-893CA2F273CA}" destId="{A4267260-4970-4A57-A60B-632A9363B387}" srcOrd="0" destOrd="0" presId="urn:microsoft.com/office/officeart/2005/8/layout/chevron1"/>
    <dgm:cxn modelId="{4A46E0AB-0546-4CC7-B8F5-347A06AE4519}" type="presOf" srcId="{052E1C8B-34DA-442C-9B20-93EE58588FD6}" destId="{17BFF07E-CFA3-447C-AF27-272AECB9A807}" srcOrd="0" destOrd="0" presId="urn:microsoft.com/office/officeart/2005/8/layout/chevron1"/>
    <dgm:cxn modelId="{64B197B7-F6B5-427F-959B-7C4E5ADAF500}" type="presOf" srcId="{76FBCA97-E7B8-4A1F-B4FC-B541DB4B5683}" destId="{F6FCEEB2-0725-41B7-9606-74B41E20BEC2}" srcOrd="0" destOrd="0" presId="urn:microsoft.com/office/officeart/2005/8/layout/chevron1"/>
    <dgm:cxn modelId="{2C6D32D4-AD46-4C0C-A4FD-5419C423AACB}" srcId="{DC751F8D-0945-42BF-A9B6-E3FF71F07F79}" destId="{E38262F3-C533-4A43-89C8-98F8CBC2B23C}" srcOrd="7" destOrd="0" parTransId="{7D1BDFF0-19BA-4795-9605-30136087820D}" sibTransId="{D30DCF8B-287D-4EA7-9E7A-8B8D7BCB468E}"/>
    <dgm:cxn modelId="{AF2E83D8-15D1-4565-BE55-3401D4E1D00A}" srcId="{DC751F8D-0945-42BF-A9B6-E3FF71F07F79}" destId="{76FBCA97-E7B8-4A1F-B4FC-B541DB4B5683}" srcOrd="1" destOrd="0" parTransId="{634925F8-4686-4868-A1BB-86776B721F09}" sibTransId="{BF876189-9F67-4175-BFF5-5F29C9B86FC8}"/>
    <dgm:cxn modelId="{A3FAE2DA-5C2F-4051-A465-E98C45538D76}" type="presOf" srcId="{DC751F8D-0945-42BF-A9B6-E3FF71F07F79}" destId="{A3378148-0C02-442F-858D-606459F7EAA4}" srcOrd="0" destOrd="0" presId="urn:microsoft.com/office/officeart/2005/8/layout/chevron1"/>
    <dgm:cxn modelId="{A727B7C8-CCEB-4405-B3DA-E99E42212D61}" type="presParOf" srcId="{A3378148-0C02-442F-858D-606459F7EAA4}" destId="{17BFF07E-CFA3-447C-AF27-272AECB9A807}" srcOrd="0" destOrd="0" presId="urn:microsoft.com/office/officeart/2005/8/layout/chevron1"/>
    <dgm:cxn modelId="{24DD3538-D044-4290-AA6F-790A3E39859E}" type="presParOf" srcId="{A3378148-0C02-442F-858D-606459F7EAA4}" destId="{DF2F1965-7F3A-4719-A04E-839275D3D5C7}" srcOrd="1" destOrd="0" presId="urn:microsoft.com/office/officeart/2005/8/layout/chevron1"/>
    <dgm:cxn modelId="{96AA99F6-5021-4B67-8EBA-F13B98768722}" type="presParOf" srcId="{A3378148-0C02-442F-858D-606459F7EAA4}" destId="{F6FCEEB2-0725-41B7-9606-74B41E20BEC2}" srcOrd="2" destOrd="0" presId="urn:microsoft.com/office/officeart/2005/8/layout/chevron1"/>
    <dgm:cxn modelId="{6D036385-762E-41D6-BB9E-76315B66016F}" type="presParOf" srcId="{A3378148-0C02-442F-858D-606459F7EAA4}" destId="{E489E559-7E5F-4403-800C-E03C88A3F448}" srcOrd="3" destOrd="0" presId="urn:microsoft.com/office/officeart/2005/8/layout/chevron1"/>
    <dgm:cxn modelId="{5D1AA74F-D04E-44BD-990B-C2DBFD5B26D4}" type="presParOf" srcId="{A3378148-0C02-442F-858D-606459F7EAA4}" destId="{5B052BEA-0418-4B7F-BE4C-5BB15501F65C}" srcOrd="4" destOrd="0" presId="urn:microsoft.com/office/officeart/2005/8/layout/chevron1"/>
    <dgm:cxn modelId="{47CE15BF-36A8-443F-939E-CF158192F98E}" type="presParOf" srcId="{A3378148-0C02-442F-858D-606459F7EAA4}" destId="{DD52539F-E250-4849-B39E-8264C1DBB309}" srcOrd="5" destOrd="0" presId="urn:microsoft.com/office/officeart/2005/8/layout/chevron1"/>
    <dgm:cxn modelId="{E688D394-8143-424D-9092-6A26F9FB53F7}" type="presParOf" srcId="{A3378148-0C02-442F-858D-606459F7EAA4}" destId="{960BB716-FEFC-482D-B9B0-13C7CC5666E6}" srcOrd="6" destOrd="0" presId="urn:microsoft.com/office/officeart/2005/8/layout/chevron1"/>
    <dgm:cxn modelId="{7107BDA9-EF61-433D-8AE3-F41E9978AF4E}" type="presParOf" srcId="{A3378148-0C02-442F-858D-606459F7EAA4}" destId="{4497CA17-7004-4452-864C-4A035EC327FC}" srcOrd="7" destOrd="0" presId="urn:microsoft.com/office/officeart/2005/8/layout/chevron1"/>
    <dgm:cxn modelId="{5DC8C0BE-68A3-4DAB-957A-84AA2E190FCA}" type="presParOf" srcId="{A3378148-0C02-442F-858D-606459F7EAA4}" destId="{BDAA1F4F-4240-4E16-AF04-125699367F24}" srcOrd="8" destOrd="0" presId="urn:microsoft.com/office/officeart/2005/8/layout/chevron1"/>
    <dgm:cxn modelId="{14F69D48-27B0-4512-A2BC-A7D16305AAF6}" type="presParOf" srcId="{A3378148-0C02-442F-858D-606459F7EAA4}" destId="{51101A49-45A1-416B-98EA-A49998A2EB8F}" srcOrd="9" destOrd="0" presId="urn:microsoft.com/office/officeart/2005/8/layout/chevron1"/>
    <dgm:cxn modelId="{1D0862EE-CAFC-4B53-BA15-0BF0B10DD9CC}" type="presParOf" srcId="{A3378148-0C02-442F-858D-606459F7EAA4}" destId="{056AD629-5FA9-463D-BDD9-0086329180BA}" srcOrd="10" destOrd="0" presId="urn:microsoft.com/office/officeart/2005/8/layout/chevron1"/>
    <dgm:cxn modelId="{97EB1D9C-8D2F-43E6-9F95-0D1B6A725BB0}" type="presParOf" srcId="{A3378148-0C02-442F-858D-606459F7EAA4}" destId="{69DFFC62-94DC-4190-8EE6-368AB2A29886}" srcOrd="11" destOrd="0" presId="urn:microsoft.com/office/officeart/2005/8/layout/chevron1"/>
    <dgm:cxn modelId="{ED431ACA-1214-4965-8915-94387DCB467F}" type="presParOf" srcId="{A3378148-0C02-442F-858D-606459F7EAA4}" destId="{AEF46F7A-48DB-47BF-A64E-E88A9377B70F}" srcOrd="12" destOrd="0" presId="urn:microsoft.com/office/officeart/2005/8/layout/chevron1"/>
    <dgm:cxn modelId="{C4D35349-8338-47B9-9BCA-E0F23ADECA24}" type="presParOf" srcId="{A3378148-0C02-442F-858D-606459F7EAA4}" destId="{758DFF5A-1287-4E4F-9E16-FEE158986F37}" srcOrd="13" destOrd="0" presId="urn:microsoft.com/office/officeart/2005/8/layout/chevron1"/>
    <dgm:cxn modelId="{6F97B187-478B-479E-B2D0-5B005D59C971}" type="presParOf" srcId="{A3378148-0C02-442F-858D-606459F7EAA4}" destId="{6BB3B14F-282C-47B6-973B-90621821634C}" srcOrd="14" destOrd="0" presId="urn:microsoft.com/office/officeart/2005/8/layout/chevron1"/>
    <dgm:cxn modelId="{1DB64CB5-BD14-4A4A-8B9E-0DA68864035E}" type="presParOf" srcId="{A3378148-0C02-442F-858D-606459F7EAA4}" destId="{BCDC201C-294B-4E28-B67D-D6E868F61994}" srcOrd="15" destOrd="0" presId="urn:microsoft.com/office/officeart/2005/8/layout/chevron1"/>
    <dgm:cxn modelId="{D4AF1C05-74DD-4CFE-864C-F699198315E1}" type="presParOf" srcId="{A3378148-0C02-442F-858D-606459F7EAA4}" destId="{A4267260-4970-4A57-A60B-632A9363B387}" srcOrd="1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A42BF3-99D7-40E6-9DD9-DB63F3B899A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CA"/>
        </a:p>
      </dgm:t>
    </dgm:pt>
    <dgm:pt modelId="{07C1C046-1A82-43E5-B37A-6FA4829F3059}">
      <dgm:prSet phldrT="[Text]"/>
      <dgm:spPr>
        <a:xfrm>
          <a:off x="752262" y="338976"/>
          <a:ext cx="906048" cy="90604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Analysis Tools</a:t>
          </a:r>
        </a:p>
      </dgm:t>
    </dgm:pt>
    <dgm:pt modelId="{8A35E54B-98C9-45AD-B7C8-8F3CAF572034}" type="parTrans" cxnId="{024B2390-12F8-4D75-961D-49265AF7AB5D}">
      <dgm:prSet/>
      <dgm:spPr/>
      <dgm:t>
        <a:bodyPr/>
        <a:lstStyle/>
        <a:p>
          <a:endParaRPr lang="en-CA"/>
        </a:p>
      </dgm:t>
    </dgm:pt>
    <dgm:pt modelId="{2C8B1698-DF03-4726-BE38-FF943958C92E}" type="sibTrans" cxnId="{024B2390-12F8-4D75-961D-49265AF7AB5D}">
      <dgm:prSet/>
      <dgm:spPr/>
      <dgm:t>
        <a:bodyPr/>
        <a:lstStyle/>
        <a:p>
          <a:endParaRPr lang="en-CA"/>
        </a:p>
      </dgm:t>
    </dgm:pt>
    <dgm:pt modelId="{C8544914-1840-4B82-BEF8-92527AA4FDEB}">
      <dgm:prSet phldrT="[Text]"/>
      <dgm:spPr>
        <a:xfrm>
          <a:off x="1205286" y="0"/>
          <a:ext cx="1812096" cy="1584000"/>
        </a:xfrm>
        <a:prstGeom prst="rightArrow">
          <a:avLst>
            <a:gd name="adj1" fmla="val 70000"/>
            <a:gd name="adj2" fmla="val 50000"/>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gm:spPr>
      <dgm:t>
        <a:bodyPr/>
        <a:lstStyle/>
        <a:p>
          <a:pPr>
            <a:buNone/>
          </a:pPr>
          <a:r>
            <a:rPr lang="en-CA" b="1" dirty="0">
              <a:solidFill>
                <a:sysClr val="windowText" lastClr="000000">
                  <a:hueOff val="0"/>
                  <a:satOff val="0"/>
                  <a:lumOff val="0"/>
                  <a:alphaOff val="0"/>
                </a:sysClr>
              </a:solidFill>
              <a:latin typeface="Calibri" panose="020F0502020204030204"/>
              <a:ea typeface="+mn-ea"/>
              <a:cs typeface="+mn-cs"/>
            </a:rPr>
            <a:t>Questionnaire</a:t>
          </a:r>
        </a:p>
      </dgm:t>
    </dgm:pt>
    <dgm:pt modelId="{7222C039-871C-4B3A-993E-EB3240EFBFD3}" type="parTrans" cxnId="{0C72A51C-11E0-4850-BC88-44EA1A0A020E}">
      <dgm:prSet/>
      <dgm:spPr/>
      <dgm:t>
        <a:bodyPr/>
        <a:lstStyle/>
        <a:p>
          <a:endParaRPr lang="en-CA"/>
        </a:p>
      </dgm:t>
    </dgm:pt>
    <dgm:pt modelId="{79BB48E5-EF0A-4B33-BD2E-6AE8A7B94277}" type="sibTrans" cxnId="{0C72A51C-11E0-4850-BC88-44EA1A0A020E}">
      <dgm:prSet/>
      <dgm:spPr/>
      <dgm:t>
        <a:bodyPr/>
        <a:lstStyle/>
        <a:p>
          <a:endParaRPr lang="en-CA"/>
        </a:p>
      </dgm:t>
    </dgm:pt>
    <dgm:pt modelId="{4DB9E004-8E30-4A57-B219-FD46C694F11B}">
      <dgm:prSet phldrT="[Text]"/>
      <dgm:spPr>
        <a:xfrm>
          <a:off x="3149404" y="338975"/>
          <a:ext cx="906048" cy="90604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Extraction Tools</a:t>
          </a:r>
        </a:p>
      </dgm:t>
    </dgm:pt>
    <dgm:pt modelId="{566F2C4E-EE79-442C-B869-DA39E5306BDE}" type="parTrans" cxnId="{6C04BF3A-9BCD-4103-B814-CB404AA21D74}">
      <dgm:prSet/>
      <dgm:spPr/>
      <dgm:t>
        <a:bodyPr/>
        <a:lstStyle/>
        <a:p>
          <a:endParaRPr lang="en-CA"/>
        </a:p>
      </dgm:t>
    </dgm:pt>
    <dgm:pt modelId="{D64453F8-E986-40CD-91E8-9571FB53F6A9}" type="sibTrans" cxnId="{6C04BF3A-9BCD-4103-B814-CB404AA21D74}">
      <dgm:prSet/>
      <dgm:spPr/>
      <dgm:t>
        <a:bodyPr/>
        <a:lstStyle/>
        <a:p>
          <a:endParaRPr lang="en-CA"/>
        </a:p>
      </dgm:t>
    </dgm:pt>
    <dgm:pt modelId="{0C57186C-812A-47D8-A3DC-0EE35FF20591}">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hueOff val="0"/>
                  <a:satOff val="0"/>
                  <a:lumOff val="0"/>
                  <a:alphaOff val="0"/>
                </a:sysClr>
              </a:solidFill>
              <a:latin typeface="Calibri" panose="020F0502020204030204"/>
              <a:ea typeface="+mn-ea"/>
              <a:cs typeface="+mn-cs"/>
            </a:rPr>
            <a:t>BP/Client Tools</a:t>
          </a:r>
        </a:p>
      </dgm:t>
    </dgm:pt>
    <dgm:pt modelId="{E487F2C8-75AD-4C05-AA91-C70440068CAD}" type="parTrans" cxnId="{60D5D767-5E1F-4EBB-8FBA-F742C5416A94}">
      <dgm:prSet/>
      <dgm:spPr/>
      <dgm:t>
        <a:bodyPr/>
        <a:lstStyle/>
        <a:p>
          <a:endParaRPr lang="en-CA"/>
        </a:p>
      </dgm:t>
    </dgm:pt>
    <dgm:pt modelId="{1317EA33-4D6D-48D3-8D59-53A440256A8A}" type="sibTrans" cxnId="{60D5D767-5E1F-4EBB-8FBA-F742C5416A94}">
      <dgm:prSet/>
      <dgm:spPr/>
      <dgm:t>
        <a:bodyPr/>
        <a:lstStyle/>
        <a:p>
          <a:endParaRPr lang="en-CA"/>
        </a:p>
      </dgm:t>
    </dgm:pt>
    <dgm:pt modelId="{D3C0E67A-EC58-40C1-916F-300252DA5877}">
      <dgm:prSet phldrT="[Text]"/>
      <dgm:spPr>
        <a:xfrm>
          <a:off x="5546547" y="338975"/>
          <a:ext cx="906048" cy="90604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Scanner Tools</a:t>
          </a:r>
        </a:p>
      </dgm:t>
    </dgm:pt>
    <dgm:pt modelId="{F508CEDB-DE3D-4CAA-8483-7F89AC8F839B}" type="parTrans" cxnId="{2BD7A5A3-E057-4C9E-917F-AB8F9455FA64}">
      <dgm:prSet/>
      <dgm:spPr/>
      <dgm:t>
        <a:bodyPr/>
        <a:lstStyle/>
        <a:p>
          <a:endParaRPr lang="en-CA"/>
        </a:p>
      </dgm:t>
    </dgm:pt>
    <dgm:pt modelId="{5811F5CC-725A-4E53-B2E9-6F3CD0DE176F}" type="sibTrans" cxnId="{2BD7A5A3-E057-4C9E-917F-AB8F9455FA64}">
      <dgm:prSet/>
      <dgm:spPr/>
      <dgm:t>
        <a:bodyPr/>
        <a:lstStyle/>
        <a:p>
          <a:endParaRPr lang="en-CA"/>
        </a:p>
      </dgm:t>
    </dgm:pt>
    <dgm:pt modelId="{DB5A1DD3-78ED-4818-9F33-79998DC3A61D}">
      <dgm:prSet phldrT="[Text]" custT="1"/>
      <dgm:spPr>
        <a:xfrm>
          <a:off x="5999571" y="0"/>
          <a:ext cx="1812096" cy="1584000"/>
        </a:xfrm>
        <a:prstGeom prst="rightArrow">
          <a:avLst>
            <a:gd name="adj1" fmla="val 70000"/>
            <a:gd name="adj2" fmla="val 50000"/>
          </a:avLst>
        </a:prstGeom>
        <a:solidFill>
          <a:srgbClr val="FFC000">
            <a:tint val="40000"/>
            <a:alpha val="90000"/>
            <a:hueOff val="0"/>
            <a:satOff val="0"/>
            <a:lumOff val="0"/>
            <a:alphaOff val="0"/>
          </a:srgbClr>
        </a:solidFill>
        <a:ln w="12700" cap="flat" cmpd="sng" algn="ctr">
          <a:solidFill>
            <a:srgbClr val="FFC000">
              <a:tint val="40000"/>
              <a:alpha val="90000"/>
              <a:hueOff val="0"/>
              <a:satOff val="0"/>
              <a:lumOff val="0"/>
              <a:alphaOff val="0"/>
            </a:srgbClr>
          </a:solidFill>
          <a:prstDash val="solid"/>
          <a:miter lim="800000"/>
        </a:ln>
        <a:effectLst/>
      </dgm:spPr>
      <dgm:t>
        <a:bodyPr/>
        <a:lstStyle/>
        <a:p>
          <a:pPr>
            <a:buNone/>
          </a:pPr>
          <a:r>
            <a:rPr lang="en-CA" sz="1000" b="1" dirty="0">
              <a:solidFill>
                <a:sysClr val="windowText" lastClr="000000">
                  <a:hueOff val="0"/>
                  <a:satOff val="0"/>
                  <a:lumOff val="0"/>
                  <a:alphaOff val="0"/>
                </a:sysClr>
              </a:solidFill>
              <a:latin typeface="Calibri" panose="020F0502020204030204"/>
              <a:ea typeface="+mn-ea"/>
              <a:cs typeface="+mn-cs"/>
            </a:rPr>
            <a:t>Application discovery     (ADDI)</a:t>
          </a:r>
        </a:p>
      </dgm:t>
    </dgm:pt>
    <dgm:pt modelId="{C7ADC528-930E-4EE4-980A-652537AC33D9}" type="parTrans" cxnId="{293F34A6-FC6A-40B3-AD22-56D1C40A9D8B}">
      <dgm:prSet/>
      <dgm:spPr/>
      <dgm:t>
        <a:bodyPr/>
        <a:lstStyle/>
        <a:p>
          <a:endParaRPr lang="en-CA"/>
        </a:p>
      </dgm:t>
    </dgm:pt>
    <dgm:pt modelId="{D323F5AD-1403-4174-B3D0-DB47513EA794}" type="sibTrans" cxnId="{293F34A6-FC6A-40B3-AD22-56D1C40A9D8B}">
      <dgm:prSet/>
      <dgm:spPr/>
      <dgm:t>
        <a:bodyPr/>
        <a:lstStyle/>
        <a:p>
          <a:endParaRPr lang="en-CA"/>
        </a:p>
      </dgm:t>
    </dgm:pt>
    <dgm:pt modelId="{D0519CE5-4BCD-4AF1-9231-37AF38263D2E}">
      <dgm:prSet/>
      <dgm:spPr>
        <a:xfrm>
          <a:off x="7943690" y="338975"/>
          <a:ext cx="906048" cy="90604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Migration Tools</a:t>
          </a:r>
        </a:p>
      </dgm:t>
    </dgm:pt>
    <dgm:pt modelId="{9459772E-E698-4C22-8C73-DB6C09FA1842}" type="parTrans" cxnId="{22D3E54A-0585-4849-B29F-D3F0466928D6}">
      <dgm:prSet/>
      <dgm:spPr/>
      <dgm:t>
        <a:bodyPr/>
        <a:lstStyle/>
        <a:p>
          <a:endParaRPr lang="en-CA"/>
        </a:p>
      </dgm:t>
    </dgm:pt>
    <dgm:pt modelId="{AFF3C47D-B763-4FBA-A20F-258D32F54797}" type="sibTrans" cxnId="{22D3E54A-0585-4849-B29F-D3F0466928D6}">
      <dgm:prSet/>
      <dgm:spPr/>
      <dgm:t>
        <a:bodyPr/>
        <a:lstStyle/>
        <a:p>
          <a:endParaRPr lang="en-CA"/>
        </a:p>
      </dgm:t>
    </dgm:pt>
    <dgm:pt modelId="{2CE82DD2-4A0B-40E8-B5E7-15A934B08444}">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SCLM  Mig Toolkit</a:t>
          </a:r>
        </a:p>
      </dgm:t>
    </dgm:pt>
    <dgm:pt modelId="{003F3A80-1923-484C-8B4F-B62D979DC026}" type="parTrans" cxnId="{D0FA5B10-3078-4621-BA20-A7AA1F673085}">
      <dgm:prSet/>
      <dgm:spPr/>
      <dgm:t>
        <a:bodyPr/>
        <a:lstStyle/>
        <a:p>
          <a:endParaRPr lang="en-CA"/>
        </a:p>
      </dgm:t>
    </dgm:pt>
    <dgm:pt modelId="{8F67503B-A54A-4100-B81F-ACA3945694D9}" type="sibTrans" cxnId="{D0FA5B10-3078-4621-BA20-A7AA1F673085}">
      <dgm:prSet/>
      <dgm:spPr/>
      <dgm:t>
        <a:bodyPr/>
        <a:lstStyle/>
        <a:p>
          <a:endParaRPr lang="en-CA"/>
        </a:p>
      </dgm:t>
    </dgm:pt>
    <dgm:pt modelId="{9E405E6D-43D6-40D1-8671-207E04B125F0}">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Import Tool</a:t>
          </a:r>
        </a:p>
      </dgm:t>
    </dgm:pt>
    <dgm:pt modelId="{D3E0CBFA-0A5E-4C17-8206-10C7E3C598A6}" type="parTrans" cxnId="{868A958E-C287-4EDD-A04E-28E0FE2A6B73}">
      <dgm:prSet/>
      <dgm:spPr/>
      <dgm:t>
        <a:bodyPr/>
        <a:lstStyle/>
        <a:p>
          <a:endParaRPr lang="en-CA"/>
        </a:p>
      </dgm:t>
    </dgm:pt>
    <dgm:pt modelId="{3BA4B9E1-72DC-4F7C-9B4F-9C69FDF90F32}" type="sibTrans" cxnId="{868A958E-C287-4EDD-A04E-28E0FE2A6B73}">
      <dgm:prSet/>
      <dgm:spPr/>
      <dgm:t>
        <a:bodyPr/>
        <a:lstStyle/>
        <a:p>
          <a:endParaRPr lang="en-CA"/>
        </a:p>
      </dgm:t>
    </dgm:pt>
    <dgm:pt modelId="{42906699-BD76-41CE-A839-848A0BD00B07}">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JCL Mig Tool</a:t>
          </a:r>
        </a:p>
      </dgm:t>
    </dgm:pt>
    <dgm:pt modelId="{D1CDBA16-94B7-4502-9801-36B89EC7088F}" type="parTrans" cxnId="{459C6741-371B-4675-BBE0-B222CF6BAA5C}">
      <dgm:prSet/>
      <dgm:spPr/>
      <dgm:t>
        <a:bodyPr/>
        <a:lstStyle/>
        <a:p>
          <a:endParaRPr lang="en-CA"/>
        </a:p>
      </dgm:t>
    </dgm:pt>
    <dgm:pt modelId="{7A2787D7-3806-4250-AF08-2C50426FEDB2}" type="sibTrans" cxnId="{459C6741-371B-4675-BBE0-B222CF6BAA5C}">
      <dgm:prSet/>
      <dgm:spPr/>
      <dgm:t>
        <a:bodyPr/>
        <a:lstStyle/>
        <a:p>
          <a:endParaRPr lang="en-CA"/>
        </a:p>
      </dgm:t>
    </dgm:pt>
    <dgm:pt modelId="{F4B5469F-82A6-43C0-933B-1E9039140FF7}">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Char char="•"/>
          </a:pPr>
          <a:endParaRPr lang="en-CA" sz="1200" b="1" dirty="0">
            <a:solidFill>
              <a:sysClr val="windowText" lastClr="000000">
                <a:hueOff val="0"/>
                <a:satOff val="0"/>
                <a:lumOff val="0"/>
                <a:alphaOff val="0"/>
              </a:sysClr>
            </a:solidFill>
            <a:latin typeface="Calibri" panose="020F0502020204030204"/>
            <a:ea typeface="+mn-ea"/>
            <a:cs typeface="+mn-cs"/>
          </a:endParaRPr>
        </a:p>
      </dgm:t>
    </dgm:pt>
    <dgm:pt modelId="{BC28A148-607A-4A35-89DE-26D75CCB4C43}" type="parTrans" cxnId="{4D34D931-F30B-486C-8387-E0B0CD71D8FE}">
      <dgm:prSet/>
      <dgm:spPr/>
      <dgm:t>
        <a:bodyPr/>
        <a:lstStyle/>
        <a:p>
          <a:endParaRPr lang="en-CA"/>
        </a:p>
      </dgm:t>
    </dgm:pt>
    <dgm:pt modelId="{A2F7B7C6-6ED5-4E16-8861-0306CDB629F6}" type="sibTrans" cxnId="{4D34D931-F30B-486C-8387-E0B0CD71D8FE}">
      <dgm:prSet/>
      <dgm:spPr/>
      <dgm:t>
        <a:bodyPr/>
        <a:lstStyle/>
        <a:p>
          <a:endParaRPr lang="en-CA"/>
        </a:p>
      </dgm:t>
    </dgm:pt>
    <dgm:pt modelId="{9D691CB7-FE98-4ADE-8170-8406FC59C348}">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None/>
          </a:pPr>
          <a:endParaRPr lang="en-CA" sz="1200" b="1" dirty="0">
            <a:solidFill>
              <a:sysClr val="windowText" lastClr="000000">
                <a:hueOff val="0"/>
                <a:satOff val="0"/>
                <a:lumOff val="0"/>
                <a:alphaOff val="0"/>
              </a:sysClr>
            </a:solidFill>
            <a:latin typeface="Calibri" panose="020F0502020204030204"/>
            <a:ea typeface="+mn-ea"/>
            <a:cs typeface="+mn-cs"/>
          </a:endParaRPr>
        </a:p>
      </dgm:t>
    </dgm:pt>
    <dgm:pt modelId="{FC2945C3-4E07-4BC8-8DBC-D9460290C48D}" type="parTrans" cxnId="{13873A91-2B91-4F5D-85CF-983FCFA6C5B7}">
      <dgm:prSet/>
      <dgm:spPr/>
      <dgm:t>
        <a:bodyPr/>
        <a:lstStyle/>
        <a:p>
          <a:endParaRPr lang="en-CA"/>
        </a:p>
      </dgm:t>
    </dgm:pt>
    <dgm:pt modelId="{02DBC59D-B839-4B75-BF02-0E157DBF6CDC}" type="sibTrans" cxnId="{13873A91-2B91-4F5D-85CF-983FCFA6C5B7}">
      <dgm:prSet/>
      <dgm:spPr/>
      <dgm:t>
        <a:bodyPr/>
        <a:lstStyle/>
        <a:p>
          <a:endParaRPr lang="en-CA"/>
        </a:p>
      </dgm:t>
    </dgm:pt>
    <dgm:pt modelId="{00EBBE34-3598-43C1-8D89-5B303FE2F160}">
      <dgm:prSet/>
      <dgm:spPr/>
      <dgm:t>
        <a:bodyPr/>
        <a:lstStyle/>
        <a:p>
          <a:r>
            <a:rPr lang="en-CA" b="1" dirty="0">
              <a:solidFill>
                <a:schemeClr val="tx1"/>
              </a:solidFill>
            </a:rPr>
            <a:t>CI/CD </a:t>
          </a:r>
        </a:p>
      </dgm:t>
    </dgm:pt>
    <dgm:pt modelId="{C3492C64-C8E6-4624-9CED-85A321127EE4}" type="parTrans" cxnId="{66EAB0DC-2DC1-42DA-8510-6D068CA9F1D5}">
      <dgm:prSet/>
      <dgm:spPr/>
      <dgm:t>
        <a:bodyPr/>
        <a:lstStyle/>
        <a:p>
          <a:endParaRPr lang="en-CA"/>
        </a:p>
      </dgm:t>
    </dgm:pt>
    <dgm:pt modelId="{4B44D883-4670-4DFE-9831-E5507BF16541}" type="sibTrans" cxnId="{66EAB0DC-2DC1-42DA-8510-6D068CA9F1D5}">
      <dgm:prSet/>
      <dgm:spPr/>
      <dgm:t>
        <a:bodyPr/>
        <a:lstStyle/>
        <a:p>
          <a:endParaRPr lang="en-CA"/>
        </a:p>
      </dgm:t>
    </dgm:pt>
    <dgm:pt modelId="{083A228C-EC03-480B-A542-BB1ED08D480D}">
      <dgm:prSet/>
      <dgm:spPr/>
      <dgm:t>
        <a:bodyPr/>
        <a:lstStyle/>
        <a:p>
          <a:r>
            <a:rPr lang="en-CA" b="1" dirty="0"/>
            <a:t>CI/CD Pipeline</a:t>
          </a:r>
        </a:p>
      </dgm:t>
    </dgm:pt>
    <dgm:pt modelId="{16841784-2C73-4626-BBD0-4C60FCF63C04}" type="parTrans" cxnId="{24F56C8B-1DA1-48EB-80AE-A7A522207D6F}">
      <dgm:prSet/>
      <dgm:spPr/>
      <dgm:t>
        <a:bodyPr/>
        <a:lstStyle/>
        <a:p>
          <a:endParaRPr lang="en-CA"/>
        </a:p>
      </dgm:t>
    </dgm:pt>
    <dgm:pt modelId="{12CE9393-A88A-40A2-AE93-465C6345741E}" type="sibTrans" cxnId="{24F56C8B-1DA1-48EB-80AE-A7A522207D6F}">
      <dgm:prSet/>
      <dgm:spPr/>
      <dgm:t>
        <a:bodyPr/>
        <a:lstStyle/>
        <a:p>
          <a:endParaRPr lang="en-CA"/>
        </a:p>
      </dgm:t>
    </dgm:pt>
    <dgm:pt modelId="{D9894E89-F248-4DE2-AE25-AA70E53FFD39}" type="pres">
      <dgm:prSet presAssocID="{E8A42BF3-99D7-40E6-9DD9-DB63F3B899A7}" presName="theList" presStyleCnt="0">
        <dgm:presLayoutVars>
          <dgm:dir/>
          <dgm:animLvl val="lvl"/>
          <dgm:resizeHandles val="exact"/>
        </dgm:presLayoutVars>
      </dgm:prSet>
      <dgm:spPr/>
    </dgm:pt>
    <dgm:pt modelId="{1972B447-90ED-4A3C-A92A-77B8715B8064}" type="pres">
      <dgm:prSet presAssocID="{07C1C046-1A82-43E5-B37A-6FA4829F3059}" presName="compNode" presStyleCnt="0"/>
      <dgm:spPr/>
    </dgm:pt>
    <dgm:pt modelId="{3647A37B-092C-4209-BF6F-8FCCDACE13CD}" type="pres">
      <dgm:prSet presAssocID="{07C1C046-1A82-43E5-B37A-6FA4829F3059}" presName="noGeometry" presStyleCnt="0"/>
      <dgm:spPr/>
    </dgm:pt>
    <dgm:pt modelId="{9F2E2019-A95F-4D2E-881F-2318A89B43D5}" type="pres">
      <dgm:prSet presAssocID="{07C1C046-1A82-43E5-B37A-6FA4829F3059}" presName="childTextVisible" presStyleLbl="bgAccFollowNode1" presStyleIdx="0" presStyleCnt="5">
        <dgm:presLayoutVars>
          <dgm:bulletEnabled val="1"/>
        </dgm:presLayoutVars>
      </dgm:prSet>
      <dgm:spPr/>
    </dgm:pt>
    <dgm:pt modelId="{A0B20B38-ADDC-4628-9B60-EAE29C3AF308}" type="pres">
      <dgm:prSet presAssocID="{07C1C046-1A82-43E5-B37A-6FA4829F3059}" presName="childTextHidden" presStyleLbl="bgAccFollowNode1" presStyleIdx="0" presStyleCnt="5"/>
      <dgm:spPr/>
    </dgm:pt>
    <dgm:pt modelId="{03B39F87-9549-483E-96F0-BDF2CE13E1A6}" type="pres">
      <dgm:prSet presAssocID="{07C1C046-1A82-43E5-B37A-6FA4829F3059}" presName="parentText" presStyleLbl="node1" presStyleIdx="0" presStyleCnt="5" custLinFactNeighborX="-1106" custLinFactNeighborY="-320">
        <dgm:presLayoutVars>
          <dgm:chMax val="1"/>
          <dgm:bulletEnabled val="1"/>
        </dgm:presLayoutVars>
      </dgm:prSet>
      <dgm:spPr/>
    </dgm:pt>
    <dgm:pt modelId="{13B103F3-EA57-4190-A00C-7FA155C716DF}" type="pres">
      <dgm:prSet presAssocID="{07C1C046-1A82-43E5-B37A-6FA4829F3059}" presName="aSpace" presStyleCnt="0"/>
      <dgm:spPr/>
    </dgm:pt>
    <dgm:pt modelId="{70B5B1B4-D49D-405E-B45F-5D6A1B9E947B}" type="pres">
      <dgm:prSet presAssocID="{4DB9E004-8E30-4A57-B219-FD46C694F11B}" presName="compNode" presStyleCnt="0"/>
      <dgm:spPr/>
    </dgm:pt>
    <dgm:pt modelId="{22EECD1B-5764-455B-96EE-ADDECBCDC146}" type="pres">
      <dgm:prSet presAssocID="{4DB9E004-8E30-4A57-B219-FD46C694F11B}" presName="noGeometry" presStyleCnt="0"/>
      <dgm:spPr/>
    </dgm:pt>
    <dgm:pt modelId="{10245ED4-C91C-4FB3-8E05-C28A1AC84F45}" type="pres">
      <dgm:prSet presAssocID="{4DB9E004-8E30-4A57-B219-FD46C694F11B}" presName="childTextVisible" presStyleLbl="bgAccFollowNode1" presStyleIdx="1" presStyleCnt="5">
        <dgm:presLayoutVars>
          <dgm:bulletEnabled val="1"/>
        </dgm:presLayoutVars>
      </dgm:prSet>
      <dgm:spPr/>
    </dgm:pt>
    <dgm:pt modelId="{04F8CD11-BEB3-4327-B995-B6FB28017476}" type="pres">
      <dgm:prSet presAssocID="{4DB9E004-8E30-4A57-B219-FD46C694F11B}" presName="childTextHidden" presStyleLbl="bgAccFollowNode1" presStyleIdx="1" presStyleCnt="5"/>
      <dgm:spPr/>
    </dgm:pt>
    <dgm:pt modelId="{13A5D2E1-882D-4340-A98B-397DC5AFDCD8}" type="pres">
      <dgm:prSet presAssocID="{4DB9E004-8E30-4A57-B219-FD46C694F11B}" presName="parentText" presStyleLbl="node1" presStyleIdx="1" presStyleCnt="5">
        <dgm:presLayoutVars>
          <dgm:chMax val="1"/>
          <dgm:bulletEnabled val="1"/>
        </dgm:presLayoutVars>
      </dgm:prSet>
      <dgm:spPr/>
    </dgm:pt>
    <dgm:pt modelId="{94804C26-DC05-455F-987E-330821A39424}" type="pres">
      <dgm:prSet presAssocID="{4DB9E004-8E30-4A57-B219-FD46C694F11B}" presName="aSpace" presStyleCnt="0"/>
      <dgm:spPr/>
    </dgm:pt>
    <dgm:pt modelId="{97682CD4-897A-4AB0-956F-51D1ADD2D0C8}" type="pres">
      <dgm:prSet presAssocID="{D3C0E67A-EC58-40C1-916F-300252DA5877}" presName="compNode" presStyleCnt="0"/>
      <dgm:spPr/>
    </dgm:pt>
    <dgm:pt modelId="{F2904063-5056-4AA2-8400-4AB07AA9C926}" type="pres">
      <dgm:prSet presAssocID="{D3C0E67A-EC58-40C1-916F-300252DA5877}" presName="noGeometry" presStyleCnt="0"/>
      <dgm:spPr/>
    </dgm:pt>
    <dgm:pt modelId="{331B5877-E72F-4657-840B-962EDAA1FD41}" type="pres">
      <dgm:prSet presAssocID="{D3C0E67A-EC58-40C1-916F-300252DA5877}" presName="childTextVisible" presStyleLbl="bgAccFollowNode1" presStyleIdx="2" presStyleCnt="5" custScaleX="102043" custScaleY="77281" custLinFactNeighborX="-5174" custLinFactNeighborY="37">
        <dgm:presLayoutVars>
          <dgm:bulletEnabled val="1"/>
        </dgm:presLayoutVars>
      </dgm:prSet>
      <dgm:spPr/>
    </dgm:pt>
    <dgm:pt modelId="{59535185-1F17-456E-B797-C7F25020193F}" type="pres">
      <dgm:prSet presAssocID="{D3C0E67A-EC58-40C1-916F-300252DA5877}" presName="childTextHidden" presStyleLbl="bgAccFollowNode1" presStyleIdx="2" presStyleCnt="5"/>
      <dgm:spPr/>
    </dgm:pt>
    <dgm:pt modelId="{E268397E-AECC-4010-AE78-4898E4588F0E}" type="pres">
      <dgm:prSet presAssocID="{D3C0E67A-EC58-40C1-916F-300252DA5877}" presName="parentText" presStyleLbl="node1" presStyleIdx="2" presStyleCnt="5" custLinFactNeighborX="-8282" custLinFactNeighborY="3140">
        <dgm:presLayoutVars>
          <dgm:chMax val="1"/>
          <dgm:bulletEnabled val="1"/>
        </dgm:presLayoutVars>
      </dgm:prSet>
      <dgm:spPr/>
    </dgm:pt>
    <dgm:pt modelId="{9F314380-8254-42EF-A506-98AFD17A3A0D}" type="pres">
      <dgm:prSet presAssocID="{D3C0E67A-EC58-40C1-916F-300252DA5877}" presName="aSpace" presStyleCnt="0"/>
      <dgm:spPr/>
    </dgm:pt>
    <dgm:pt modelId="{554AD238-FB6D-4E54-9253-2EF008699A9C}" type="pres">
      <dgm:prSet presAssocID="{D0519CE5-4BCD-4AF1-9231-37AF38263D2E}" presName="compNode" presStyleCnt="0"/>
      <dgm:spPr/>
    </dgm:pt>
    <dgm:pt modelId="{2A1CA86D-B9DF-43B6-9414-FFD152C85260}" type="pres">
      <dgm:prSet presAssocID="{D0519CE5-4BCD-4AF1-9231-37AF38263D2E}" presName="noGeometry" presStyleCnt="0"/>
      <dgm:spPr/>
    </dgm:pt>
    <dgm:pt modelId="{87B1FEBF-AE6C-49B1-AAD4-F7C3204677A6}" type="pres">
      <dgm:prSet presAssocID="{D0519CE5-4BCD-4AF1-9231-37AF38263D2E}" presName="childTextVisible" presStyleLbl="bgAccFollowNode1" presStyleIdx="3" presStyleCnt="5" custScaleX="102089" custLinFactX="25406" custLinFactNeighborX="100000" custLinFactNeighborY="1108">
        <dgm:presLayoutVars>
          <dgm:bulletEnabled val="1"/>
        </dgm:presLayoutVars>
      </dgm:prSet>
      <dgm:spPr/>
    </dgm:pt>
    <dgm:pt modelId="{00C80509-59BA-4244-842A-046939DDE681}" type="pres">
      <dgm:prSet presAssocID="{D0519CE5-4BCD-4AF1-9231-37AF38263D2E}" presName="childTextHidden" presStyleLbl="bgAccFollowNode1" presStyleIdx="3" presStyleCnt="5"/>
      <dgm:spPr/>
    </dgm:pt>
    <dgm:pt modelId="{CB951CB2-3559-44F0-A49E-FF1950B0828E}" type="pres">
      <dgm:prSet presAssocID="{D0519CE5-4BCD-4AF1-9231-37AF38263D2E}" presName="parentText" presStyleLbl="node1" presStyleIdx="3" presStyleCnt="5" custLinFactX="100000" custLinFactNeighborX="162644" custLinFactNeighborY="5531">
        <dgm:presLayoutVars>
          <dgm:chMax val="1"/>
          <dgm:bulletEnabled val="1"/>
        </dgm:presLayoutVars>
      </dgm:prSet>
      <dgm:spPr/>
    </dgm:pt>
    <dgm:pt modelId="{8C59B254-3E91-45B4-9DC0-28F75EF4C46E}" type="pres">
      <dgm:prSet presAssocID="{D0519CE5-4BCD-4AF1-9231-37AF38263D2E}" presName="aSpace" presStyleCnt="0"/>
      <dgm:spPr/>
    </dgm:pt>
    <dgm:pt modelId="{20A03878-891F-44FE-BE31-C2FEA3129D4B}" type="pres">
      <dgm:prSet presAssocID="{00EBBE34-3598-43C1-8D89-5B303FE2F160}" presName="compNode" presStyleCnt="0"/>
      <dgm:spPr/>
    </dgm:pt>
    <dgm:pt modelId="{7FDDDBF2-0E45-43A5-ADB6-170B7E300B7B}" type="pres">
      <dgm:prSet presAssocID="{00EBBE34-3598-43C1-8D89-5B303FE2F160}" presName="noGeometry" presStyleCnt="0"/>
      <dgm:spPr/>
    </dgm:pt>
    <dgm:pt modelId="{F55EA131-E9CA-4C7A-98C6-0FFAE65B9283}" type="pres">
      <dgm:prSet presAssocID="{00EBBE34-3598-43C1-8D89-5B303FE2F160}" presName="childTextVisible" presStyleLbl="bgAccFollowNode1" presStyleIdx="4" presStyleCnt="5" custLinFactX="-43908" custLinFactNeighborX="-100000" custLinFactNeighborY="805">
        <dgm:presLayoutVars>
          <dgm:bulletEnabled val="1"/>
        </dgm:presLayoutVars>
      </dgm:prSet>
      <dgm:spPr/>
    </dgm:pt>
    <dgm:pt modelId="{CAF483A8-D054-496E-81D2-56D3F087667A}" type="pres">
      <dgm:prSet presAssocID="{00EBBE34-3598-43C1-8D89-5B303FE2F160}" presName="childTextHidden" presStyleLbl="bgAccFollowNode1" presStyleIdx="4" presStyleCnt="5"/>
      <dgm:spPr/>
    </dgm:pt>
    <dgm:pt modelId="{122799AD-9D44-408D-A0F9-255170C377EF}" type="pres">
      <dgm:prSet presAssocID="{00EBBE34-3598-43C1-8D89-5B303FE2F160}" presName="parentText" presStyleLbl="node1" presStyleIdx="4" presStyleCnt="5" custLinFactX="-100000" custLinFactNeighborX="-177752" custLinFactNeighborY="5842">
        <dgm:presLayoutVars>
          <dgm:chMax val="1"/>
          <dgm:bulletEnabled val="1"/>
        </dgm:presLayoutVars>
      </dgm:prSet>
      <dgm:spPr/>
    </dgm:pt>
  </dgm:ptLst>
  <dgm:cxnLst>
    <dgm:cxn modelId="{997DCF0C-C747-46E1-AB60-5D57CD420BB9}" type="presOf" srcId="{F4B5469F-82A6-43C0-933B-1E9039140FF7}" destId="{10245ED4-C91C-4FB3-8E05-C28A1AC84F45}" srcOrd="0" destOrd="2" presId="urn:microsoft.com/office/officeart/2005/8/layout/hProcess6"/>
    <dgm:cxn modelId="{D0FA5B10-3078-4621-BA20-A7AA1F673085}" srcId="{D0519CE5-4BCD-4AF1-9231-37AF38263D2E}" destId="{2CE82DD2-4A0B-40E8-B5E7-15A934B08444}" srcOrd="0" destOrd="0" parTransId="{003F3A80-1923-484C-8B4F-B62D979DC026}" sibTransId="{8F67503B-A54A-4100-B81F-ACA3945694D9}"/>
    <dgm:cxn modelId="{15081A1A-6E04-41AC-9F27-D3EB07530051}" type="presOf" srcId="{9D691CB7-FE98-4ADE-8170-8406FC59C348}" destId="{04F8CD11-BEB3-4327-B995-B6FB28017476}" srcOrd="1" destOrd="0" presId="urn:microsoft.com/office/officeart/2005/8/layout/hProcess6"/>
    <dgm:cxn modelId="{0C72A51C-11E0-4850-BC88-44EA1A0A020E}" srcId="{07C1C046-1A82-43E5-B37A-6FA4829F3059}" destId="{C8544914-1840-4B82-BEF8-92527AA4FDEB}" srcOrd="0" destOrd="0" parTransId="{7222C039-871C-4B3A-993E-EB3240EFBFD3}" sibTransId="{79BB48E5-EF0A-4B33-BD2E-6AE8A7B94277}"/>
    <dgm:cxn modelId="{16890222-D7C7-4F94-AD4B-4A243C06D2E8}" type="presOf" srcId="{42906699-BD76-41CE-A839-848A0BD00B07}" destId="{00C80509-59BA-4244-842A-046939DDE681}" srcOrd="1" destOrd="2" presId="urn:microsoft.com/office/officeart/2005/8/layout/hProcess6"/>
    <dgm:cxn modelId="{1FFC9D29-5395-4604-890D-E6A6BC5C2B8E}" type="presOf" srcId="{2CE82DD2-4A0B-40E8-B5E7-15A934B08444}" destId="{00C80509-59BA-4244-842A-046939DDE681}" srcOrd="1" destOrd="0" presId="urn:microsoft.com/office/officeart/2005/8/layout/hProcess6"/>
    <dgm:cxn modelId="{4D34D931-F30B-486C-8387-E0B0CD71D8FE}" srcId="{4DB9E004-8E30-4A57-B219-FD46C694F11B}" destId="{F4B5469F-82A6-43C0-933B-1E9039140FF7}" srcOrd="2" destOrd="0" parTransId="{BC28A148-607A-4A35-89DE-26D75CCB4C43}" sibTransId="{A2F7B7C6-6ED5-4E16-8861-0306CDB629F6}"/>
    <dgm:cxn modelId="{6C04BF3A-9BCD-4103-B814-CB404AA21D74}" srcId="{E8A42BF3-99D7-40E6-9DD9-DB63F3B899A7}" destId="{4DB9E004-8E30-4A57-B219-FD46C694F11B}" srcOrd="1" destOrd="0" parTransId="{566F2C4E-EE79-442C-B869-DA39E5306BDE}" sibTransId="{D64453F8-E986-40CD-91E8-9571FB53F6A9}"/>
    <dgm:cxn modelId="{459C6741-371B-4675-BBE0-B222CF6BAA5C}" srcId="{D0519CE5-4BCD-4AF1-9231-37AF38263D2E}" destId="{42906699-BD76-41CE-A839-848A0BD00B07}" srcOrd="2" destOrd="0" parTransId="{D1CDBA16-94B7-4502-9801-36B89EC7088F}" sibTransId="{7A2787D7-3806-4250-AF08-2C50426FEDB2}"/>
    <dgm:cxn modelId="{7424A842-69F8-44EF-84D2-1829F70AC207}" type="presOf" srcId="{083A228C-EC03-480B-A542-BB1ED08D480D}" destId="{CAF483A8-D054-496E-81D2-56D3F087667A}" srcOrd="1" destOrd="0" presId="urn:microsoft.com/office/officeart/2005/8/layout/hProcess6"/>
    <dgm:cxn modelId="{60D5D767-5E1F-4EBB-8FBA-F742C5416A94}" srcId="{4DB9E004-8E30-4A57-B219-FD46C694F11B}" destId="{0C57186C-812A-47D8-A3DC-0EE35FF20591}" srcOrd="1" destOrd="0" parTransId="{E487F2C8-75AD-4C05-AA91-C70440068CAD}" sibTransId="{1317EA33-4D6D-48D3-8D59-53A440256A8A}"/>
    <dgm:cxn modelId="{74197469-0F1C-48EA-A7CD-A35683E2CABF}" type="presOf" srcId="{D0519CE5-4BCD-4AF1-9231-37AF38263D2E}" destId="{CB951CB2-3559-44F0-A49E-FF1950B0828E}" srcOrd="0" destOrd="0" presId="urn:microsoft.com/office/officeart/2005/8/layout/hProcess6"/>
    <dgm:cxn modelId="{22D3E54A-0585-4849-B29F-D3F0466928D6}" srcId="{E8A42BF3-99D7-40E6-9DD9-DB63F3B899A7}" destId="{D0519CE5-4BCD-4AF1-9231-37AF38263D2E}" srcOrd="3" destOrd="0" parTransId="{9459772E-E698-4C22-8C73-DB6C09FA1842}" sibTransId="{AFF3C47D-B763-4FBA-A20F-258D32F54797}"/>
    <dgm:cxn modelId="{E8C9104E-E6E3-4029-A56C-40564EA12687}" type="presOf" srcId="{9D691CB7-FE98-4ADE-8170-8406FC59C348}" destId="{10245ED4-C91C-4FB3-8E05-C28A1AC84F45}" srcOrd="0" destOrd="0" presId="urn:microsoft.com/office/officeart/2005/8/layout/hProcess6"/>
    <dgm:cxn modelId="{88316171-6BC0-47B7-8C02-5A4C8BBEBEED}" type="presOf" srcId="{DB5A1DD3-78ED-4818-9F33-79998DC3A61D}" destId="{331B5877-E72F-4657-840B-962EDAA1FD41}" srcOrd="0" destOrd="0" presId="urn:microsoft.com/office/officeart/2005/8/layout/hProcess6"/>
    <dgm:cxn modelId="{07B4B875-031A-4AF0-BFA6-2A5CD70609AB}" type="presOf" srcId="{9E405E6D-43D6-40D1-8671-207E04B125F0}" destId="{00C80509-59BA-4244-842A-046939DDE681}" srcOrd="1" destOrd="1" presId="urn:microsoft.com/office/officeart/2005/8/layout/hProcess6"/>
    <dgm:cxn modelId="{D373CC79-A1BC-44A9-816B-85E98FE02D82}" type="presOf" srcId="{C8544914-1840-4B82-BEF8-92527AA4FDEB}" destId="{9F2E2019-A95F-4D2E-881F-2318A89B43D5}" srcOrd="0" destOrd="0" presId="urn:microsoft.com/office/officeart/2005/8/layout/hProcess6"/>
    <dgm:cxn modelId="{9C2B4B8A-CB74-44F0-9D7B-F587C2F2E331}" type="presOf" srcId="{083A228C-EC03-480B-A542-BB1ED08D480D}" destId="{F55EA131-E9CA-4C7A-98C6-0FFAE65B9283}" srcOrd="0" destOrd="0" presId="urn:microsoft.com/office/officeart/2005/8/layout/hProcess6"/>
    <dgm:cxn modelId="{24F56C8B-1DA1-48EB-80AE-A7A522207D6F}" srcId="{00EBBE34-3598-43C1-8D89-5B303FE2F160}" destId="{083A228C-EC03-480B-A542-BB1ED08D480D}" srcOrd="0" destOrd="0" parTransId="{16841784-2C73-4626-BBD0-4C60FCF63C04}" sibTransId="{12CE9393-A88A-40A2-AE93-465C6345741E}"/>
    <dgm:cxn modelId="{868A958E-C287-4EDD-A04E-28E0FE2A6B73}" srcId="{D0519CE5-4BCD-4AF1-9231-37AF38263D2E}" destId="{9E405E6D-43D6-40D1-8671-207E04B125F0}" srcOrd="1" destOrd="0" parTransId="{D3E0CBFA-0A5E-4C17-8206-10C7E3C598A6}" sibTransId="{3BA4B9E1-72DC-4F7C-9B4F-9C69FDF90F32}"/>
    <dgm:cxn modelId="{024B2390-12F8-4D75-961D-49265AF7AB5D}" srcId="{E8A42BF3-99D7-40E6-9DD9-DB63F3B899A7}" destId="{07C1C046-1A82-43E5-B37A-6FA4829F3059}" srcOrd="0" destOrd="0" parTransId="{8A35E54B-98C9-45AD-B7C8-8F3CAF572034}" sibTransId="{2C8B1698-DF03-4726-BE38-FF943958C92E}"/>
    <dgm:cxn modelId="{13873A91-2B91-4F5D-85CF-983FCFA6C5B7}" srcId="{4DB9E004-8E30-4A57-B219-FD46C694F11B}" destId="{9D691CB7-FE98-4ADE-8170-8406FC59C348}" srcOrd="0" destOrd="0" parTransId="{FC2945C3-4E07-4BC8-8DBC-D9460290C48D}" sibTransId="{02DBC59D-B839-4B75-BF02-0E157DBF6CDC}"/>
    <dgm:cxn modelId="{04EBAC99-717F-4B1D-818E-2C28594F4D9A}" type="presOf" srcId="{F4B5469F-82A6-43C0-933B-1E9039140FF7}" destId="{04F8CD11-BEB3-4327-B995-B6FB28017476}" srcOrd="1" destOrd="2" presId="urn:microsoft.com/office/officeart/2005/8/layout/hProcess6"/>
    <dgm:cxn modelId="{2BD7A5A3-E057-4C9E-917F-AB8F9455FA64}" srcId="{E8A42BF3-99D7-40E6-9DD9-DB63F3B899A7}" destId="{D3C0E67A-EC58-40C1-916F-300252DA5877}" srcOrd="2" destOrd="0" parTransId="{F508CEDB-DE3D-4CAA-8483-7F89AC8F839B}" sibTransId="{5811F5CC-725A-4E53-B2E9-6F3CD0DE176F}"/>
    <dgm:cxn modelId="{293F34A6-FC6A-40B3-AD22-56D1C40A9D8B}" srcId="{D3C0E67A-EC58-40C1-916F-300252DA5877}" destId="{DB5A1DD3-78ED-4818-9F33-79998DC3A61D}" srcOrd="0" destOrd="0" parTransId="{C7ADC528-930E-4EE4-980A-652537AC33D9}" sibTransId="{D323F5AD-1403-4174-B3D0-DB47513EA794}"/>
    <dgm:cxn modelId="{A9AE1BA7-B12C-4E67-9A65-CE09F70DD7D0}" type="presOf" srcId="{2CE82DD2-4A0B-40E8-B5E7-15A934B08444}" destId="{87B1FEBF-AE6C-49B1-AAD4-F7C3204677A6}" srcOrd="0" destOrd="0" presId="urn:microsoft.com/office/officeart/2005/8/layout/hProcess6"/>
    <dgm:cxn modelId="{30D975AC-5E55-402B-A860-6026340CB0BB}" type="presOf" srcId="{0C57186C-812A-47D8-A3DC-0EE35FF20591}" destId="{10245ED4-C91C-4FB3-8E05-C28A1AC84F45}" srcOrd="0" destOrd="1" presId="urn:microsoft.com/office/officeart/2005/8/layout/hProcess6"/>
    <dgm:cxn modelId="{8DE695AE-A95C-4565-8E7A-331E20723DFA}" type="presOf" srcId="{9E405E6D-43D6-40D1-8671-207E04B125F0}" destId="{87B1FEBF-AE6C-49B1-AAD4-F7C3204677A6}" srcOrd="0" destOrd="1" presId="urn:microsoft.com/office/officeart/2005/8/layout/hProcess6"/>
    <dgm:cxn modelId="{4E8294B0-46E5-4CA5-96F0-6014B73472AA}" type="presOf" srcId="{D3C0E67A-EC58-40C1-916F-300252DA5877}" destId="{E268397E-AECC-4010-AE78-4898E4588F0E}" srcOrd="0" destOrd="0" presId="urn:microsoft.com/office/officeart/2005/8/layout/hProcess6"/>
    <dgm:cxn modelId="{E44C46B5-DAE8-4376-8AD6-732514A2A579}" type="presOf" srcId="{4DB9E004-8E30-4A57-B219-FD46C694F11B}" destId="{13A5D2E1-882D-4340-A98B-397DC5AFDCD8}" srcOrd="0" destOrd="0" presId="urn:microsoft.com/office/officeart/2005/8/layout/hProcess6"/>
    <dgm:cxn modelId="{94477FB7-A795-49A3-9262-214F37B14DA4}" type="presOf" srcId="{0C57186C-812A-47D8-A3DC-0EE35FF20591}" destId="{04F8CD11-BEB3-4327-B995-B6FB28017476}" srcOrd="1" destOrd="1" presId="urn:microsoft.com/office/officeart/2005/8/layout/hProcess6"/>
    <dgm:cxn modelId="{5BC1F4C4-AD6B-46CD-8264-BE78E674DF11}" type="presOf" srcId="{E8A42BF3-99D7-40E6-9DD9-DB63F3B899A7}" destId="{D9894E89-F248-4DE2-AE25-AA70E53FFD39}" srcOrd="0" destOrd="0" presId="urn:microsoft.com/office/officeart/2005/8/layout/hProcess6"/>
    <dgm:cxn modelId="{00633FD5-4C9D-4987-BB60-0E5D1A7BAED0}" type="presOf" srcId="{C8544914-1840-4B82-BEF8-92527AA4FDEB}" destId="{A0B20B38-ADDC-4628-9B60-EAE29C3AF308}" srcOrd="1" destOrd="0" presId="urn:microsoft.com/office/officeart/2005/8/layout/hProcess6"/>
    <dgm:cxn modelId="{FCEED8D9-F1EB-4A89-B0CD-FB324A149CA8}" type="presOf" srcId="{00EBBE34-3598-43C1-8D89-5B303FE2F160}" destId="{122799AD-9D44-408D-A0F9-255170C377EF}" srcOrd="0" destOrd="0" presId="urn:microsoft.com/office/officeart/2005/8/layout/hProcess6"/>
    <dgm:cxn modelId="{66EAB0DC-2DC1-42DA-8510-6D068CA9F1D5}" srcId="{E8A42BF3-99D7-40E6-9DD9-DB63F3B899A7}" destId="{00EBBE34-3598-43C1-8D89-5B303FE2F160}" srcOrd="4" destOrd="0" parTransId="{C3492C64-C8E6-4624-9CED-85A321127EE4}" sibTransId="{4B44D883-4670-4DFE-9831-E5507BF16541}"/>
    <dgm:cxn modelId="{50BE24EA-8667-4F4D-90D5-4941FB2C7401}" type="presOf" srcId="{DB5A1DD3-78ED-4818-9F33-79998DC3A61D}" destId="{59535185-1F17-456E-B797-C7F25020193F}" srcOrd="1" destOrd="0" presId="urn:microsoft.com/office/officeart/2005/8/layout/hProcess6"/>
    <dgm:cxn modelId="{0186A2ED-6A8E-4DF5-BA72-1155147AFB71}" type="presOf" srcId="{42906699-BD76-41CE-A839-848A0BD00B07}" destId="{87B1FEBF-AE6C-49B1-AAD4-F7C3204677A6}" srcOrd="0" destOrd="2" presId="urn:microsoft.com/office/officeart/2005/8/layout/hProcess6"/>
    <dgm:cxn modelId="{5CC623F3-7FDA-4BC6-BF09-EC1F06AB2675}" type="presOf" srcId="{07C1C046-1A82-43E5-B37A-6FA4829F3059}" destId="{03B39F87-9549-483E-96F0-BDF2CE13E1A6}" srcOrd="0" destOrd="0" presId="urn:microsoft.com/office/officeart/2005/8/layout/hProcess6"/>
    <dgm:cxn modelId="{3E49DE06-1438-4D65-8AC9-C32222159E9C}" type="presParOf" srcId="{D9894E89-F248-4DE2-AE25-AA70E53FFD39}" destId="{1972B447-90ED-4A3C-A92A-77B8715B8064}" srcOrd="0" destOrd="0" presId="urn:microsoft.com/office/officeart/2005/8/layout/hProcess6"/>
    <dgm:cxn modelId="{B610C036-B99D-46C2-A2F9-881344FA3B7B}" type="presParOf" srcId="{1972B447-90ED-4A3C-A92A-77B8715B8064}" destId="{3647A37B-092C-4209-BF6F-8FCCDACE13CD}" srcOrd="0" destOrd="0" presId="urn:microsoft.com/office/officeart/2005/8/layout/hProcess6"/>
    <dgm:cxn modelId="{2FBCE9F3-74B9-4D0E-BFFA-F42613918B35}" type="presParOf" srcId="{1972B447-90ED-4A3C-A92A-77B8715B8064}" destId="{9F2E2019-A95F-4D2E-881F-2318A89B43D5}" srcOrd="1" destOrd="0" presId="urn:microsoft.com/office/officeart/2005/8/layout/hProcess6"/>
    <dgm:cxn modelId="{84BB686B-9637-4637-8BC2-DD6D49C8051E}" type="presParOf" srcId="{1972B447-90ED-4A3C-A92A-77B8715B8064}" destId="{A0B20B38-ADDC-4628-9B60-EAE29C3AF308}" srcOrd="2" destOrd="0" presId="urn:microsoft.com/office/officeart/2005/8/layout/hProcess6"/>
    <dgm:cxn modelId="{08B7011F-23A7-4586-8C66-800C8E1C7A34}" type="presParOf" srcId="{1972B447-90ED-4A3C-A92A-77B8715B8064}" destId="{03B39F87-9549-483E-96F0-BDF2CE13E1A6}" srcOrd="3" destOrd="0" presId="urn:microsoft.com/office/officeart/2005/8/layout/hProcess6"/>
    <dgm:cxn modelId="{97AB869B-43A3-4736-9AEE-EBE06D3ABA47}" type="presParOf" srcId="{D9894E89-F248-4DE2-AE25-AA70E53FFD39}" destId="{13B103F3-EA57-4190-A00C-7FA155C716DF}" srcOrd="1" destOrd="0" presId="urn:microsoft.com/office/officeart/2005/8/layout/hProcess6"/>
    <dgm:cxn modelId="{0893E90F-4B3E-40AD-8F58-9208AB48E087}" type="presParOf" srcId="{D9894E89-F248-4DE2-AE25-AA70E53FFD39}" destId="{70B5B1B4-D49D-405E-B45F-5D6A1B9E947B}" srcOrd="2" destOrd="0" presId="urn:microsoft.com/office/officeart/2005/8/layout/hProcess6"/>
    <dgm:cxn modelId="{848726A5-FB7E-4045-9034-2CD8C2E38048}" type="presParOf" srcId="{70B5B1B4-D49D-405E-B45F-5D6A1B9E947B}" destId="{22EECD1B-5764-455B-96EE-ADDECBCDC146}" srcOrd="0" destOrd="0" presId="urn:microsoft.com/office/officeart/2005/8/layout/hProcess6"/>
    <dgm:cxn modelId="{D80108DE-0EF7-415E-8F1B-EAE7CBC8F4C9}" type="presParOf" srcId="{70B5B1B4-D49D-405E-B45F-5D6A1B9E947B}" destId="{10245ED4-C91C-4FB3-8E05-C28A1AC84F45}" srcOrd="1" destOrd="0" presId="urn:microsoft.com/office/officeart/2005/8/layout/hProcess6"/>
    <dgm:cxn modelId="{CC318027-4703-4134-89ED-4721B2C7E625}" type="presParOf" srcId="{70B5B1B4-D49D-405E-B45F-5D6A1B9E947B}" destId="{04F8CD11-BEB3-4327-B995-B6FB28017476}" srcOrd="2" destOrd="0" presId="urn:microsoft.com/office/officeart/2005/8/layout/hProcess6"/>
    <dgm:cxn modelId="{A131C407-4340-454C-AE9C-5D804584C43B}" type="presParOf" srcId="{70B5B1B4-D49D-405E-B45F-5D6A1B9E947B}" destId="{13A5D2E1-882D-4340-A98B-397DC5AFDCD8}" srcOrd="3" destOrd="0" presId="urn:microsoft.com/office/officeart/2005/8/layout/hProcess6"/>
    <dgm:cxn modelId="{1B127A82-9522-470D-A5FD-C6A26A4FF552}" type="presParOf" srcId="{D9894E89-F248-4DE2-AE25-AA70E53FFD39}" destId="{94804C26-DC05-455F-987E-330821A39424}" srcOrd="3" destOrd="0" presId="urn:microsoft.com/office/officeart/2005/8/layout/hProcess6"/>
    <dgm:cxn modelId="{63F2C5CA-AD91-4EB9-BC08-97A75C0340F3}" type="presParOf" srcId="{D9894E89-F248-4DE2-AE25-AA70E53FFD39}" destId="{97682CD4-897A-4AB0-956F-51D1ADD2D0C8}" srcOrd="4" destOrd="0" presId="urn:microsoft.com/office/officeart/2005/8/layout/hProcess6"/>
    <dgm:cxn modelId="{EBE52A13-1AD0-44A2-B516-78672294EED8}" type="presParOf" srcId="{97682CD4-897A-4AB0-956F-51D1ADD2D0C8}" destId="{F2904063-5056-4AA2-8400-4AB07AA9C926}" srcOrd="0" destOrd="0" presId="urn:microsoft.com/office/officeart/2005/8/layout/hProcess6"/>
    <dgm:cxn modelId="{7781AA81-40CB-4A28-8D87-8FE0BD2C3F1E}" type="presParOf" srcId="{97682CD4-897A-4AB0-956F-51D1ADD2D0C8}" destId="{331B5877-E72F-4657-840B-962EDAA1FD41}" srcOrd="1" destOrd="0" presId="urn:microsoft.com/office/officeart/2005/8/layout/hProcess6"/>
    <dgm:cxn modelId="{1C2DC223-9383-4A2F-9522-8529D78442F0}" type="presParOf" srcId="{97682CD4-897A-4AB0-956F-51D1ADD2D0C8}" destId="{59535185-1F17-456E-B797-C7F25020193F}" srcOrd="2" destOrd="0" presId="urn:microsoft.com/office/officeart/2005/8/layout/hProcess6"/>
    <dgm:cxn modelId="{E726E0C8-0256-4F5C-B275-03CE85407A53}" type="presParOf" srcId="{97682CD4-897A-4AB0-956F-51D1ADD2D0C8}" destId="{E268397E-AECC-4010-AE78-4898E4588F0E}" srcOrd="3" destOrd="0" presId="urn:microsoft.com/office/officeart/2005/8/layout/hProcess6"/>
    <dgm:cxn modelId="{E02D1E09-0846-4FB1-AD3E-0F38B8A6EBE2}" type="presParOf" srcId="{D9894E89-F248-4DE2-AE25-AA70E53FFD39}" destId="{9F314380-8254-42EF-A506-98AFD17A3A0D}" srcOrd="5" destOrd="0" presId="urn:microsoft.com/office/officeart/2005/8/layout/hProcess6"/>
    <dgm:cxn modelId="{9F26686E-27D5-4B47-A6C3-283C3EB2C1E4}" type="presParOf" srcId="{D9894E89-F248-4DE2-AE25-AA70E53FFD39}" destId="{554AD238-FB6D-4E54-9253-2EF008699A9C}" srcOrd="6" destOrd="0" presId="urn:microsoft.com/office/officeart/2005/8/layout/hProcess6"/>
    <dgm:cxn modelId="{CA6048B5-6729-495E-A2D1-136349046878}" type="presParOf" srcId="{554AD238-FB6D-4E54-9253-2EF008699A9C}" destId="{2A1CA86D-B9DF-43B6-9414-FFD152C85260}" srcOrd="0" destOrd="0" presId="urn:microsoft.com/office/officeart/2005/8/layout/hProcess6"/>
    <dgm:cxn modelId="{DA7F78F9-9B56-46D3-A580-CA4BC6124366}" type="presParOf" srcId="{554AD238-FB6D-4E54-9253-2EF008699A9C}" destId="{87B1FEBF-AE6C-49B1-AAD4-F7C3204677A6}" srcOrd="1" destOrd="0" presId="urn:microsoft.com/office/officeart/2005/8/layout/hProcess6"/>
    <dgm:cxn modelId="{B58EE0EF-7501-4A67-B3C9-27649D9240D1}" type="presParOf" srcId="{554AD238-FB6D-4E54-9253-2EF008699A9C}" destId="{00C80509-59BA-4244-842A-046939DDE681}" srcOrd="2" destOrd="0" presId="urn:microsoft.com/office/officeart/2005/8/layout/hProcess6"/>
    <dgm:cxn modelId="{3F356ADE-D01B-4637-992D-A8DEEFD82B6D}" type="presParOf" srcId="{554AD238-FB6D-4E54-9253-2EF008699A9C}" destId="{CB951CB2-3559-44F0-A49E-FF1950B0828E}" srcOrd="3" destOrd="0" presId="urn:microsoft.com/office/officeart/2005/8/layout/hProcess6"/>
    <dgm:cxn modelId="{386DEB22-6536-4568-BAE1-899D899A9A90}" type="presParOf" srcId="{D9894E89-F248-4DE2-AE25-AA70E53FFD39}" destId="{8C59B254-3E91-45B4-9DC0-28F75EF4C46E}" srcOrd="7" destOrd="0" presId="urn:microsoft.com/office/officeart/2005/8/layout/hProcess6"/>
    <dgm:cxn modelId="{D1413FC3-C0E6-48BD-AB63-23FD251D3A04}" type="presParOf" srcId="{D9894E89-F248-4DE2-AE25-AA70E53FFD39}" destId="{20A03878-891F-44FE-BE31-C2FEA3129D4B}" srcOrd="8" destOrd="0" presId="urn:microsoft.com/office/officeart/2005/8/layout/hProcess6"/>
    <dgm:cxn modelId="{BCC0CE0B-A3CB-429E-8C67-F5C96B97861E}" type="presParOf" srcId="{20A03878-891F-44FE-BE31-C2FEA3129D4B}" destId="{7FDDDBF2-0E45-43A5-ADB6-170B7E300B7B}" srcOrd="0" destOrd="0" presId="urn:microsoft.com/office/officeart/2005/8/layout/hProcess6"/>
    <dgm:cxn modelId="{8585C63A-9D23-4BAA-89A7-293676BFD59D}" type="presParOf" srcId="{20A03878-891F-44FE-BE31-C2FEA3129D4B}" destId="{F55EA131-E9CA-4C7A-98C6-0FFAE65B9283}" srcOrd="1" destOrd="0" presId="urn:microsoft.com/office/officeart/2005/8/layout/hProcess6"/>
    <dgm:cxn modelId="{106B6B34-4221-4CAF-BB1A-CDE720F4CEC3}" type="presParOf" srcId="{20A03878-891F-44FE-BE31-C2FEA3129D4B}" destId="{CAF483A8-D054-496E-81D2-56D3F087667A}" srcOrd="2" destOrd="0" presId="urn:microsoft.com/office/officeart/2005/8/layout/hProcess6"/>
    <dgm:cxn modelId="{6F079161-ACC6-4CBF-95DD-738D57F36578}" type="presParOf" srcId="{20A03878-891F-44FE-BE31-C2FEA3129D4B}" destId="{122799AD-9D44-408D-A0F9-255170C377E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59840-5F65-45FB-AFD8-D6FE4AD3C0D4}">
      <dsp:nvSpPr>
        <dsp:cNvPr id="0" name=""/>
        <dsp:cNvSpPr/>
      </dsp:nvSpPr>
      <dsp:spPr>
        <a:xfrm>
          <a:off x="134619" y="0"/>
          <a:ext cx="5991214" cy="1943100"/>
        </a:xfrm>
        <a:prstGeom prst="swooshArrow">
          <a:avLst>
            <a:gd name="adj1" fmla="val 25000"/>
            <a:gd name="adj2" fmla="val 25000"/>
          </a:avLst>
        </a:prstGeom>
        <a:gradFill flip="none" rotWithShape="1">
          <a:gsLst>
            <a:gs pos="0">
              <a:schemeClr val="accent1">
                <a:tint val="55000"/>
                <a:hueOff val="0"/>
                <a:satOff val="0"/>
                <a:lumOff val="0"/>
                <a:shade val="30000"/>
                <a:satMod val="115000"/>
              </a:schemeClr>
            </a:gs>
            <a:gs pos="50000">
              <a:schemeClr val="accent1">
                <a:tint val="55000"/>
                <a:hueOff val="0"/>
                <a:satOff val="0"/>
                <a:lumOff val="0"/>
                <a:shade val="67500"/>
                <a:satMod val="115000"/>
              </a:schemeClr>
            </a:gs>
            <a:gs pos="100000">
              <a:schemeClr val="accent1">
                <a:tint val="55000"/>
                <a:hueOff val="0"/>
                <a:satOff val="0"/>
                <a:lumOff val="0"/>
                <a:shade val="100000"/>
                <a:satMod val="115000"/>
              </a:schemeClr>
            </a:gs>
          </a:gsLst>
          <a:path path="circle">
            <a:fillToRect l="100000" t="100000"/>
          </a:path>
          <a:tileRect r="-100000" b="-100000"/>
        </a:gradFill>
        <a:ln>
          <a:noFill/>
        </a:ln>
        <a:effectLst>
          <a:outerShdw blurRad="381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6EB71F9-C773-4F87-9DEC-33219909C404}">
      <dsp:nvSpPr>
        <dsp:cNvPr id="0" name=""/>
        <dsp:cNvSpPr/>
      </dsp:nvSpPr>
      <dsp:spPr>
        <a:xfrm>
          <a:off x="1201737" y="1241425"/>
          <a:ext cx="80832" cy="80832"/>
        </a:xfrm>
        <a:prstGeom prst="ellipse">
          <a:avLst/>
        </a:prstGeom>
        <a:solidFill>
          <a:schemeClr val="bg2">
            <a:lumMod val="75000"/>
          </a:schemeClr>
        </a:solidFill>
        <a:ln>
          <a:noFill/>
        </a:ln>
        <a:effectLst>
          <a:outerShdw blurRad="38100" dist="20000" dir="5400000" rotWithShape="0">
            <a:srgbClr val="000000">
              <a:alpha val="38000"/>
            </a:srgbClr>
          </a:outerShdw>
        </a:effectLst>
      </dsp:spPr>
      <dsp:style>
        <a:lnRef idx="0">
          <a:scrgbClr r="0" g="0" b="0"/>
        </a:lnRef>
        <a:fillRef idx="3">
          <a:scrgbClr r="0" g="0" b="0"/>
        </a:fillRef>
        <a:effectRef idx="3">
          <a:scrgbClr r="0" g="0" b="0"/>
        </a:effectRef>
        <a:fontRef idx="minor">
          <a:schemeClr val="lt1"/>
        </a:fontRef>
      </dsp:style>
    </dsp:sp>
    <dsp:sp modelId="{2899E470-A5E2-49DB-BA3F-6C0D522849DA}">
      <dsp:nvSpPr>
        <dsp:cNvPr id="0" name=""/>
        <dsp:cNvSpPr/>
      </dsp:nvSpPr>
      <dsp:spPr>
        <a:xfrm>
          <a:off x="1028684" y="1380297"/>
          <a:ext cx="1665541" cy="561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832"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Accomplishments</a:t>
          </a:r>
        </a:p>
        <a:p>
          <a:pPr marL="0" lvl="0" indent="0" algn="l" defTabSz="622300">
            <a:lnSpc>
              <a:spcPct val="90000"/>
            </a:lnSpc>
            <a:spcBef>
              <a:spcPct val="0"/>
            </a:spcBef>
            <a:spcAft>
              <a:spcPct val="35000"/>
            </a:spcAft>
            <a:buNone/>
          </a:pPr>
          <a:endParaRPr lang="en-US" sz="1400" kern="1200" dirty="0"/>
        </a:p>
        <a:p>
          <a:pPr marL="0" lvl="0" indent="0" algn="l" defTabSz="622300">
            <a:lnSpc>
              <a:spcPct val="90000"/>
            </a:lnSpc>
            <a:spcBef>
              <a:spcPct val="0"/>
            </a:spcBef>
            <a:spcAft>
              <a:spcPct val="35000"/>
            </a:spcAft>
            <a:buNone/>
          </a:pPr>
          <a:endParaRPr lang="en-US" sz="1400" kern="1200" dirty="0"/>
        </a:p>
        <a:p>
          <a:pPr marL="0" lvl="0" indent="0" algn="l" defTabSz="622300">
            <a:lnSpc>
              <a:spcPct val="90000"/>
            </a:lnSpc>
            <a:spcBef>
              <a:spcPct val="0"/>
            </a:spcBef>
            <a:spcAft>
              <a:spcPct val="35000"/>
            </a:spcAft>
            <a:buNone/>
          </a:pPr>
          <a:endParaRPr lang="en-US" sz="1400" kern="1200" dirty="0"/>
        </a:p>
      </dsp:txBody>
      <dsp:txXfrm>
        <a:off x="1028684" y="1380297"/>
        <a:ext cx="1665541" cy="561555"/>
      </dsp:txXfrm>
    </dsp:sp>
    <dsp:sp modelId="{BD2DAA3F-85D4-4FE2-94C6-E722425ADED7}">
      <dsp:nvSpPr>
        <dsp:cNvPr id="0" name=""/>
        <dsp:cNvSpPr/>
      </dsp:nvSpPr>
      <dsp:spPr>
        <a:xfrm>
          <a:off x="3098765" y="728039"/>
          <a:ext cx="146121" cy="146121"/>
        </a:xfrm>
        <a:prstGeom prst="ellipse">
          <a:avLst/>
        </a:prstGeom>
        <a:solidFill>
          <a:srgbClr val="00B050"/>
        </a:solidFill>
        <a:ln>
          <a:noFill/>
        </a:ln>
        <a:effectLst>
          <a:outerShdw blurRad="38100" dist="20000" dir="5400000" rotWithShape="0">
            <a:srgbClr val="000000">
              <a:alpha val="38000"/>
            </a:srgbClr>
          </a:outerShdw>
        </a:effectLst>
      </dsp:spPr>
      <dsp:style>
        <a:lnRef idx="0">
          <a:scrgbClr r="0" g="0" b="0"/>
        </a:lnRef>
        <a:fillRef idx="3">
          <a:scrgbClr r="0" g="0" b="0"/>
        </a:fillRef>
        <a:effectRef idx="3">
          <a:scrgbClr r="0" g="0" b="0"/>
        </a:effectRef>
        <a:fontRef idx="minor">
          <a:schemeClr val="lt1"/>
        </a:fontRef>
      </dsp:style>
    </dsp:sp>
    <dsp:sp modelId="{D8523370-1D81-4B71-872C-89720C154EAC}">
      <dsp:nvSpPr>
        <dsp:cNvPr id="0" name=""/>
        <dsp:cNvSpPr/>
      </dsp:nvSpPr>
      <dsp:spPr>
        <a:xfrm>
          <a:off x="2900927" y="1025594"/>
          <a:ext cx="1693477" cy="512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27"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In progress</a:t>
          </a:r>
        </a:p>
      </dsp:txBody>
      <dsp:txXfrm>
        <a:off x="2900927" y="1025594"/>
        <a:ext cx="1693477" cy="512667"/>
      </dsp:txXfrm>
    </dsp:sp>
    <dsp:sp modelId="{731AE0EA-AB36-441F-A2F2-FBC4F974AAE6}">
      <dsp:nvSpPr>
        <dsp:cNvPr id="0" name=""/>
        <dsp:cNvSpPr/>
      </dsp:nvSpPr>
      <dsp:spPr>
        <a:xfrm>
          <a:off x="4943475" y="400050"/>
          <a:ext cx="202082" cy="202082"/>
        </a:xfrm>
        <a:prstGeom prst="ellipse">
          <a:avLst/>
        </a:prstGeom>
        <a:solidFill>
          <a:srgbClr val="00B0F0"/>
        </a:solidFill>
        <a:ln>
          <a:noFill/>
        </a:ln>
        <a:effectLst>
          <a:outerShdw blurRad="38100" dist="20000" dir="5400000" rotWithShape="0">
            <a:srgbClr val="000000">
              <a:alpha val="38000"/>
            </a:srgbClr>
          </a:outerShdw>
        </a:effectLst>
      </dsp:spPr>
      <dsp:style>
        <a:lnRef idx="0">
          <a:scrgbClr r="0" g="0" b="0"/>
        </a:lnRef>
        <a:fillRef idx="3">
          <a:scrgbClr r="0" g="0" b="0"/>
        </a:fillRef>
        <a:effectRef idx="3">
          <a:scrgbClr r="0" g="0" b="0"/>
        </a:effectRef>
        <a:fontRef idx="minor">
          <a:schemeClr val="lt1"/>
        </a:fontRef>
      </dsp:style>
    </dsp:sp>
    <dsp:sp modelId="{7EFDBE99-3A8B-4A52-A18C-DAACD989225C}">
      <dsp:nvSpPr>
        <dsp:cNvPr id="0" name=""/>
        <dsp:cNvSpPr/>
      </dsp:nvSpPr>
      <dsp:spPr>
        <a:xfrm>
          <a:off x="4619938" y="856416"/>
          <a:ext cx="1074874" cy="9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79"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Upcoming</a:t>
          </a:r>
        </a:p>
      </dsp:txBody>
      <dsp:txXfrm>
        <a:off x="4619938" y="856416"/>
        <a:ext cx="1074874" cy="911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8A3E4-4508-4A21-B7FE-6872E406DE5F}">
      <dsp:nvSpPr>
        <dsp:cNvPr id="0" name=""/>
        <dsp:cNvSpPr/>
      </dsp:nvSpPr>
      <dsp:spPr>
        <a:xfrm>
          <a:off x="0" y="590274"/>
          <a:ext cx="492091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918" tIns="562356" rIns="381918"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dirty="0"/>
        </a:p>
      </dsp:txBody>
      <dsp:txXfrm>
        <a:off x="0" y="590274"/>
        <a:ext cx="4920915" cy="680400"/>
      </dsp:txXfrm>
    </dsp:sp>
    <dsp:sp modelId="{62BE9CFB-953C-4798-9D88-315E38F18084}">
      <dsp:nvSpPr>
        <dsp:cNvPr id="0" name=""/>
        <dsp:cNvSpPr/>
      </dsp:nvSpPr>
      <dsp:spPr>
        <a:xfrm>
          <a:off x="246045" y="47944"/>
          <a:ext cx="4643719" cy="9408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99" tIns="0" rIns="130199" bIns="0" numCol="1" spcCol="1270" anchor="ctr" anchorCtr="0">
          <a:noAutofit/>
        </a:bodyPr>
        <a:lstStyle/>
        <a:p>
          <a:pPr marL="0" lvl="0" indent="0" algn="l" defTabSz="622300">
            <a:lnSpc>
              <a:spcPct val="90000"/>
            </a:lnSpc>
            <a:spcBef>
              <a:spcPct val="0"/>
            </a:spcBef>
            <a:spcAft>
              <a:spcPct val="35000"/>
            </a:spcAft>
            <a:buNone/>
          </a:pPr>
          <a:r>
            <a:rPr lang="en-US" sz="1400" u="sng" kern="1200" dirty="0"/>
            <a:t>RDz Changeman Integration </a:t>
          </a:r>
          <a:r>
            <a:rPr lang="en-US" sz="1200" kern="1200" dirty="0"/>
            <a:t>: Assuming 60 developers use Changeman thrice a week, this integration saves $193,752 USD per year, by saving the toggling time between emulator and RDz</a:t>
          </a:r>
        </a:p>
      </dsp:txBody>
      <dsp:txXfrm>
        <a:off x="291973" y="93872"/>
        <a:ext cx="4551863" cy="848993"/>
      </dsp:txXfrm>
    </dsp:sp>
    <dsp:sp modelId="{41BD4EE7-DC8C-48C5-A5FA-809F4B7190DF}">
      <dsp:nvSpPr>
        <dsp:cNvPr id="0" name=""/>
        <dsp:cNvSpPr/>
      </dsp:nvSpPr>
      <dsp:spPr>
        <a:xfrm>
          <a:off x="0" y="1948004"/>
          <a:ext cx="492091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EFEC18-3832-41C5-A885-82DCB15BC3D4}">
      <dsp:nvSpPr>
        <dsp:cNvPr id="0" name=""/>
        <dsp:cNvSpPr/>
      </dsp:nvSpPr>
      <dsp:spPr>
        <a:xfrm>
          <a:off x="238356" y="1416474"/>
          <a:ext cx="4679635" cy="9300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99" tIns="0" rIns="130199" bIns="0" numCol="1" spcCol="1270" anchor="ctr" anchorCtr="0">
          <a:noAutofit/>
        </a:bodyPr>
        <a:lstStyle/>
        <a:p>
          <a:pPr marL="0" lvl="0" indent="0" algn="l" defTabSz="622300">
            <a:lnSpc>
              <a:spcPct val="90000"/>
            </a:lnSpc>
            <a:spcBef>
              <a:spcPct val="0"/>
            </a:spcBef>
            <a:spcAft>
              <a:spcPct val="35000"/>
            </a:spcAft>
            <a:buNone/>
          </a:pPr>
          <a:r>
            <a:rPr lang="en-US" sz="1400" u="sng" kern="1200" dirty="0"/>
            <a:t>XATester </a:t>
          </a:r>
          <a:r>
            <a:rPr lang="en-US" sz="1400" u="none" kern="1200" dirty="0"/>
            <a:t>: </a:t>
          </a:r>
          <a:r>
            <a:rPr lang="en-US" sz="1200" kern="1200" dirty="0"/>
            <a:t>On an average 2500 components are tested each year. With this data, XaTester is expected to brings a cost save of around 253,815 USD per year</a:t>
          </a:r>
        </a:p>
      </dsp:txBody>
      <dsp:txXfrm>
        <a:off x="283757" y="1461875"/>
        <a:ext cx="4588833" cy="839248"/>
      </dsp:txXfrm>
    </dsp:sp>
    <dsp:sp modelId="{36881F6E-6F14-457F-B1C0-1BCBE71F36C7}">
      <dsp:nvSpPr>
        <dsp:cNvPr id="0" name=""/>
        <dsp:cNvSpPr/>
      </dsp:nvSpPr>
      <dsp:spPr>
        <a:xfrm>
          <a:off x="0" y="3448285"/>
          <a:ext cx="492091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AA15FB-AEDE-4FEC-83D7-02EBA685FFA5}">
      <dsp:nvSpPr>
        <dsp:cNvPr id="0" name=""/>
        <dsp:cNvSpPr/>
      </dsp:nvSpPr>
      <dsp:spPr>
        <a:xfrm>
          <a:off x="234272" y="2774204"/>
          <a:ext cx="4685436" cy="1072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99" tIns="0" rIns="130199" bIns="0" numCol="1" spcCol="1270" anchor="ctr" anchorCtr="0">
          <a:noAutofit/>
        </a:bodyPr>
        <a:lstStyle/>
        <a:p>
          <a:pPr marL="0" lvl="0" indent="0" algn="l" defTabSz="622300">
            <a:lnSpc>
              <a:spcPct val="90000"/>
            </a:lnSpc>
            <a:spcBef>
              <a:spcPct val="0"/>
            </a:spcBef>
            <a:spcAft>
              <a:spcPct val="35000"/>
            </a:spcAft>
            <a:buNone/>
          </a:pPr>
          <a:r>
            <a:rPr lang="en-US" sz="1400" u="sng" kern="1200" dirty="0"/>
            <a:t>RAD/HATS : </a:t>
          </a:r>
          <a:r>
            <a:rPr lang="en-US" sz="1200" kern="1200" dirty="0"/>
            <a:t>Assuming 60 developers use workbench features thrice a week, this integration is expected to save around $75,816 USD per year, by saving the toggling time between emulator and RDz </a:t>
          </a:r>
        </a:p>
      </dsp:txBody>
      <dsp:txXfrm>
        <a:off x="286632" y="2826564"/>
        <a:ext cx="4580716" cy="967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FF07E-CFA3-447C-AF27-272AECB9A807}">
      <dsp:nvSpPr>
        <dsp:cNvPr id="0" name=""/>
        <dsp:cNvSpPr/>
      </dsp:nvSpPr>
      <dsp:spPr>
        <a:xfrm>
          <a:off x="0"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Request for new zD&amp;T environment</a:t>
          </a:r>
        </a:p>
      </dsp:txBody>
      <dsp:txXfrm>
        <a:off x="201482" y="1247707"/>
        <a:ext cx="604444" cy="402963"/>
      </dsp:txXfrm>
    </dsp:sp>
    <dsp:sp modelId="{F6FCEEB2-0725-41B7-9606-74B41E20BEC2}">
      <dsp:nvSpPr>
        <dsp:cNvPr id="0" name=""/>
        <dsp:cNvSpPr/>
      </dsp:nvSpPr>
      <dsp:spPr>
        <a:xfrm>
          <a:off x="906767"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Linux VM provisioning</a:t>
          </a:r>
        </a:p>
      </dsp:txBody>
      <dsp:txXfrm>
        <a:off x="1108249" y="1247707"/>
        <a:ext cx="604444" cy="402963"/>
      </dsp:txXfrm>
    </dsp:sp>
    <dsp:sp modelId="{5B052BEA-0418-4B7F-BE4C-5BB15501F65C}">
      <dsp:nvSpPr>
        <dsp:cNvPr id="0" name=""/>
        <dsp:cNvSpPr/>
      </dsp:nvSpPr>
      <dsp:spPr>
        <a:xfrm>
          <a:off x="1799659"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Log onto the web UI of zD&amp;T tools	</a:t>
          </a:r>
        </a:p>
      </dsp:txBody>
      <dsp:txXfrm>
        <a:off x="2001141" y="1247707"/>
        <a:ext cx="604444" cy="402963"/>
      </dsp:txXfrm>
    </dsp:sp>
    <dsp:sp modelId="{960BB716-FEFC-482D-B9B0-13C7CC5666E6}">
      <dsp:nvSpPr>
        <dsp:cNvPr id="0" name=""/>
        <dsp:cNvSpPr/>
      </dsp:nvSpPr>
      <dsp:spPr>
        <a:xfrm>
          <a:off x="2720101"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Select the z/OS </a:t>
          </a:r>
          <a:r>
            <a:rPr lang="en-US" sz="700" kern="1200" dirty="0" err="1">
              <a:solidFill>
                <a:srgbClr val="FFFFFF"/>
              </a:solidFill>
              <a:latin typeface="Calibri" panose="020F0502020204030204"/>
              <a:ea typeface="+mn-ea"/>
              <a:cs typeface="+mn-cs"/>
            </a:rPr>
            <a:t>conf</a:t>
          </a:r>
          <a:endParaRPr lang="en-US" sz="700" kern="1200" dirty="0">
            <a:solidFill>
              <a:srgbClr val="FFFFFF"/>
            </a:solidFill>
            <a:latin typeface="Calibri" panose="020F0502020204030204"/>
            <a:ea typeface="+mn-ea"/>
            <a:cs typeface="+mn-cs"/>
          </a:endParaRPr>
        </a:p>
      </dsp:txBody>
      <dsp:txXfrm>
        <a:off x="2921583" y="1247707"/>
        <a:ext cx="604444" cy="402963"/>
      </dsp:txXfrm>
    </dsp:sp>
    <dsp:sp modelId="{BDAA1F4F-4240-4E16-AF04-125699367F24}">
      <dsp:nvSpPr>
        <dsp:cNvPr id="0" name=""/>
        <dsp:cNvSpPr/>
      </dsp:nvSpPr>
      <dsp:spPr>
        <a:xfrm>
          <a:off x="3626768"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Select subsystem configuration</a:t>
          </a:r>
        </a:p>
      </dsp:txBody>
      <dsp:txXfrm>
        <a:off x="3828250" y="1247707"/>
        <a:ext cx="604444" cy="402963"/>
      </dsp:txXfrm>
    </dsp:sp>
    <dsp:sp modelId="{056AD629-5FA9-463D-BDD9-0086329180BA}">
      <dsp:nvSpPr>
        <dsp:cNvPr id="0" name=""/>
        <dsp:cNvSpPr/>
      </dsp:nvSpPr>
      <dsp:spPr>
        <a:xfrm>
          <a:off x="4533435"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Discover the application components </a:t>
          </a:r>
        </a:p>
      </dsp:txBody>
      <dsp:txXfrm>
        <a:off x="4734917" y="1247707"/>
        <a:ext cx="604444" cy="402963"/>
      </dsp:txXfrm>
    </dsp:sp>
    <dsp:sp modelId="{AEF46F7A-48DB-47BF-A64E-E88A9377B70F}">
      <dsp:nvSpPr>
        <dsp:cNvPr id="0" name=""/>
        <dsp:cNvSpPr/>
      </dsp:nvSpPr>
      <dsp:spPr>
        <a:xfrm>
          <a:off x="5440102"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Create new application test environment </a:t>
          </a:r>
        </a:p>
      </dsp:txBody>
      <dsp:txXfrm>
        <a:off x="5641584" y="1247707"/>
        <a:ext cx="604444" cy="402963"/>
      </dsp:txXfrm>
    </dsp:sp>
    <dsp:sp modelId="{6BB3B14F-282C-47B6-973B-90621821634C}">
      <dsp:nvSpPr>
        <dsp:cNvPr id="0" name=""/>
        <dsp:cNvSpPr/>
      </dsp:nvSpPr>
      <dsp:spPr>
        <a:xfrm>
          <a:off x="6346769"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Deploy the application components </a:t>
          </a:r>
        </a:p>
      </dsp:txBody>
      <dsp:txXfrm>
        <a:off x="6548251" y="1247707"/>
        <a:ext cx="604444" cy="402963"/>
      </dsp:txXfrm>
    </dsp:sp>
    <dsp:sp modelId="{A4267260-4970-4A57-A60B-632A9363B387}">
      <dsp:nvSpPr>
        <dsp:cNvPr id="0" name=""/>
        <dsp:cNvSpPr/>
      </dsp:nvSpPr>
      <dsp:spPr>
        <a:xfrm>
          <a:off x="7253436"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Perform sanity checks</a:t>
          </a:r>
        </a:p>
      </dsp:txBody>
      <dsp:txXfrm>
        <a:off x="7454918" y="1247707"/>
        <a:ext cx="604444" cy="4029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E2019-A95F-4D2E-881F-2318A89B43D5}">
      <dsp:nvSpPr>
        <dsp:cNvPr id="0" name=""/>
        <dsp:cNvSpPr/>
      </dsp:nvSpPr>
      <dsp:spPr>
        <a:xfrm>
          <a:off x="336106" y="8314"/>
          <a:ext cx="1340049" cy="1171371"/>
        </a:xfrm>
        <a:prstGeom prst="rightArrow">
          <a:avLst>
            <a:gd name="adj1" fmla="val 70000"/>
            <a:gd name="adj2" fmla="val 50000"/>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Text" lastClr="000000">
                  <a:hueOff val="0"/>
                  <a:satOff val="0"/>
                  <a:lumOff val="0"/>
                  <a:alphaOff val="0"/>
                </a:sysClr>
              </a:solidFill>
              <a:latin typeface="Calibri" panose="020F0502020204030204"/>
              <a:ea typeface="+mn-ea"/>
              <a:cs typeface="+mn-cs"/>
            </a:rPr>
            <a:t>Questionnaire</a:t>
          </a:r>
        </a:p>
      </dsp:txBody>
      <dsp:txXfrm>
        <a:off x="671118" y="184020"/>
        <a:ext cx="653274" cy="819959"/>
      </dsp:txXfrm>
    </dsp:sp>
    <dsp:sp modelId="{03B39F87-9549-483E-96F0-BDF2CE13E1A6}">
      <dsp:nvSpPr>
        <dsp:cNvPr id="0" name=""/>
        <dsp:cNvSpPr/>
      </dsp:nvSpPr>
      <dsp:spPr>
        <a:xfrm>
          <a:off x="0" y="256843"/>
          <a:ext cx="670024" cy="670024"/>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Analysis Tools</a:t>
          </a:r>
        </a:p>
      </dsp:txBody>
      <dsp:txXfrm>
        <a:off x="98123" y="354966"/>
        <a:ext cx="473778" cy="473778"/>
      </dsp:txXfrm>
    </dsp:sp>
    <dsp:sp modelId="{10245ED4-C91C-4FB3-8E05-C28A1AC84F45}">
      <dsp:nvSpPr>
        <dsp:cNvPr id="0" name=""/>
        <dsp:cNvSpPr/>
      </dsp:nvSpPr>
      <dsp:spPr>
        <a:xfrm>
          <a:off x="2094921" y="8314"/>
          <a:ext cx="1340049" cy="1171371"/>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None/>
          </a:pPr>
          <a:endParaRPr lang="en-CA" sz="1200" b="1" kern="1200" dirty="0">
            <a:solidFill>
              <a:sysClr val="windowText" lastClr="000000">
                <a:hueOff val="0"/>
                <a:satOff val="0"/>
                <a:lumOff val="0"/>
                <a:alphaOff val="0"/>
              </a:sysClr>
            </a:solidFill>
            <a:latin typeface="Calibri" panose="020F0502020204030204"/>
            <a:ea typeface="+mn-ea"/>
            <a:cs typeface="+mn-cs"/>
          </a:endParaRPr>
        </a:p>
        <a:p>
          <a:pPr marL="57150" lvl="1" indent="-57150" algn="l" defTabSz="444500">
            <a:lnSpc>
              <a:spcPct val="90000"/>
            </a:lnSpc>
            <a:spcBef>
              <a:spcPct val="0"/>
            </a:spcBef>
            <a:spcAft>
              <a:spcPct val="15000"/>
            </a:spcAft>
            <a:buChar char="•"/>
          </a:pPr>
          <a:r>
            <a:rPr lang="en-CA" sz="1000" b="1" kern="1200" dirty="0">
              <a:solidFill>
                <a:sysClr val="windowText" lastClr="000000">
                  <a:hueOff val="0"/>
                  <a:satOff val="0"/>
                  <a:lumOff val="0"/>
                  <a:alphaOff val="0"/>
                </a:sysClr>
              </a:solidFill>
              <a:latin typeface="Calibri" panose="020F0502020204030204"/>
              <a:ea typeface="+mn-ea"/>
              <a:cs typeface="+mn-cs"/>
            </a:rPr>
            <a:t>BP/Client Tools</a:t>
          </a:r>
        </a:p>
        <a:p>
          <a:pPr marL="114300" lvl="1" indent="-114300" algn="l" defTabSz="533400">
            <a:lnSpc>
              <a:spcPct val="90000"/>
            </a:lnSpc>
            <a:spcBef>
              <a:spcPct val="0"/>
            </a:spcBef>
            <a:spcAft>
              <a:spcPct val="15000"/>
            </a:spcAft>
            <a:buChar char="•"/>
          </a:pPr>
          <a:endParaRPr lang="en-CA" sz="1200" b="1" kern="1200" dirty="0">
            <a:solidFill>
              <a:sysClr val="windowText" lastClr="000000">
                <a:hueOff val="0"/>
                <a:satOff val="0"/>
                <a:lumOff val="0"/>
                <a:alphaOff val="0"/>
              </a:sysClr>
            </a:solidFill>
            <a:latin typeface="Calibri" panose="020F0502020204030204"/>
            <a:ea typeface="+mn-ea"/>
            <a:cs typeface="+mn-cs"/>
          </a:endParaRPr>
        </a:p>
      </dsp:txBody>
      <dsp:txXfrm>
        <a:off x="2429933" y="184020"/>
        <a:ext cx="653274" cy="819959"/>
      </dsp:txXfrm>
    </dsp:sp>
    <dsp:sp modelId="{13A5D2E1-882D-4340-A98B-397DC5AFDCD8}">
      <dsp:nvSpPr>
        <dsp:cNvPr id="0" name=""/>
        <dsp:cNvSpPr/>
      </dsp:nvSpPr>
      <dsp:spPr>
        <a:xfrm>
          <a:off x="1759909" y="258987"/>
          <a:ext cx="670024" cy="670024"/>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Extraction Tools</a:t>
          </a:r>
        </a:p>
      </dsp:txBody>
      <dsp:txXfrm>
        <a:off x="1858032" y="357110"/>
        <a:ext cx="473778" cy="473778"/>
      </dsp:txXfrm>
    </dsp:sp>
    <dsp:sp modelId="{331B5877-E72F-4657-840B-962EDAA1FD41}">
      <dsp:nvSpPr>
        <dsp:cNvPr id="0" name=""/>
        <dsp:cNvSpPr/>
      </dsp:nvSpPr>
      <dsp:spPr>
        <a:xfrm>
          <a:off x="3770713" y="141809"/>
          <a:ext cx="1367426" cy="905247"/>
        </a:xfrm>
        <a:prstGeom prst="rightArrow">
          <a:avLst>
            <a:gd name="adj1" fmla="val 70000"/>
            <a:gd name="adj2" fmla="val 50000"/>
          </a:avLst>
        </a:prstGeom>
        <a:solidFill>
          <a:srgbClr val="FFC000">
            <a:tint val="40000"/>
            <a:alpha val="90000"/>
            <a:hueOff val="0"/>
            <a:satOff val="0"/>
            <a:lumOff val="0"/>
            <a:alphaOff val="0"/>
          </a:srgbClr>
        </a:solidFill>
        <a:ln w="12700" cap="flat" cmpd="sng" algn="ctr">
          <a:solidFill>
            <a:srgbClr val="FFC000">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n-CA" sz="1000" b="1" kern="1200" dirty="0">
              <a:solidFill>
                <a:sysClr val="windowText" lastClr="000000">
                  <a:hueOff val="0"/>
                  <a:satOff val="0"/>
                  <a:lumOff val="0"/>
                  <a:alphaOff val="0"/>
                </a:sysClr>
              </a:solidFill>
              <a:latin typeface="Calibri" panose="020F0502020204030204"/>
              <a:ea typeface="+mn-ea"/>
              <a:cs typeface="+mn-cs"/>
            </a:rPr>
            <a:t>Application discovery     (ADDI)</a:t>
          </a:r>
        </a:p>
      </dsp:txBody>
      <dsp:txXfrm>
        <a:off x="4112570" y="277596"/>
        <a:ext cx="708733" cy="633673"/>
      </dsp:txXfrm>
    </dsp:sp>
    <dsp:sp modelId="{E268397E-AECC-4010-AE78-4898E4588F0E}">
      <dsp:nvSpPr>
        <dsp:cNvPr id="0" name=""/>
        <dsp:cNvSpPr/>
      </dsp:nvSpPr>
      <dsp:spPr>
        <a:xfrm>
          <a:off x="3463232" y="280026"/>
          <a:ext cx="670024" cy="670024"/>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Scanner Tools</a:t>
          </a:r>
        </a:p>
      </dsp:txBody>
      <dsp:txXfrm>
        <a:off x="3561355" y="378149"/>
        <a:ext cx="473778" cy="473778"/>
      </dsp:txXfrm>
    </dsp:sp>
    <dsp:sp modelId="{87B1FEBF-AE6C-49B1-AAD4-F7C3204677A6}">
      <dsp:nvSpPr>
        <dsp:cNvPr id="0" name=""/>
        <dsp:cNvSpPr/>
      </dsp:nvSpPr>
      <dsp:spPr>
        <a:xfrm>
          <a:off x="7292745" y="16628"/>
          <a:ext cx="1368043" cy="1171371"/>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SCLM  Mig Toolkit</a:t>
          </a:r>
        </a:p>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Import Tool</a:t>
          </a:r>
        </a:p>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JCL Mig Tool</a:t>
          </a:r>
        </a:p>
      </dsp:txBody>
      <dsp:txXfrm>
        <a:off x="7634756" y="192334"/>
        <a:ext cx="666921" cy="819959"/>
      </dsp:txXfrm>
    </dsp:sp>
    <dsp:sp modelId="{CB951CB2-3559-44F0-A49E-FF1950B0828E}">
      <dsp:nvSpPr>
        <dsp:cNvPr id="0" name=""/>
        <dsp:cNvSpPr/>
      </dsp:nvSpPr>
      <dsp:spPr>
        <a:xfrm>
          <a:off x="7051007" y="296046"/>
          <a:ext cx="670024" cy="670024"/>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Migration Tools</a:t>
          </a:r>
        </a:p>
      </dsp:txBody>
      <dsp:txXfrm>
        <a:off x="7149130" y="394169"/>
        <a:ext cx="473778" cy="473778"/>
      </dsp:txXfrm>
    </dsp:sp>
    <dsp:sp modelId="{F55EA131-E9CA-4C7A-98C6-0FFAE65B9283}">
      <dsp:nvSpPr>
        <dsp:cNvPr id="0" name=""/>
        <dsp:cNvSpPr/>
      </dsp:nvSpPr>
      <dsp:spPr>
        <a:xfrm>
          <a:off x="5470613" y="16628"/>
          <a:ext cx="1340049" cy="1171371"/>
        </a:xfrm>
        <a:prstGeom prst="rightArrow">
          <a:avLst>
            <a:gd name="adj1" fmla="val 70000"/>
            <a:gd name="adj2" fmla="val 5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n-CA" sz="800" b="1" kern="1200" dirty="0"/>
            <a:t>CI/CD Pipeline</a:t>
          </a:r>
        </a:p>
      </dsp:txBody>
      <dsp:txXfrm>
        <a:off x="5805625" y="192334"/>
        <a:ext cx="653274" cy="819959"/>
      </dsp:txXfrm>
    </dsp:sp>
    <dsp:sp modelId="{122799AD-9D44-408D-A0F9-255170C377EF}">
      <dsp:nvSpPr>
        <dsp:cNvPr id="0" name=""/>
        <dsp:cNvSpPr/>
      </dsp:nvSpPr>
      <dsp:spPr>
        <a:xfrm>
          <a:off x="5203032" y="298130"/>
          <a:ext cx="670024" cy="670024"/>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chemeClr val="tx1"/>
              </a:solidFill>
            </a:rPr>
            <a:t>CI/CD </a:t>
          </a:r>
        </a:p>
      </dsp:txBody>
      <dsp:txXfrm>
        <a:off x="5301155" y="396253"/>
        <a:ext cx="473778" cy="47377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839F2-6511-431F-84DF-8E31FF9AEA65}" type="datetimeFigureOut">
              <a:rPr lang="en-US" smtClean="0"/>
              <a:t>5/25/2019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AA778C-6419-462D-9759-CC6BFFB4B83A}" type="slidenum">
              <a:rPr lang="en-US" smtClean="0"/>
              <a:t>‹#›</a:t>
            </a:fld>
            <a:endParaRPr lang="en-US"/>
          </a:p>
        </p:txBody>
      </p:sp>
    </p:spTree>
    <p:extLst>
      <p:ext uri="{BB962C8B-B14F-4D97-AF65-F5344CB8AC3E}">
        <p14:creationId xmlns:p14="http://schemas.microsoft.com/office/powerpoint/2010/main" val="3503941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1143000" y="685800"/>
            <a:ext cx="4572000" cy="3429000"/>
          </a:xfrm>
          <a:prstGeom prst="rect">
            <a:avLst/>
          </a:prstGeom>
        </p:spPr>
        <p:txBody>
          <a:bodyPr/>
          <a:lstStyle/>
          <a:p>
            <a:endParaRPr/>
          </a:p>
        </p:txBody>
      </p:sp>
      <p:sp>
        <p:nvSpPr>
          <p:cNvPr id="368" name="Shape 3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93021223"/>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79" name="Shape 37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4604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1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7825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5256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9120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668831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9004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3190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3412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Infosys ETA and</a:t>
            </a:r>
            <a:r>
              <a:rPr lang="en-US" baseline="0" dirty="0"/>
              <a:t> Lex</a:t>
            </a:r>
            <a:endParaRPr lang="en-US" dirty="0"/>
          </a:p>
        </p:txBody>
      </p:sp>
    </p:spTree>
    <p:extLst>
      <p:ext uri="{BB962C8B-B14F-4D97-AF65-F5344CB8AC3E}">
        <p14:creationId xmlns:p14="http://schemas.microsoft.com/office/powerpoint/2010/main" val="1814498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Infosys Enterprise Quality</a:t>
            </a:r>
            <a:r>
              <a:rPr lang="en-US" baseline="0" dirty="0"/>
              <a:t> team </a:t>
            </a:r>
          </a:p>
          <a:p>
            <a:r>
              <a:rPr lang="en-US" baseline="0" dirty="0"/>
              <a:t>Value stream mapping </a:t>
            </a:r>
          </a:p>
          <a:p>
            <a:r>
              <a:rPr lang="en-US" baseline="0" dirty="0"/>
              <a:t>Lean Processes</a:t>
            </a:r>
          </a:p>
          <a:p>
            <a:r>
              <a:rPr lang="en-US" baseline="0" dirty="0"/>
              <a:t>Eliminate Risk</a:t>
            </a:r>
            <a:endParaRPr lang="en-US" dirty="0"/>
          </a:p>
        </p:txBody>
      </p:sp>
    </p:spTree>
    <p:extLst>
      <p:ext uri="{BB962C8B-B14F-4D97-AF65-F5344CB8AC3E}">
        <p14:creationId xmlns:p14="http://schemas.microsoft.com/office/powerpoint/2010/main" val="391435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2476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215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7436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230+ Applications</a:t>
            </a:r>
            <a:r>
              <a:rPr lang="en-US" baseline="0" dirty="0"/>
              <a:t>, around 100+ Mainframe Applications</a:t>
            </a:r>
            <a:endParaRPr lang="en-US" dirty="0"/>
          </a:p>
        </p:txBody>
      </p:sp>
    </p:spTree>
    <p:extLst>
      <p:ext uri="{BB962C8B-B14F-4D97-AF65-F5344CB8AC3E}">
        <p14:creationId xmlns:p14="http://schemas.microsoft.com/office/powerpoint/2010/main" val="4156247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32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222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7385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5037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039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RDz</a:t>
            </a:r>
            <a:r>
              <a:rPr lang="en-US" baseline="0" dirty="0"/>
              <a:t> :</a:t>
            </a:r>
          </a:p>
          <a:p>
            <a:r>
              <a:rPr lang="en-US" dirty="0"/>
              <a:t>3 times a week</a:t>
            </a:r>
          </a:p>
          <a:p>
            <a:r>
              <a:rPr lang="en-US" dirty="0"/>
              <a:t>1 minute</a:t>
            </a:r>
          </a:p>
          <a:p>
            <a:r>
              <a:rPr lang="en-US" dirty="0"/>
              <a:t>100 Developers</a:t>
            </a:r>
          </a:p>
          <a:p>
            <a:r>
              <a:rPr lang="en-US" dirty="0"/>
              <a:t>23 functionalities</a:t>
            </a:r>
          </a:p>
          <a:p>
            <a:r>
              <a:rPr lang="en-US" dirty="0"/>
              <a:t>((23*1*2*60)/60) * 54 = 6210 USD for a week</a:t>
            </a:r>
          </a:p>
          <a:p>
            <a:r>
              <a:rPr lang="en-US" dirty="0"/>
              <a:t>966*52  = 50232 USD a year</a:t>
            </a:r>
          </a:p>
          <a:p>
            <a:endParaRPr lang="en-US" dirty="0"/>
          </a:p>
          <a:p>
            <a:r>
              <a:rPr lang="en-US" dirty="0"/>
              <a:t>XATester : </a:t>
            </a:r>
          </a:p>
          <a:p>
            <a:pPr marL="228600" indent="-228600">
              <a:buAutoNum type="arabicPlain" startAt="2516"/>
            </a:pPr>
            <a:r>
              <a:rPr lang="en-US" sz="1200" b="0" i="0" u="none" strike="noStrike" dirty="0">
                <a:effectLst/>
                <a:latin typeface="+mn-lt"/>
                <a:ea typeface="+mn-ea"/>
                <a:cs typeface="+mn-cs"/>
                <a:sym typeface="Calibri"/>
              </a:rPr>
              <a:t> components, 2 hours per component save.</a:t>
            </a:r>
            <a:r>
              <a:rPr lang="en-US" dirty="0"/>
              <a:t> </a:t>
            </a:r>
          </a:p>
          <a:p>
            <a:pPr marL="0" indent="0">
              <a:buNone/>
            </a:pPr>
            <a:endParaRPr lang="en-US" dirty="0"/>
          </a:p>
          <a:p>
            <a:pPr marL="0" indent="0">
              <a:buNone/>
            </a:pPr>
            <a:r>
              <a:rPr lang="en-US" dirty="0"/>
              <a:t>HATS/RAD</a:t>
            </a:r>
            <a:r>
              <a:rPr lang="en-US" baseline="0" dirty="0"/>
              <a:t> :</a:t>
            </a:r>
          </a:p>
          <a:p>
            <a:pPr marL="0" indent="0">
              <a:buNone/>
            </a:pPr>
            <a:r>
              <a:rPr lang="en-US" dirty="0"/>
              <a:t>3 times a week</a:t>
            </a:r>
          </a:p>
          <a:p>
            <a:pPr marL="0" indent="0">
              <a:buNone/>
            </a:pPr>
            <a:r>
              <a:rPr lang="en-US" dirty="0"/>
              <a:t>1 minute</a:t>
            </a:r>
          </a:p>
          <a:p>
            <a:pPr marL="0" indent="0">
              <a:buNone/>
            </a:pPr>
            <a:r>
              <a:rPr lang="en-US" dirty="0"/>
              <a:t>60 Developers</a:t>
            </a:r>
          </a:p>
          <a:p>
            <a:pPr marL="0" indent="0">
              <a:buNone/>
            </a:pPr>
            <a:r>
              <a:rPr lang="en-US" dirty="0"/>
              <a:t>9 functionalities</a:t>
            </a:r>
          </a:p>
          <a:p>
            <a:pPr marL="0" indent="0">
              <a:buNone/>
            </a:pPr>
            <a:r>
              <a:rPr lang="en-US" dirty="0"/>
              <a:t>((9*1*2*60)/60) * 54 = 2430 USD for a week</a:t>
            </a:r>
          </a:p>
          <a:p>
            <a:pPr marL="0" indent="0">
              <a:buNone/>
            </a:pPr>
            <a:r>
              <a:rPr lang="en-US" dirty="0"/>
              <a:t>378*52  = 126360 USD a year</a:t>
            </a:r>
          </a:p>
          <a:p>
            <a:pPr marL="0" indent="0">
              <a:buNone/>
            </a:pPr>
            <a:endParaRPr lang="en-US" dirty="0"/>
          </a:p>
        </p:txBody>
      </p:sp>
    </p:spTree>
    <p:extLst>
      <p:ext uri="{BB962C8B-B14F-4D97-AF65-F5344CB8AC3E}">
        <p14:creationId xmlns:p14="http://schemas.microsoft.com/office/powerpoint/2010/main" val="2636762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6937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endParaRPr lang="en-US" dirty="0"/>
          </a:p>
        </p:txBody>
      </p:sp>
      <p:sp>
        <p:nvSpPr>
          <p:cNvPr id="40" name="Shape 40"/>
          <p:cNvSpPr>
            <a:spLocks noGrp="1"/>
          </p:cNvSpPr>
          <p:nvPr>
            <p:ph type="title" hasCustomPrompt="1"/>
          </p:nvPr>
        </p:nvSpPr>
        <p:spPr>
          <a:xfrm>
            <a:off x="343165" y="302890"/>
            <a:ext cx="3441435" cy="865509"/>
          </a:xfrm>
          <a:prstGeom prst="rect">
            <a:avLst/>
          </a:prstGeom>
        </p:spPr>
        <p:txBody>
          <a:bodyPr anchor="t">
            <a:noAutofit/>
          </a:bodyPr>
          <a:lstStyle>
            <a:lvl1pPr>
              <a:defRPr sz="2400">
                <a:solidFill>
                  <a:srgbClr val="007CC3"/>
                </a:solidFill>
              </a:defRPr>
            </a:lvl1pPr>
          </a:lstStyle>
          <a:p>
            <a:r>
              <a:rPr lang="en-US" dirty="0"/>
              <a:t>TITLE TEXT</a:t>
            </a:r>
          </a:p>
        </p:txBody>
      </p:sp>
      <p:pic>
        <p:nvPicPr>
          <p:cNvPr id="4" name="Picture 3"/>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24263820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7943" y="734464"/>
            <a:ext cx="8421947"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0" name="Picture 9"/>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282970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4768"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4768" y="1164692"/>
            <a:ext cx="8509720" cy="3144173"/>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quarter" idx="11"/>
          </p:nvPr>
        </p:nvSpPr>
        <p:spPr>
          <a:xfrm>
            <a:off x="194768" y="611512"/>
            <a:ext cx="8723049" cy="386333"/>
          </a:xfrm>
          <a:prstGeom prst="rect">
            <a:avLst/>
          </a:prstGeom>
        </p:spPr>
        <p:txBody>
          <a:bodyPr/>
          <a:lstStyle>
            <a:lvl1pPr marL="0" indent="0">
              <a:buNone/>
              <a:defRPr sz="1600">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64203892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sp>
        <p:nvSpPr>
          <p:cNvPr id="20"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endParaRPr lang="en-US" dirty="0"/>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bg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9" name="Picture 1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07623777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337"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17" name="Text Placeholder 2"/>
          <p:cNvSpPr>
            <a:spLocks noGrp="1"/>
          </p:cNvSpPr>
          <p:nvPr>
            <p:ph type="body" idx="1"/>
          </p:nvPr>
        </p:nvSpPr>
        <p:spPr>
          <a:xfrm>
            <a:off x="199337" y="617948"/>
            <a:ext cx="8723050" cy="568873"/>
          </a:xfrm>
          <a:prstGeom prst="rect">
            <a:avLst/>
          </a:prstGeom>
        </p:spPr>
        <p:txBody>
          <a:bodyPr anchor="t">
            <a:noAutofit/>
          </a:bodyPr>
          <a:lstStyle>
            <a:lvl1pPr marL="342900" indent="-342900">
              <a:buNone/>
              <a:defRPr kumimoji="0" lang="en-US" sz="16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0"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0" name="Picture 9"/>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24747075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6010"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84499965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185"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0" name="Text Placeholder 2"/>
          <p:cNvSpPr>
            <a:spLocks noGrp="1"/>
          </p:cNvSpPr>
          <p:nvPr>
            <p:ph type="body" sz="quarter" idx="10"/>
          </p:nvPr>
        </p:nvSpPr>
        <p:spPr>
          <a:xfrm>
            <a:off x="4484914"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23722726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7943"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2"/>
          <p:cNvSpPr>
            <a:spLocks noGrp="1"/>
          </p:cNvSpPr>
          <p:nvPr>
            <p:ph type="body" sz="quarter" idx="11"/>
          </p:nvPr>
        </p:nvSpPr>
        <p:spPr>
          <a:xfrm>
            <a:off x="4683632"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2" name="Picture 1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314360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7" name="Picture 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32188783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7" name="Picture 6"/>
          <p:cNvPicPr>
            <a:picLocks noChangeAspect="1"/>
          </p:cNvPicPr>
          <p:nvPr userDrawn="1"/>
        </p:nvPicPr>
        <p:blipFill>
          <a:blip r:embed="rId2">
            <a:biLevel thresh="25000"/>
          </a:blip>
          <a:stretch>
            <a:fillRect/>
          </a:stretch>
        </p:blipFill>
        <p:spPr>
          <a:xfrm>
            <a:off x="8024812" y="4505338"/>
            <a:ext cx="914401" cy="467410"/>
          </a:xfrm>
          <a:prstGeom prst="rect">
            <a:avLst/>
          </a:prstGeom>
        </p:spPr>
      </p:pic>
    </p:spTree>
    <p:extLst>
      <p:ext uri="{BB962C8B-B14F-4D97-AF65-F5344CB8AC3E}">
        <p14:creationId xmlns:p14="http://schemas.microsoft.com/office/powerpoint/2010/main" val="251321754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DevOps Deep Dive / Mar 19, 2018 / © 2018 IBM Corporation</a:t>
            </a:r>
            <a:endParaRPr lang="en-US">
              <a:solidFill>
                <a:srgbClr val="000000"/>
              </a:solidFill>
            </a:endParaRPr>
          </a:p>
        </p:txBody>
      </p:sp>
    </p:spTree>
    <p:extLst>
      <p:ext uri="{BB962C8B-B14F-4D97-AF65-F5344CB8AC3E}">
        <p14:creationId xmlns:p14="http://schemas.microsoft.com/office/powerpoint/2010/main" val="95763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94789" y="2071688"/>
            <a:ext cx="7134329" cy="1009650"/>
          </a:xfrm>
          <a:prstGeom prst="rect">
            <a:avLst/>
          </a:prstGeom>
        </p:spPr>
        <p:txBody>
          <a:bodyPr anchor="ctr">
            <a:noAutofit/>
          </a:bodyPr>
          <a:lstStyle>
            <a:lvl1pPr algn="ctr">
              <a:defRPr sz="2400" b="0">
                <a:solidFill>
                  <a:srgbClr val="007CC3"/>
                </a:solidFill>
              </a:defRPr>
            </a:lvl1pPr>
          </a:lstStyle>
          <a:p>
            <a:r>
              <a:rPr lang="en-US" dirty="0"/>
              <a:t>TITLE TEXT</a:t>
            </a:r>
          </a:p>
        </p:txBody>
      </p:sp>
      <p:sp>
        <p:nvSpPr>
          <p:cNvPr id="13"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5"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9"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19884379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06385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dirty="0"/>
              <a:t>Click to edit Master title style</a:t>
            </a:r>
          </a:p>
        </p:txBody>
      </p:sp>
      <p:sp>
        <p:nvSpPr>
          <p:cNvPr id="3" name="Content Placeholder 2"/>
          <p:cNvSpPr>
            <a:spLocks noGrp="1"/>
          </p:cNvSpPr>
          <p:nvPr>
            <p:ph idx="1"/>
          </p:nvPr>
        </p:nvSpPr>
        <p:spPr>
          <a:xfrm>
            <a:off x="355143" y="953311"/>
            <a:ext cx="8557812" cy="3399817"/>
          </a:xfrm>
          <a:prstGeom prst="rect">
            <a:avLst/>
          </a:prstGeom>
        </p:spPr>
        <p:txBody>
          <a:bodyPr/>
          <a:lstStyle>
            <a:lvl1pPr marL="342900" indent="-342900">
              <a:buClr>
                <a:srgbClr val="619AEC"/>
              </a:buClr>
              <a:buFont typeface="Wingdings" charset="2"/>
              <a:buChar char="§"/>
              <a:defRPr sz="2000">
                <a:latin typeface="+mn-lt"/>
                <a:ea typeface="IBM Plex Sans" charset="0"/>
                <a:cs typeface="IBM Plex Sans" charset="0"/>
              </a:defRPr>
            </a:lvl1pPr>
            <a:lvl2pPr>
              <a:buClr>
                <a:srgbClr val="619AEC"/>
              </a:buClr>
              <a:defRPr sz="1800">
                <a:latin typeface="+mn-lt"/>
                <a:ea typeface="IBM Plex Sans" charset="0"/>
                <a:cs typeface="IBM Plex Sans" charset="0"/>
              </a:defRPr>
            </a:lvl2pPr>
            <a:lvl3pPr>
              <a:buClr>
                <a:srgbClr val="619AEC"/>
              </a:buClr>
              <a:defRPr sz="1600">
                <a:latin typeface="+mn-lt"/>
                <a:ea typeface="IBM Plex Sans" charset="0"/>
                <a:cs typeface="IBM Plex Sans" charset="0"/>
              </a:defRPr>
            </a:lvl3pPr>
            <a:lvl4pPr>
              <a:buClr>
                <a:srgbClr val="619AEC"/>
              </a:buClr>
              <a:defRPr sz="1400">
                <a:latin typeface="+mn-lt"/>
                <a:ea typeface="IBM Plex Sans" charset="0"/>
                <a:cs typeface="IBM Plex Sans" charset="0"/>
              </a:defRPr>
            </a:lvl4pPr>
            <a:lvl5pPr>
              <a:buClr>
                <a:srgbClr val="619AEC"/>
              </a:buClr>
              <a:defRPr sz="140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Tree>
    <p:extLst>
      <p:ext uri="{BB962C8B-B14F-4D97-AF65-F5344CB8AC3E}">
        <p14:creationId xmlns:p14="http://schemas.microsoft.com/office/powerpoint/2010/main" val="1818027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57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807244" y="1659428"/>
            <a:ext cx="7527837" cy="732080"/>
          </a:xfrm>
          <a:prstGeom prst="rect">
            <a:avLst/>
          </a:prstGeom>
        </p:spPr>
        <p:txBody>
          <a:bodyPr anchor="ctr">
            <a:noAutofit/>
          </a:bodyPr>
          <a:lstStyle>
            <a:lvl1pPr algn="ctr">
              <a:defRPr sz="2400">
                <a:solidFill>
                  <a:srgbClr val="007CC3"/>
                </a:solidFill>
              </a:defRPr>
            </a:lvl1pPr>
          </a:lstStyle>
          <a:p>
            <a:r>
              <a:rPr lang="en-US" dirty="0"/>
              <a:t>TITLE TEXT</a:t>
            </a:r>
          </a:p>
        </p:txBody>
      </p:sp>
      <p:sp>
        <p:nvSpPr>
          <p:cNvPr id="14" name="Text Placeholder 2"/>
          <p:cNvSpPr>
            <a:spLocks noGrp="1"/>
          </p:cNvSpPr>
          <p:nvPr>
            <p:ph type="body" idx="1" hasCustomPrompt="1"/>
          </p:nvPr>
        </p:nvSpPr>
        <p:spPr>
          <a:xfrm>
            <a:off x="1161819" y="2576513"/>
            <a:ext cx="6865555" cy="315250"/>
          </a:xfrm>
          <a:prstGeom prst="rect">
            <a:avLst/>
          </a:prstGeom>
        </p:spPr>
        <p:txBody>
          <a:bodyPr anchor="t">
            <a:noAutofit/>
          </a:bodyPr>
          <a:lstStyle>
            <a:lvl1pPr marL="342900" indent="-34290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5" name="Text Placeholder 2"/>
          <p:cNvSpPr>
            <a:spLocks noGrp="1"/>
          </p:cNvSpPr>
          <p:nvPr>
            <p:ph type="body" idx="10" hasCustomPrompt="1"/>
          </p:nvPr>
        </p:nvSpPr>
        <p:spPr>
          <a:xfrm>
            <a:off x="1987453" y="3212586"/>
            <a:ext cx="5323411" cy="781802"/>
          </a:xfrm>
          <a:prstGeom prst="rect">
            <a:avLst/>
          </a:prstGeom>
        </p:spPr>
        <p:txBody>
          <a:bodyPr anchor="t">
            <a:noAutofit/>
          </a:bodyPr>
          <a:lstStyle>
            <a:lvl1pPr marL="0" indent="0" algn="ctr">
              <a:buNone/>
              <a:defRPr kumimoji="0" lang="en-US" sz="12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6"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8"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877724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447688" y="1150334"/>
            <a:ext cx="7027365"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1"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2"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3"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30932922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57402" y="1150334"/>
            <a:ext cx="7027365"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72237629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447578" y="1150334"/>
            <a:ext cx="6574927" cy="475265"/>
          </a:xfrm>
          <a:prstGeom prst="rect">
            <a:avLst/>
          </a:prstGeom>
        </p:spPr>
        <p:txBody>
          <a:bodyPr anchor="t">
            <a:noAutofit/>
          </a:bodyPr>
          <a:lstStyle>
            <a:lvl1pPr>
              <a:tabLst/>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0735662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034367" y="1150334"/>
            <a:ext cx="6224292"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9558772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488601" y="1150334"/>
            <a:ext cx="5585301"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2631394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298135" y="1287358"/>
            <a:ext cx="3175397" cy="681142"/>
          </a:xfrm>
          <a:prstGeom prst="rect">
            <a:avLst/>
          </a:prstGeom>
        </p:spPr>
        <p:txBody>
          <a:bodyPr anchor="ctr">
            <a:noAutofit/>
          </a:bodyPr>
          <a:lstStyle>
            <a:lvl1pPr algn="l">
              <a:defRPr sz="2000">
                <a:solidFill>
                  <a:srgbClr val="007CC3"/>
                </a:solidFill>
              </a:defRPr>
            </a:lvl1pPr>
          </a:lstStyle>
          <a:p>
            <a:r>
              <a:rPr lang="en-US" dirty="0"/>
              <a:t>TITLE TEXT</a:t>
            </a:r>
          </a:p>
        </p:txBody>
      </p:sp>
      <p:sp>
        <p:nvSpPr>
          <p:cNvPr id="7" name="Text Placeholder 2"/>
          <p:cNvSpPr txBox="1">
            <a:spLocks/>
          </p:cNvSpPr>
          <p:nvPr userDrawn="1"/>
        </p:nvSpPr>
        <p:spPr>
          <a:xfrm>
            <a:off x="3046371" y="4525322"/>
            <a:ext cx="4459330" cy="380748"/>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500" dirty="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grpSp>
        <p:nvGrpSpPr>
          <p:cNvPr id="3" name="Group 2"/>
          <p:cNvGrpSpPr/>
          <p:nvPr userDrawn="1"/>
        </p:nvGrpSpPr>
        <p:grpSpPr>
          <a:xfrm>
            <a:off x="-8920" y="826573"/>
            <a:ext cx="9161828" cy="3459862"/>
            <a:chOff x="-8920" y="826573"/>
            <a:chExt cx="9161828" cy="3459862"/>
          </a:xfrm>
          <a:solidFill>
            <a:srgbClr val="007CC3"/>
          </a:solidFill>
        </p:grpSpPr>
        <p:sp>
          <p:nvSpPr>
            <p:cNvPr id="27" name="object 2"/>
            <p:cNvSpPr/>
            <p:nvPr userDrawn="1"/>
          </p:nvSpPr>
          <p:spPr>
            <a:xfrm>
              <a:off x="2073399"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grpFill/>
          </p:spPr>
          <p:txBody>
            <a:bodyPr wrap="square" lIns="0" tIns="0" rIns="0" bIns="0" rtlCol="0"/>
            <a:lstStyle/>
            <a:p>
              <a:endParaRPr/>
            </a:p>
          </p:txBody>
        </p:sp>
        <p:grpSp>
          <p:nvGrpSpPr>
            <p:cNvPr id="2" name="Group 1"/>
            <p:cNvGrpSpPr/>
            <p:nvPr userDrawn="1"/>
          </p:nvGrpSpPr>
          <p:grpSpPr>
            <a:xfrm>
              <a:off x="-8920" y="2124012"/>
              <a:ext cx="9161828" cy="865432"/>
              <a:chOff x="-8920" y="2124012"/>
              <a:chExt cx="9161828" cy="865432"/>
            </a:xfrm>
            <a:grpFill/>
          </p:grpSpPr>
          <p:sp>
            <p:nvSpPr>
              <p:cNvPr id="1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2"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3" name="object 22"/>
              <p:cNvSpPr/>
              <p:nvPr userDrawn="1"/>
            </p:nvSpPr>
            <p:spPr>
              <a:xfrm>
                <a:off x="800756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4" name="object 23"/>
              <p:cNvSpPr/>
              <p:nvPr userDrawn="1"/>
            </p:nvSpPr>
            <p:spPr>
              <a:xfrm>
                <a:off x="74869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6" name="object 24"/>
              <p:cNvSpPr/>
              <p:nvPr userDrawn="1"/>
            </p:nvSpPr>
            <p:spPr>
              <a:xfrm>
                <a:off x="6966413"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7" name="object 25"/>
              <p:cNvSpPr/>
              <p:nvPr userDrawn="1"/>
            </p:nvSpPr>
            <p:spPr>
              <a:xfrm>
                <a:off x="64458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8" name="object 26"/>
              <p:cNvSpPr/>
              <p:nvPr userDrawn="1"/>
            </p:nvSpPr>
            <p:spPr>
              <a:xfrm>
                <a:off x="592527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9" name="object 27"/>
              <p:cNvSpPr/>
              <p:nvPr userDrawn="1"/>
            </p:nvSpPr>
            <p:spPr>
              <a:xfrm>
                <a:off x="540467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29" name="object 24"/>
              <p:cNvSpPr/>
              <p:nvPr userDrawn="1"/>
            </p:nvSpPr>
            <p:spPr>
              <a:xfrm>
                <a:off x="4884094"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30" name="object 25"/>
              <p:cNvSpPr/>
              <p:nvPr userDrawn="1"/>
            </p:nvSpPr>
            <p:spPr>
              <a:xfrm>
                <a:off x="436352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1" name="object 26"/>
              <p:cNvSpPr/>
              <p:nvPr userDrawn="1"/>
            </p:nvSpPr>
            <p:spPr>
              <a:xfrm>
                <a:off x="384295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2" name="object 27"/>
              <p:cNvSpPr/>
              <p:nvPr userDrawn="1"/>
            </p:nvSpPr>
            <p:spPr>
              <a:xfrm>
                <a:off x="332235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33" name="object 6"/>
              <p:cNvSpPr/>
              <p:nvPr userDrawn="1"/>
            </p:nvSpPr>
            <p:spPr>
              <a:xfrm>
                <a:off x="155281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4" name="object 7"/>
              <p:cNvSpPr/>
              <p:nvPr userDrawn="1"/>
            </p:nvSpPr>
            <p:spPr>
              <a:xfrm>
                <a:off x="103224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5"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grpSp>
      </p:grpSp>
      <p:pic>
        <p:nvPicPr>
          <p:cNvPr id="28" name="Picture 27"/>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34057571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 id="2147483691" r:id="rId2"/>
    <p:sldLayoutId id="2147483684" r:id="rId3"/>
    <p:sldLayoutId id="2147483682" r:id="rId4"/>
    <p:sldLayoutId id="2147483699" r:id="rId5"/>
    <p:sldLayoutId id="2147483700" r:id="rId6"/>
    <p:sldLayoutId id="2147483701" r:id="rId7"/>
    <p:sldLayoutId id="2147483702" r:id="rId8"/>
    <p:sldLayoutId id="2147483680" r:id="rId9"/>
    <p:sldLayoutId id="2147483696" r:id="rId10"/>
    <p:sldLayoutId id="2147483685" r:id="rId11"/>
    <p:sldLayoutId id="2147483704" r:id="rId12"/>
    <p:sldLayoutId id="2147483686" r:id="rId13"/>
    <p:sldLayoutId id="2147483698" r:id="rId14"/>
    <p:sldLayoutId id="2147483695" r:id="rId15"/>
    <p:sldLayoutId id="2147483697" r:id="rId16"/>
    <p:sldLayoutId id="2147483694" r:id="rId17"/>
    <p:sldLayoutId id="2147483676" r:id="rId18"/>
    <p:sldLayoutId id="2147483705" r:id="rId19"/>
    <p:sldLayoutId id="2147483706" r:id="rId20"/>
    <p:sldLayoutId id="2147483707" r:id="rId21"/>
    <p:sldLayoutId id="2147483708" r:id="rId22"/>
  </p:sldLayoutIdLst>
  <p:transition spd="med"/>
  <p:hf hdr="0" ftr="0" dt="0"/>
  <p:txStyles>
    <p:title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5" Type="http://schemas.openxmlformats.org/officeDocument/2006/relationships/image" Target="../media/image38.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34.png"/><Relationship Id="rId14" Type="http://schemas.microsoft.com/office/2007/relationships/hdphoto" Target="../media/hdphoto3.wdp"/></Relationships>
</file>

<file path=ppt/slides/_rels/slide3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1.xml"/><Relationship Id="rId5" Type="http://schemas.openxmlformats.org/officeDocument/2006/relationships/image" Target="../media/image42.sv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diagramLayout" Target="../diagrams/layout4.xml"/><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diagramData" Target="../diagrams/data4.xml"/><Relationship Id="rId16" Type="http://schemas.openxmlformats.org/officeDocument/2006/relationships/image" Target="../media/image52.svg"/><Relationship Id="rId1" Type="http://schemas.openxmlformats.org/officeDocument/2006/relationships/slideLayout" Target="../slideLayouts/slideLayout21.xml"/><Relationship Id="rId6" Type="http://schemas.microsoft.com/office/2007/relationships/diagramDrawing" Target="../diagrams/drawing4.xml"/><Relationship Id="rId11" Type="http://schemas.openxmlformats.org/officeDocument/2006/relationships/image" Target="../media/image47.png"/><Relationship Id="rId5" Type="http://schemas.openxmlformats.org/officeDocument/2006/relationships/diagramColors" Target="../diagrams/colors4.xml"/><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diagramQuickStyle" Target="../diagrams/quickStyle4.xml"/><Relationship Id="rId9" Type="http://schemas.openxmlformats.org/officeDocument/2006/relationships/image" Target="../media/image45.png"/><Relationship Id="rId14" Type="http://schemas.openxmlformats.org/officeDocument/2006/relationships/image" Target="../media/image50.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60.png"/><Relationship Id="rId11" Type="http://schemas.openxmlformats.org/officeDocument/2006/relationships/image" Target="../media/image65.wmf"/><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microsoft.com/office/2007/relationships/hdphoto" Target="../media/hdphoto4.wdp"/><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8" Type="http://schemas.openxmlformats.org/officeDocument/2006/relationships/image" Target="../media/image81.jp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3" b="33"/>
          <a:stretch>
            <a:fillRect/>
          </a:stretch>
        </p:blipFill>
        <p:spPr/>
      </p:pic>
      <p:sp>
        <p:nvSpPr>
          <p:cNvPr id="374" name="Shape 374"/>
          <p:cNvSpPr>
            <a:spLocks noGrp="1"/>
          </p:cNvSpPr>
          <p:nvPr>
            <p:ph type="title"/>
          </p:nvPr>
        </p:nvSpPr>
        <p:spPr>
          <a:xfrm>
            <a:off x="200597" y="207544"/>
            <a:ext cx="7207070" cy="411486"/>
          </a:xfrm>
        </p:spPr>
        <p:txBody>
          <a:bodyPr>
            <a:noAutofit/>
          </a:bodyPr>
          <a:lstStyle>
            <a:lvl1pPr>
              <a:defRPr sz="2500"/>
            </a:lvl1pPr>
          </a:lstStyle>
          <a:p>
            <a:r>
              <a:rPr lang="en-US" sz="2400" dirty="0">
                <a:solidFill>
                  <a:schemeClr val="bg1"/>
                </a:solidFill>
              </a:rPr>
              <a:t>DevOps Transformation for Mainframes</a:t>
            </a:r>
          </a:p>
        </p:txBody>
      </p:sp>
      <p:sp>
        <p:nvSpPr>
          <p:cNvPr id="7" name="object 2"/>
          <p:cNvSpPr/>
          <p:nvPr/>
        </p:nvSpPr>
        <p:spPr>
          <a:xfrm>
            <a:off x="4371722"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F1592D">
              <a:alpha val="43000"/>
            </a:srgbClr>
          </a:solidFill>
        </p:spPr>
        <p:txBody>
          <a:bodyPr wrap="square" lIns="0" tIns="0" rIns="0" bIns="0" rtlCol="0"/>
          <a:lstStyle/>
          <a:p>
            <a:endParaRPr dirty="0"/>
          </a:p>
        </p:txBody>
      </p:sp>
      <p:sp>
        <p:nvSpPr>
          <p:cNvPr id="8" name="object 2"/>
          <p:cNvSpPr/>
          <p:nvPr/>
        </p:nvSpPr>
        <p:spPr>
          <a:xfrm>
            <a:off x="4371722"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F1592D">
              <a:alpha val="30196"/>
            </a:srgbClr>
          </a:solidFill>
        </p:spPr>
        <p:txBody>
          <a:bodyPr wrap="square" lIns="0" tIns="0" rIns="0" bIns="0" rtlCol="0"/>
          <a:lstStyle/>
          <a:p>
            <a:endParaRPr dirty="0"/>
          </a:p>
        </p:txBody>
      </p:sp>
      <p:pic>
        <p:nvPicPr>
          <p:cNvPr id="15" name="Picture 14"/>
          <p:cNvPicPr>
            <a:picLocks noChangeAspect="1"/>
          </p:cNvPicPr>
          <p:nvPr/>
        </p:nvPicPr>
        <p:blipFill>
          <a:blip r:embed="rId4">
            <a:biLevel thresh="25000"/>
          </a:blip>
          <a:stretch>
            <a:fillRect/>
          </a:stretch>
        </p:blipFill>
        <p:spPr>
          <a:xfrm>
            <a:off x="8034834" y="4511610"/>
            <a:ext cx="909665" cy="465265"/>
          </a:xfrm>
          <a:prstGeom prst="rect">
            <a:avLst/>
          </a:prstGeom>
        </p:spPr>
      </p:pic>
      <p:sp>
        <p:nvSpPr>
          <p:cNvPr id="2" name="TextBox 1"/>
          <p:cNvSpPr txBox="1"/>
          <p:nvPr/>
        </p:nvSpPr>
        <p:spPr>
          <a:xfrm>
            <a:off x="6296025" y="1866900"/>
            <a:ext cx="250507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Presented to Ameriprise</a:t>
            </a:r>
          </a:p>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On</a:t>
            </a:r>
            <a:r>
              <a:rPr kumimoji="0" lang="en-US" sz="1800" b="0" i="0" u="none" strike="noStrike" cap="none" spc="0" normalizeH="0" baseline="0" dirty="0">
                <a:ln>
                  <a:noFill/>
                </a:ln>
                <a:solidFill>
                  <a:schemeClr val="bg1"/>
                </a:solidFill>
                <a:effectLst/>
                <a:uFillTx/>
                <a:latin typeface="+mn-lt"/>
                <a:ea typeface="+mn-ea"/>
                <a:cs typeface="+mn-cs"/>
                <a:sym typeface="Calibri"/>
              </a:rPr>
              <a:t> </a:t>
            </a:r>
          </a:p>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29/May/2019</a:t>
            </a:r>
            <a:endParaRPr kumimoji="0" lang="en-US" sz="1800" b="0" i="0" u="none" strike="noStrike" cap="none" spc="0" normalizeH="0" baseline="0" dirty="0">
              <a:ln>
                <a:noFill/>
              </a:ln>
              <a:solidFill>
                <a:schemeClr val="bg1"/>
              </a:solidFill>
              <a:effectLst/>
              <a:uFillTx/>
              <a:sym typeface="Calibri"/>
            </a:endParaRPr>
          </a:p>
        </p:txBody>
      </p:sp>
    </p:spTree>
    <p:extLst>
      <p:ext uri="{BB962C8B-B14F-4D97-AF65-F5344CB8AC3E}">
        <p14:creationId xmlns:p14="http://schemas.microsoft.com/office/powerpoint/2010/main" val="380951181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5867400" cy="628650"/>
          </a:xfrm>
        </p:spPr>
        <p:txBody>
          <a:bodyPr/>
          <a:lstStyle/>
          <a:p>
            <a:r>
              <a:rPr lang="en-US" sz="2200" dirty="0"/>
              <a:t>Benefits observed</a:t>
            </a:r>
          </a:p>
        </p:txBody>
      </p:sp>
      <p:graphicFrame>
        <p:nvGraphicFramePr>
          <p:cNvPr id="4" name="Diagram 3"/>
          <p:cNvGraphicFramePr/>
          <p:nvPr>
            <p:extLst>
              <p:ext uri="{D42A27DB-BD31-4B8C-83A1-F6EECF244321}">
                <p14:modId xmlns:p14="http://schemas.microsoft.com/office/powerpoint/2010/main" val="923511157"/>
              </p:ext>
            </p:extLst>
          </p:nvPr>
        </p:nvGraphicFramePr>
        <p:xfrm>
          <a:off x="288759" y="636002"/>
          <a:ext cx="4920915" cy="4176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318837" y="1696453"/>
            <a:ext cx="2430379"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900" dirty="0"/>
              <a:t>* Considering  a chargeback of $54/hour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p:cNvSpPr txBox="1"/>
          <p:nvPr/>
        </p:nvSpPr>
        <p:spPr>
          <a:xfrm>
            <a:off x="288759" y="4564870"/>
            <a:ext cx="2430379"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900" dirty="0"/>
              <a:t>* Considering a chargeback of $54/hour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p:cNvSpPr txBox="1"/>
          <p:nvPr/>
        </p:nvSpPr>
        <p:spPr>
          <a:xfrm>
            <a:off x="318836" y="3062927"/>
            <a:ext cx="2430379"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900" dirty="0"/>
              <a:t>* Considering a chargeback of $54/hour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pic>
        <p:nvPicPr>
          <p:cNvPr id="1026" name="Chart 6" descr="image0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7957" y="1241660"/>
            <a:ext cx="3633537" cy="221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02765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pPr/>
              <a:t>11</a:t>
            </a:fld>
            <a:endParaRPr lang="en-US" dirty="0"/>
          </a:p>
        </p:txBody>
      </p:sp>
      <p:grpSp>
        <p:nvGrpSpPr>
          <p:cNvPr id="3" name="Group 2"/>
          <p:cNvGrpSpPr/>
          <p:nvPr/>
        </p:nvGrpSpPr>
        <p:grpSpPr>
          <a:xfrm>
            <a:off x="406400" y="725133"/>
            <a:ext cx="8010722" cy="1069105"/>
            <a:chOff x="624733" y="1854195"/>
            <a:chExt cx="10355428" cy="1161062"/>
          </a:xfrm>
        </p:grpSpPr>
        <p:sp>
          <p:nvSpPr>
            <p:cNvPr id="4" name="Snip Diagonal Corner Rectangle 3"/>
            <p:cNvSpPr/>
            <p:nvPr/>
          </p:nvSpPr>
          <p:spPr>
            <a:xfrm>
              <a:off x="624733" y="2004845"/>
              <a:ext cx="972055" cy="723282"/>
            </a:xfrm>
            <a:prstGeom prst="snip2Diag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accent1"/>
                  </a:solidFill>
                </a:rPr>
                <a:t>RDz</a:t>
              </a:r>
              <a:r>
                <a:rPr lang="en-US" sz="1600" dirty="0">
                  <a:solidFill>
                    <a:schemeClr val="accent1"/>
                  </a:solidFill>
                </a:rPr>
                <a:t>/</a:t>
              </a:r>
              <a:r>
                <a:rPr lang="en-US" sz="1600" dirty="0" err="1">
                  <a:solidFill>
                    <a:schemeClr val="accent1"/>
                  </a:solidFill>
                </a:rPr>
                <a:t>IDz</a:t>
              </a:r>
              <a:endParaRPr lang="en-US" sz="1600" dirty="0">
                <a:solidFill>
                  <a:schemeClr val="accent1"/>
                </a:solidFill>
              </a:endParaRPr>
            </a:p>
          </p:txBody>
        </p:sp>
        <p:grpSp>
          <p:nvGrpSpPr>
            <p:cNvPr id="5" name="Group 4"/>
            <p:cNvGrpSpPr/>
            <p:nvPr/>
          </p:nvGrpSpPr>
          <p:grpSpPr>
            <a:xfrm>
              <a:off x="3082852" y="1854195"/>
              <a:ext cx="1379954" cy="1161062"/>
              <a:chOff x="2618836" y="2579427"/>
              <a:chExt cx="1379954" cy="1161062"/>
            </a:xfrm>
          </p:grpSpPr>
          <p:sp>
            <p:nvSpPr>
              <p:cNvPr id="13" name="Rectangle 12"/>
              <p:cNvSpPr/>
              <p:nvPr/>
            </p:nvSpPr>
            <p:spPr>
              <a:xfrm>
                <a:off x="2618836" y="2579427"/>
                <a:ext cx="1379954" cy="116106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lumMod val="50000"/>
                      </a:schemeClr>
                    </a:solidFill>
                  </a:rPr>
                  <a:t>Mainframe</a:t>
                </a:r>
              </a:p>
            </p:txBody>
          </p:sp>
          <p:sp>
            <p:nvSpPr>
              <p:cNvPr id="14" name="Rounded Rectangle 13"/>
              <p:cNvSpPr/>
              <p:nvPr/>
            </p:nvSpPr>
            <p:spPr>
              <a:xfrm>
                <a:off x="2705787" y="2956138"/>
                <a:ext cx="1211115" cy="53399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schemeClr>
                    </a:solidFill>
                  </a:rPr>
                  <a:t>Changeman ZMF</a:t>
                </a:r>
              </a:p>
            </p:txBody>
          </p:sp>
        </p:grpSp>
        <p:sp>
          <p:nvSpPr>
            <p:cNvPr id="6" name="Rectangle 5"/>
            <p:cNvSpPr/>
            <p:nvPr/>
          </p:nvSpPr>
          <p:spPr>
            <a:xfrm>
              <a:off x="5203312" y="2079002"/>
              <a:ext cx="1289220" cy="7013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Jenkins</a:t>
              </a:r>
            </a:p>
            <a:p>
              <a:pPr algn="ctr"/>
              <a:r>
                <a:rPr lang="en-US" sz="1200" dirty="0">
                  <a:solidFill>
                    <a:srgbClr val="000000"/>
                  </a:solidFill>
                </a:rPr>
                <a:t>Triggered Build</a:t>
              </a:r>
            </a:p>
          </p:txBody>
        </p:sp>
        <p:sp>
          <p:nvSpPr>
            <p:cNvPr id="7" name="Rectangle 6"/>
            <p:cNvSpPr/>
            <p:nvPr/>
          </p:nvSpPr>
          <p:spPr>
            <a:xfrm>
              <a:off x="7281566" y="2043781"/>
              <a:ext cx="1453694" cy="75464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TTT Functional Test</a:t>
              </a:r>
            </a:p>
          </p:txBody>
        </p:sp>
        <p:sp>
          <p:nvSpPr>
            <p:cNvPr id="8" name="Rectangle 7"/>
            <p:cNvSpPr/>
            <p:nvPr/>
          </p:nvSpPr>
          <p:spPr>
            <a:xfrm>
              <a:off x="9526467" y="2043780"/>
              <a:ext cx="1453694" cy="75464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SonarQube</a:t>
              </a:r>
            </a:p>
            <a:p>
              <a:pPr algn="ctr"/>
              <a:r>
                <a:rPr lang="en-US" sz="1200" dirty="0">
                  <a:solidFill>
                    <a:srgbClr val="000000"/>
                  </a:solidFill>
                </a:rPr>
                <a:t>Quality analysis</a:t>
              </a:r>
            </a:p>
          </p:txBody>
        </p:sp>
        <p:sp>
          <p:nvSpPr>
            <p:cNvPr id="9" name="Right Arrow 8"/>
            <p:cNvSpPr/>
            <p:nvPr/>
          </p:nvSpPr>
          <p:spPr>
            <a:xfrm>
              <a:off x="1651379" y="2162667"/>
              <a:ext cx="1369114"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a:t>
              </a:r>
            </a:p>
          </p:txBody>
        </p:sp>
        <p:sp>
          <p:nvSpPr>
            <p:cNvPr id="10" name="Right Arrow 9"/>
            <p:cNvSpPr/>
            <p:nvPr/>
          </p:nvSpPr>
          <p:spPr>
            <a:xfrm>
              <a:off x="4505795" y="2174740"/>
              <a:ext cx="660590"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Right Arrow 10"/>
            <p:cNvSpPr/>
            <p:nvPr/>
          </p:nvSpPr>
          <p:spPr>
            <a:xfrm>
              <a:off x="6556754" y="2174740"/>
              <a:ext cx="660590"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ight Arrow 11"/>
            <p:cNvSpPr/>
            <p:nvPr/>
          </p:nvSpPr>
          <p:spPr>
            <a:xfrm>
              <a:off x="8810467" y="2162667"/>
              <a:ext cx="660590"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7" name="Title 1"/>
          <p:cNvSpPr txBox="1">
            <a:spLocks/>
          </p:cNvSpPr>
          <p:nvPr/>
        </p:nvSpPr>
        <p:spPr>
          <a:xfrm>
            <a:off x="0" y="171450"/>
            <a:ext cx="5867400" cy="628650"/>
          </a:xfrm>
        </p:spPr>
        <p:txBody>
          <a:bodyPr/>
          <a:lst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sz="2200" dirty="0"/>
              <a:t>Upcoming </a:t>
            </a:r>
            <a:r>
              <a:rPr lang="en-US" sz="2200" dirty="0" err="1"/>
              <a:t>PoCs</a:t>
            </a:r>
            <a:endParaRPr lang="en-US" sz="2200" dirty="0"/>
          </a:p>
        </p:txBody>
      </p:sp>
      <p:graphicFrame>
        <p:nvGraphicFramePr>
          <p:cNvPr id="28" name="Table 27"/>
          <p:cNvGraphicFramePr>
            <a:graphicFrameLocks noGrp="1"/>
          </p:cNvGraphicFramePr>
          <p:nvPr>
            <p:extLst>
              <p:ext uri="{D42A27DB-BD31-4B8C-83A1-F6EECF244321}">
                <p14:modId xmlns:p14="http://schemas.microsoft.com/office/powerpoint/2010/main" val="2101494277"/>
              </p:ext>
            </p:extLst>
          </p:nvPr>
        </p:nvGraphicFramePr>
        <p:xfrm>
          <a:off x="231388" y="1793710"/>
          <a:ext cx="8607810" cy="2946640"/>
        </p:xfrm>
        <a:graphic>
          <a:graphicData uri="http://schemas.openxmlformats.org/drawingml/2006/table">
            <a:tbl>
              <a:tblPr firstRow="1" bandRow="1">
                <a:tableStyleId>{5940675A-B579-460E-94D1-54222C63F5DA}</a:tableStyleId>
              </a:tblPr>
              <a:tblGrid>
                <a:gridCol w="2869270">
                  <a:extLst>
                    <a:ext uri="{9D8B030D-6E8A-4147-A177-3AD203B41FA5}">
                      <a16:colId xmlns:a16="http://schemas.microsoft.com/office/drawing/2014/main" val="323312522"/>
                    </a:ext>
                  </a:extLst>
                </a:gridCol>
                <a:gridCol w="2869270">
                  <a:extLst>
                    <a:ext uri="{9D8B030D-6E8A-4147-A177-3AD203B41FA5}">
                      <a16:colId xmlns:a16="http://schemas.microsoft.com/office/drawing/2014/main" val="3530680478"/>
                    </a:ext>
                  </a:extLst>
                </a:gridCol>
                <a:gridCol w="2869270">
                  <a:extLst>
                    <a:ext uri="{9D8B030D-6E8A-4147-A177-3AD203B41FA5}">
                      <a16:colId xmlns:a16="http://schemas.microsoft.com/office/drawing/2014/main" val="64392998"/>
                    </a:ext>
                  </a:extLst>
                </a:gridCol>
              </a:tblGrid>
              <a:tr h="457728">
                <a:tc>
                  <a:txBody>
                    <a:bodyPr/>
                    <a:lstStyle/>
                    <a:p>
                      <a:pPr algn="ctr"/>
                      <a:r>
                        <a:rPr lang="en-US" sz="1400" dirty="0"/>
                        <a:t>Phase 1</a:t>
                      </a:r>
                    </a:p>
                  </a:txBody>
                  <a:tcPr>
                    <a:solidFill>
                      <a:srgbClr val="00B0F0"/>
                    </a:solidFill>
                  </a:tcPr>
                </a:tc>
                <a:tc>
                  <a:txBody>
                    <a:bodyPr/>
                    <a:lstStyle/>
                    <a:p>
                      <a:pPr algn="ctr"/>
                      <a:r>
                        <a:rPr lang="en-US" sz="1400" dirty="0"/>
                        <a:t>Phase 2</a:t>
                      </a:r>
                    </a:p>
                  </a:txBody>
                  <a:tcPr>
                    <a:solidFill>
                      <a:srgbClr val="00B0F0"/>
                    </a:solidFill>
                  </a:tcPr>
                </a:tc>
                <a:tc>
                  <a:txBody>
                    <a:bodyPr/>
                    <a:lstStyle/>
                    <a:p>
                      <a:pPr algn="ctr"/>
                      <a:r>
                        <a:rPr lang="en-US" sz="1400" dirty="0"/>
                        <a:t>Phase 3</a:t>
                      </a:r>
                    </a:p>
                  </a:txBody>
                  <a:tcPr>
                    <a:solidFill>
                      <a:srgbClr val="00B0F0"/>
                    </a:solidFill>
                  </a:tcPr>
                </a:tc>
                <a:extLst>
                  <a:ext uri="{0D108BD9-81ED-4DB2-BD59-A6C34878D82A}">
                    <a16:rowId xmlns:a16="http://schemas.microsoft.com/office/drawing/2014/main" val="3252353933"/>
                  </a:ext>
                </a:extLst>
              </a:tr>
              <a:tr h="2488912">
                <a:tc>
                  <a:txBody>
                    <a:bodyPr/>
                    <a:lstStyle/>
                    <a:p>
                      <a:pPr marL="171450" indent="-171450" algn="l">
                        <a:buFont typeface="Arial" panose="020B0604020202020204" pitchFamily="34" charset="0"/>
                        <a:buChar char="•"/>
                      </a:pPr>
                      <a:endParaRPr lang="en-US" sz="1200" b="0" dirty="0">
                        <a:latin typeface="Calibri" panose="020F0502020204030204" pitchFamily="34" charset="0"/>
                      </a:endParaRPr>
                    </a:p>
                    <a:p>
                      <a:pPr marL="171450" indent="-171450" algn="l">
                        <a:buFont typeface="Arial" panose="020B0604020202020204" pitchFamily="34" charset="0"/>
                        <a:buChar char="•"/>
                      </a:pPr>
                      <a:r>
                        <a:rPr lang="en-US" sz="1200" b="0" dirty="0">
                          <a:latin typeface="Calibri" panose="020F0502020204030204" pitchFamily="34" charset="0"/>
                        </a:rPr>
                        <a:t>Implementation and rollout for TTT</a:t>
                      </a:r>
                    </a:p>
                    <a:p>
                      <a:pPr marL="171450" indent="-171450" algn="l">
                        <a:buFont typeface="Arial" panose="020B0604020202020204" pitchFamily="34" charset="0"/>
                        <a:buChar char="•"/>
                      </a:pPr>
                      <a:r>
                        <a:rPr lang="en-US" sz="1200" b="0" dirty="0">
                          <a:latin typeface="Calibri" panose="020F0502020204030204" pitchFamily="34" charset="0"/>
                        </a:rPr>
                        <a:t>Demonstrate the technical capabilities and usage of SonarCOBOL</a:t>
                      </a:r>
                    </a:p>
                    <a:p>
                      <a:pPr marL="171450" indent="-171450" algn="l">
                        <a:buFont typeface="Arial" panose="020B0604020202020204" pitchFamily="34" charset="0"/>
                        <a:buChar char="•"/>
                      </a:pPr>
                      <a:r>
                        <a:rPr lang="en-US" sz="1200" b="0" dirty="0">
                          <a:latin typeface="Calibri" panose="020F0502020204030204" pitchFamily="34" charset="0"/>
                        </a:rPr>
                        <a:t>Establish a basic connection (CI) between mainframes, Jenkins, SonarCOBOL and Topaz for Total Test and showcase it for component</a:t>
                      </a:r>
                      <a:r>
                        <a:rPr lang="en-US" sz="1200" b="0" baseline="0" dirty="0">
                          <a:latin typeface="Calibri" panose="020F0502020204030204" pitchFamily="34" charset="0"/>
                        </a:rPr>
                        <a:t> staging process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Calibri" panose="020F0502020204030204" pitchFamily="34" charset="0"/>
                        </a:rPr>
                        <a:t>Menu manager enhancements</a:t>
                      </a:r>
                    </a:p>
                    <a:p>
                      <a:pPr marL="171450" indent="-171450" algn="l">
                        <a:buFont typeface="Arial" panose="020B0604020202020204" pitchFamily="34" charset="0"/>
                        <a:buChar char="•"/>
                      </a:pPr>
                      <a:r>
                        <a:rPr lang="en-US" sz="1200" b="0" dirty="0">
                          <a:latin typeface="Calibri" panose="020F0502020204030204" pitchFamily="34" charset="0"/>
                        </a:rPr>
                        <a:t>The first phase of the PoC is estimated to be around</a:t>
                      </a:r>
                      <a:r>
                        <a:rPr lang="en-US" sz="1200" b="0" baseline="0" dirty="0">
                          <a:latin typeface="Calibri" panose="020F0502020204030204" pitchFamily="34" charset="0"/>
                        </a:rPr>
                        <a:t> 1800 hours.</a:t>
                      </a:r>
                      <a:endParaRPr lang="en-US" dirty="0"/>
                    </a:p>
                  </a:txBody>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latin typeface="Calibri" panose="020F0502020204030204" pitchFamily="34" charset="0"/>
                        </a:rPr>
                        <a:t>This</a:t>
                      </a:r>
                      <a:r>
                        <a:rPr lang="en-US" b="0" baseline="0" dirty="0">
                          <a:latin typeface="Calibri" panose="020F0502020204030204" pitchFamily="34" charset="0"/>
                        </a:rPr>
                        <a:t> phase will involve</a:t>
                      </a:r>
                      <a:r>
                        <a:rPr lang="en-US" b="0" dirty="0">
                          <a:latin typeface="Calibri" panose="020F0502020204030204" pitchFamily="34" charset="0"/>
                        </a:rPr>
                        <a:t> evaluating possibilities of various component type, scenarios, application specific customization for Jenkins CI pipeline.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latin typeface="Calibri" panose="020F0502020204030204" pitchFamily="34" charset="0"/>
                      </a:endParaRPr>
                    </a:p>
                    <a:p>
                      <a:pPr marL="171450" indent="-171450">
                        <a:buFont typeface="Arial" panose="020B0604020202020204" pitchFamily="34" charset="0"/>
                        <a:buChar char="•"/>
                      </a:pPr>
                      <a:endParaRPr lang="en-US" dirty="0"/>
                    </a:p>
                  </a:txBody>
                  <a:tcPr/>
                </a:tc>
                <a:tc>
                  <a:txBody>
                    <a:bodyPr/>
                    <a:lstStyle/>
                    <a:p>
                      <a:pPr marL="171450" indent="-171450" algn="l">
                        <a:buFont typeface="Arial" panose="020B0604020202020204" pitchFamily="34" charset="0"/>
                        <a:buChar char="•"/>
                      </a:pPr>
                      <a:r>
                        <a:rPr lang="en-US" b="0" kern="0" dirty="0">
                          <a:latin typeface="Calibri" panose="020F0502020204030204" pitchFamily="34" charset="0"/>
                        </a:rPr>
                        <a:t>Evaluate and fix any gaps in the pipeline created in Phase 2</a:t>
                      </a:r>
                    </a:p>
                    <a:p>
                      <a:pPr marL="171450" indent="-171450" algn="l">
                        <a:buFont typeface="Arial" panose="020B0604020202020204" pitchFamily="34" charset="0"/>
                        <a:buChar char="•"/>
                      </a:pPr>
                      <a:endParaRPr lang="en-US" kern="0" dirty="0">
                        <a:latin typeface="Calibri" panose="020F0502020204030204" pitchFamily="34" charset="0"/>
                      </a:endParaRPr>
                    </a:p>
                    <a:p>
                      <a:pPr marL="171450" indent="-171450" algn="l">
                        <a:buFont typeface="Arial" panose="020B0604020202020204" pitchFamily="34" charset="0"/>
                        <a:buChar char="•"/>
                      </a:pPr>
                      <a:r>
                        <a:rPr lang="en-US" kern="0" dirty="0">
                          <a:latin typeface="Calibri" panose="020F0502020204030204" pitchFamily="34" charset="0"/>
                        </a:rPr>
                        <a:t> </a:t>
                      </a:r>
                      <a:r>
                        <a:rPr lang="en-US" b="0" dirty="0">
                          <a:latin typeface="Calibri" panose="020F0502020204030204" pitchFamily="34" charset="0"/>
                        </a:rPr>
                        <a:t>Evaluate additional tools which can be stitched in the pipeline for various phases like SIT, Deployment etc. This would aim towards creating complete CI-CD pipeline for mainframes</a:t>
                      </a:r>
                      <a:endParaRPr lang="en-US" dirty="0"/>
                    </a:p>
                  </a:txBody>
                  <a:tcPr/>
                </a:tc>
                <a:extLst>
                  <a:ext uri="{0D108BD9-81ED-4DB2-BD59-A6C34878D82A}">
                    <a16:rowId xmlns:a16="http://schemas.microsoft.com/office/drawing/2014/main" val="1148042735"/>
                  </a:ext>
                </a:extLst>
              </a:tr>
            </a:tbl>
          </a:graphicData>
        </a:graphic>
      </p:graphicFrame>
    </p:spTree>
    <p:extLst>
      <p:ext uri="{BB962C8B-B14F-4D97-AF65-F5344CB8AC3E}">
        <p14:creationId xmlns:p14="http://schemas.microsoft.com/office/powerpoint/2010/main" val="40858631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7943" y="2306442"/>
            <a:ext cx="8723050" cy="452986"/>
          </a:xfrm>
        </p:spPr>
        <p:txBody>
          <a:bodyPr anchor="ctr"/>
          <a:lstStyle/>
          <a:p>
            <a:pPr algn="ctr"/>
            <a:r>
              <a:rPr lang="en-US" dirty="0">
                <a:solidFill>
                  <a:srgbClr val="007CC3"/>
                </a:solidFill>
              </a:rPr>
              <a:t>What’s NEXT to a Complete DevOps transformation?</a:t>
            </a:r>
          </a:p>
        </p:txBody>
      </p:sp>
    </p:spTree>
    <p:extLst>
      <p:ext uri="{BB962C8B-B14F-4D97-AF65-F5344CB8AC3E}">
        <p14:creationId xmlns:p14="http://schemas.microsoft.com/office/powerpoint/2010/main" val="103219904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200" dirty="0">
                <a:solidFill>
                  <a:srgbClr val="007CC3"/>
                </a:solidFill>
              </a:rPr>
              <a:t>Achieving complete DevOps transformation</a:t>
            </a:r>
            <a:r>
              <a:rPr lang="en-US" sz="2200" dirty="0"/>
              <a:t>	</a:t>
            </a:r>
          </a:p>
        </p:txBody>
      </p:sp>
      <p:sp>
        <p:nvSpPr>
          <p:cNvPr id="4" name="Isosceles Triangle 3"/>
          <p:cNvSpPr/>
          <p:nvPr/>
        </p:nvSpPr>
        <p:spPr>
          <a:xfrm>
            <a:off x="2211379" y="693560"/>
            <a:ext cx="4656045" cy="1067505"/>
          </a:xfrm>
          <a:prstGeom prst="triangle">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People and Process</a:t>
            </a:r>
          </a:p>
        </p:txBody>
      </p:sp>
      <p:sp>
        <p:nvSpPr>
          <p:cNvPr id="9" name="Rectangle 8"/>
          <p:cNvSpPr/>
          <p:nvPr/>
        </p:nvSpPr>
        <p:spPr>
          <a:xfrm>
            <a:off x="2251511" y="1761066"/>
            <a:ext cx="4615913" cy="519289"/>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81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Integration tools/orchestrators/connectors</a:t>
            </a:r>
          </a:p>
        </p:txBody>
      </p:sp>
      <p:sp>
        <p:nvSpPr>
          <p:cNvPr id="10" name="Rectangle 9"/>
          <p:cNvSpPr/>
          <p:nvPr/>
        </p:nvSpPr>
        <p:spPr>
          <a:xfrm>
            <a:off x="2251511" y="2280355"/>
            <a:ext cx="923544" cy="2426116"/>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Developer workflow</a:t>
            </a:r>
          </a:p>
        </p:txBody>
      </p:sp>
      <p:sp>
        <p:nvSpPr>
          <p:cNvPr id="11" name="Rectangle 10"/>
          <p:cNvSpPr/>
          <p:nvPr/>
        </p:nvSpPr>
        <p:spPr>
          <a:xfrm>
            <a:off x="3470214" y="2280355"/>
            <a:ext cx="914400" cy="2426116"/>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r>
              <a:rPr lang="en-US" dirty="0">
                <a:solidFill>
                  <a:schemeClr val="bg1"/>
                </a:solidFill>
              </a:rPr>
              <a:t>Automated testing frame work</a:t>
            </a:r>
          </a:p>
        </p:txBody>
      </p:sp>
      <p:sp>
        <p:nvSpPr>
          <p:cNvPr id="12" name="Rectangle 11"/>
          <p:cNvSpPr/>
          <p:nvPr/>
        </p:nvSpPr>
        <p:spPr>
          <a:xfrm>
            <a:off x="4743465" y="2280353"/>
            <a:ext cx="914400" cy="2426118"/>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r>
              <a:rPr lang="en-US" dirty="0">
                <a:solidFill>
                  <a:schemeClr val="bg1"/>
                </a:solidFill>
              </a:rPr>
              <a:t>Continuous  integration &amp; deployment</a:t>
            </a:r>
          </a:p>
        </p:txBody>
      </p:sp>
      <p:sp>
        <p:nvSpPr>
          <p:cNvPr id="13" name="Rectangle 12"/>
          <p:cNvSpPr/>
          <p:nvPr/>
        </p:nvSpPr>
        <p:spPr>
          <a:xfrm>
            <a:off x="5953024" y="2280352"/>
            <a:ext cx="914400" cy="2426119"/>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r>
              <a:rPr lang="en-US" dirty="0">
                <a:solidFill>
                  <a:schemeClr val="bg1"/>
                </a:solidFill>
              </a:rPr>
              <a:t>Continuous monitoring &amp;  Feedback	</a:t>
            </a:r>
          </a:p>
        </p:txBody>
      </p:sp>
    </p:spTree>
    <p:extLst>
      <p:ext uri="{BB962C8B-B14F-4D97-AF65-F5344CB8AC3E}">
        <p14:creationId xmlns:p14="http://schemas.microsoft.com/office/powerpoint/2010/main" val="41168164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99675" y="1345019"/>
            <a:ext cx="7737308" cy="1016481"/>
          </a:xfrm>
          <a:prstGeom prst="rect">
            <a:avLst/>
          </a:prstGeom>
          <a:solidFill>
            <a:schemeClr val="bg1"/>
          </a:solidFill>
          <a:ln w="25400" cap="flat">
            <a:solidFill>
              <a:schemeClr val="tx1"/>
            </a:solidFill>
            <a:prstDash val="solid"/>
            <a:round/>
          </a:ln>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b" anchorCtr="0">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latin typeface="+mn-lt"/>
                <a:ea typeface="+mn-ea"/>
                <a:cs typeface="+mn-cs"/>
                <a:sym typeface="Calibri"/>
              </a:rPr>
              <a:t>Developer workstation – one</a:t>
            </a:r>
            <a:r>
              <a:rPr kumimoji="0" lang="en-US" sz="900" b="0" i="0" u="none" strike="noStrike" cap="none" spc="0" normalizeH="0" dirty="0">
                <a:ln>
                  <a:noFill/>
                </a:ln>
                <a:solidFill>
                  <a:srgbClr val="000000"/>
                </a:solidFill>
                <a:effectLst/>
                <a:uFillTx/>
                <a:latin typeface="+mn-lt"/>
                <a:ea typeface="+mn-ea"/>
                <a:cs typeface="+mn-cs"/>
                <a:sym typeface="Calibri"/>
              </a:rPr>
              <a:t> click process from RDz</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p:cNvSpPr/>
          <p:nvPr/>
        </p:nvSpPr>
        <p:spPr>
          <a:xfrm>
            <a:off x="4574893" y="1383118"/>
            <a:ext cx="1102665" cy="886425"/>
          </a:xfrm>
          <a:prstGeom prst="roundRect">
            <a:avLst/>
          </a:prstGeom>
          <a:pattFill prst="ltUpDiag">
            <a:fgClr>
              <a:schemeClr val="accent1"/>
            </a:fgClr>
            <a:bgClr>
              <a:schemeClr val="bg1"/>
            </a:bgClr>
          </a:patt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Rectangle 29"/>
          <p:cNvSpPr/>
          <p:nvPr/>
        </p:nvSpPr>
        <p:spPr>
          <a:xfrm>
            <a:off x="699675" y="3614942"/>
            <a:ext cx="7737308" cy="109388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ectangle 11"/>
          <p:cNvSpPr/>
          <p:nvPr/>
        </p:nvSpPr>
        <p:spPr>
          <a:xfrm>
            <a:off x="737043" y="2566307"/>
            <a:ext cx="7699940" cy="756058"/>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endParaRPr kumimoji="0" lang="en-US" sz="1000" b="1" i="0" u="none" strike="noStrike" cap="none" spc="0" normalizeH="0" baseline="0" dirty="0">
              <a:ln>
                <a:noFill/>
              </a:ln>
              <a:solidFill>
                <a:srgbClr val="000000"/>
              </a:solidFill>
              <a:effectLst/>
              <a:uFillTx/>
              <a:sym typeface="Calibri"/>
            </a:endParaRPr>
          </a:p>
        </p:txBody>
      </p:sp>
      <p:sp>
        <p:nvSpPr>
          <p:cNvPr id="8" name="Title 7"/>
          <p:cNvSpPr>
            <a:spLocks noGrp="1"/>
          </p:cNvSpPr>
          <p:nvPr>
            <p:ph type="title"/>
          </p:nvPr>
        </p:nvSpPr>
        <p:spPr>
          <a:xfrm>
            <a:off x="197943" y="150264"/>
            <a:ext cx="8723050" cy="452986"/>
          </a:xfrm>
        </p:spPr>
        <p:txBody>
          <a:bodyPr/>
          <a:lstStyle/>
          <a:p>
            <a:r>
              <a:rPr lang="en-US" sz="2200" dirty="0">
                <a:solidFill>
                  <a:srgbClr val="007CC3"/>
                </a:solidFill>
              </a:rPr>
              <a:t>Developer workflow Stream</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3062" y="2581605"/>
            <a:ext cx="664412" cy="772821"/>
          </a:xfrm>
          <a:prstGeom prst="rect">
            <a:avLst/>
          </a:prstGeom>
        </p:spPr>
      </p:pic>
      <p:sp>
        <p:nvSpPr>
          <p:cNvPr id="15" name="Rectangle 14"/>
          <p:cNvSpPr/>
          <p:nvPr/>
        </p:nvSpPr>
        <p:spPr>
          <a:xfrm>
            <a:off x="811480" y="1502468"/>
            <a:ext cx="961685" cy="6068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Check-Out</a:t>
            </a:r>
            <a:endParaRPr lang="en-US" sz="1000" dirty="0">
              <a:solidFill>
                <a:schemeClr val="tx1"/>
              </a:solidFill>
              <a:cs typeface="Arial" panose="020B0604020202020204" pitchFamily="34" charset="0"/>
            </a:endParaRPr>
          </a:p>
        </p:txBody>
      </p:sp>
      <p:sp>
        <p:nvSpPr>
          <p:cNvPr id="21" name="Rectangle 20"/>
          <p:cNvSpPr/>
          <p:nvPr/>
        </p:nvSpPr>
        <p:spPr>
          <a:xfrm>
            <a:off x="4717663" y="1529908"/>
            <a:ext cx="831895" cy="6349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quality </a:t>
            </a:r>
          </a:p>
        </p:txBody>
      </p:sp>
      <p:sp>
        <p:nvSpPr>
          <p:cNvPr id="23" name="Rectangle 22"/>
          <p:cNvSpPr/>
          <p:nvPr/>
        </p:nvSpPr>
        <p:spPr>
          <a:xfrm>
            <a:off x="5941880" y="1540476"/>
            <a:ext cx="736602" cy="64265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cs typeface="Arial" panose="020B0604020202020204" pitchFamily="34" charset="0"/>
              </a:rPr>
              <a:t>Peer-review</a:t>
            </a:r>
          </a:p>
        </p:txBody>
      </p:sp>
      <p:sp>
        <p:nvSpPr>
          <p:cNvPr id="27" name="Up-Down Arrow 26"/>
          <p:cNvSpPr/>
          <p:nvPr/>
        </p:nvSpPr>
        <p:spPr>
          <a:xfrm>
            <a:off x="4280041" y="2269543"/>
            <a:ext cx="231352" cy="380637"/>
          </a:xfrm>
          <a:prstGeom prst="up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Rectangle 27"/>
          <p:cNvSpPr/>
          <p:nvPr/>
        </p:nvSpPr>
        <p:spPr>
          <a:xfrm>
            <a:off x="3463633" y="1543607"/>
            <a:ext cx="884341" cy="639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Unit Testing + </a:t>
            </a:r>
          </a:p>
          <a:p>
            <a:pPr algn="ctr"/>
            <a:r>
              <a:rPr lang="en-US" sz="1000" b="1" dirty="0">
                <a:solidFill>
                  <a:schemeClr val="tx1"/>
                </a:solidFill>
                <a:cs typeface="Arial" panose="020B0604020202020204" pitchFamily="34" charset="0"/>
              </a:rPr>
              <a:t>Code Coverage</a:t>
            </a:r>
          </a:p>
        </p:txBody>
      </p:sp>
      <p:cxnSp>
        <p:nvCxnSpPr>
          <p:cNvPr id="6" name="Straight Arrow Connector 5"/>
          <p:cNvCxnSpPr>
            <a:stCxn id="14" idx="3"/>
          </p:cNvCxnSpPr>
          <p:nvPr/>
        </p:nvCxnSpPr>
        <p:spPr>
          <a:xfrm flipV="1">
            <a:off x="8436983" y="1852434"/>
            <a:ext cx="160752" cy="82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Oval 8"/>
          <p:cNvSpPr/>
          <p:nvPr/>
        </p:nvSpPr>
        <p:spPr>
          <a:xfrm>
            <a:off x="8597735" y="1721804"/>
            <a:ext cx="323258" cy="273133"/>
          </a:xfrm>
          <a:prstGeom prst="ellipse">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a:t>
            </a:r>
          </a:p>
        </p:txBody>
      </p:sp>
      <p:sp>
        <p:nvSpPr>
          <p:cNvPr id="33" name="Right Arrow 32"/>
          <p:cNvSpPr/>
          <p:nvPr/>
        </p:nvSpPr>
        <p:spPr>
          <a:xfrm>
            <a:off x="1820551" y="1668093"/>
            <a:ext cx="241178" cy="2528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ight Arrow 33"/>
          <p:cNvSpPr/>
          <p:nvPr/>
        </p:nvSpPr>
        <p:spPr>
          <a:xfrm>
            <a:off x="3084029" y="1714609"/>
            <a:ext cx="271294" cy="23425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ight Arrow 40"/>
          <p:cNvSpPr/>
          <p:nvPr/>
        </p:nvSpPr>
        <p:spPr>
          <a:xfrm>
            <a:off x="6774608" y="1696097"/>
            <a:ext cx="272599" cy="252769"/>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val 1"/>
          <p:cNvSpPr/>
          <p:nvPr/>
        </p:nvSpPr>
        <p:spPr>
          <a:xfrm>
            <a:off x="752889" y="3660562"/>
            <a:ext cx="225256" cy="165622"/>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p:cNvSpPr txBox="1"/>
          <p:nvPr/>
        </p:nvSpPr>
        <p:spPr>
          <a:xfrm>
            <a:off x="1077504" y="3621850"/>
            <a:ext cx="740026"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ea typeface="+mn-ea"/>
                <a:cs typeface="+mn-cs"/>
                <a:sym typeface="Calibri"/>
              </a:rPr>
              <a:t>Matured</a:t>
            </a:r>
          </a:p>
        </p:txBody>
      </p:sp>
      <p:sp>
        <p:nvSpPr>
          <p:cNvPr id="44" name="Oval 43"/>
          <p:cNvSpPr/>
          <p:nvPr/>
        </p:nvSpPr>
        <p:spPr>
          <a:xfrm>
            <a:off x="3607596" y="3663696"/>
            <a:ext cx="225256" cy="165622"/>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5" name="TextBox 44"/>
          <p:cNvSpPr txBox="1"/>
          <p:nvPr/>
        </p:nvSpPr>
        <p:spPr>
          <a:xfrm>
            <a:off x="3932211" y="3624984"/>
            <a:ext cx="740026"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ea typeface="+mn-ea"/>
                <a:cs typeface="+mn-cs"/>
                <a:sym typeface="Calibri"/>
              </a:rPr>
              <a:t>Started	</a:t>
            </a:r>
          </a:p>
        </p:txBody>
      </p:sp>
      <p:sp>
        <p:nvSpPr>
          <p:cNvPr id="46" name="Oval 45"/>
          <p:cNvSpPr/>
          <p:nvPr/>
        </p:nvSpPr>
        <p:spPr>
          <a:xfrm>
            <a:off x="5977620" y="3660562"/>
            <a:ext cx="225256" cy="165622"/>
          </a:xfrm>
          <a:prstGeom prst="ellipse">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7" name="TextBox 46"/>
          <p:cNvSpPr txBox="1"/>
          <p:nvPr/>
        </p:nvSpPr>
        <p:spPr>
          <a:xfrm>
            <a:off x="6302235" y="3621850"/>
            <a:ext cx="740026"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ea typeface="+mn-ea"/>
                <a:cs typeface="+mn-cs"/>
                <a:sym typeface="Calibri"/>
              </a:rPr>
              <a:t>Not Started</a:t>
            </a:r>
          </a:p>
        </p:txBody>
      </p:sp>
      <p:sp>
        <p:nvSpPr>
          <p:cNvPr id="18" name="Right Triangle 17"/>
          <p:cNvSpPr/>
          <p:nvPr/>
        </p:nvSpPr>
        <p:spPr>
          <a:xfrm>
            <a:off x="2137270" y="1556307"/>
            <a:ext cx="839919" cy="637375"/>
          </a:xfrm>
          <a:prstGeom prst="rtTriangl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000" b="1" i="0" u="none" strike="noStrike" cap="none" spc="0" normalizeH="0" baseline="0" dirty="0">
              <a:ln>
                <a:noFill/>
              </a:ln>
              <a:solidFill>
                <a:srgbClr val="000000"/>
              </a:solidFill>
              <a:effectLst/>
              <a:uFillTx/>
              <a:latin typeface="+mn-lt"/>
              <a:ea typeface="+mn-ea"/>
              <a:cs typeface="+mn-cs"/>
              <a:sym typeface="Calibri"/>
            </a:endParaRPr>
          </a:p>
        </p:txBody>
      </p:sp>
      <p:sp>
        <p:nvSpPr>
          <p:cNvPr id="52" name="Right Triangle 51"/>
          <p:cNvSpPr/>
          <p:nvPr/>
        </p:nvSpPr>
        <p:spPr>
          <a:xfrm rot="10800000">
            <a:off x="2176320" y="1543072"/>
            <a:ext cx="827520" cy="640057"/>
          </a:xfrm>
          <a:prstGeom prst="rtTriangl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p:cNvSpPr txBox="1"/>
          <p:nvPr/>
        </p:nvSpPr>
        <p:spPr>
          <a:xfrm>
            <a:off x="2261159" y="1489416"/>
            <a:ext cx="81564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b="1" dirty="0">
                <a:solidFill>
                  <a:schemeClr val="tx1"/>
                </a:solidFill>
                <a:cs typeface="Arial" panose="020B0604020202020204" pitchFamily="34" charset="0"/>
              </a:rPr>
              <a:t>Development</a:t>
            </a:r>
          </a:p>
        </p:txBody>
      </p:sp>
      <p:sp>
        <p:nvSpPr>
          <p:cNvPr id="29" name="TextBox 28"/>
          <p:cNvSpPr txBox="1"/>
          <p:nvPr/>
        </p:nvSpPr>
        <p:spPr>
          <a:xfrm>
            <a:off x="752889" y="3888522"/>
            <a:ext cx="1868132"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baseline="0" dirty="0">
                <a:ln>
                  <a:noFill/>
                </a:ln>
                <a:solidFill>
                  <a:srgbClr val="000000"/>
                </a:solidFill>
                <a:effectLst/>
                <a:uFillTx/>
                <a:latin typeface="+mn-lt"/>
                <a:ea typeface="+mn-ea"/>
                <a:cs typeface="+mn-cs"/>
                <a:sym typeface="Calibri"/>
              </a:rPr>
              <a:t>SCM</a:t>
            </a:r>
            <a:r>
              <a:rPr kumimoji="0" lang="en-US" sz="900" b="0" i="0" u="none" strike="noStrike" cap="none" spc="0" normalizeH="0" baseline="0" dirty="0">
                <a:ln>
                  <a:noFill/>
                </a:ln>
                <a:solidFill>
                  <a:srgbClr val="000000"/>
                </a:solidFill>
                <a:effectLst/>
                <a:uFillTx/>
                <a:latin typeface="+mn-lt"/>
                <a:ea typeface="+mn-ea"/>
                <a:cs typeface="+mn-cs"/>
                <a:sym typeface="Calibri"/>
              </a:rPr>
              <a:t> – Changeman</a:t>
            </a:r>
            <a:r>
              <a:rPr kumimoji="0" lang="en-US" sz="900" b="0" i="0" u="none" strike="noStrike" cap="none" spc="0" normalizeH="0" dirty="0">
                <a:ln>
                  <a:noFill/>
                </a:ln>
                <a:solidFill>
                  <a:srgbClr val="000000"/>
                </a:solidFill>
                <a:effectLst/>
                <a:uFillTx/>
                <a:latin typeface="+mn-lt"/>
                <a:ea typeface="+mn-ea"/>
                <a:cs typeface="+mn-cs"/>
                <a:sym typeface="Calibri"/>
              </a:rPr>
              <a:t> is used for source code management</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err="1"/>
              <a:t>R</a:t>
            </a:r>
            <a:r>
              <a:rPr lang="en-US" sz="900" b="1" baseline="0" dirty="0" err="1"/>
              <a:t>Dz</a:t>
            </a:r>
            <a:r>
              <a:rPr lang="en-US" sz="900" b="1" baseline="0" dirty="0"/>
              <a:t> </a:t>
            </a:r>
            <a:r>
              <a:rPr lang="en-US" sz="900" baseline="0" dirty="0"/>
              <a:t>– Is</a:t>
            </a:r>
            <a:r>
              <a:rPr lang="en-US" sz="900" dirty="0"/>
              <a:t> used for development </a:t>
            </a:r>
          </a:p>
        </p:txBody>
      </p:sp>
      <p:sp>
        <p:nvSpPr>
          <p:cNvPr id="60" name="TextBox 59"/>
          <p:cNvSpPr txBox="1"/>
          <p:nvPr/>
        </p:nvSpPr>
        <p:spPr>
          <a:xfrm>
            <a:off x="3226644" y="3863844"/>
            <a:ext cx="2471056"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baseline="0" dirty="0">
                <a:ln>
                  <a:noFill/>
                </a:ln>
                <a:solidFill>
                  <a:srgbClr val="000000"/>
                </a:solidFill>
                <a:effectLst/>
                <a:uFillTx/>
                <a:latin typeface="+mn-lt"/>
                <a:ea typeface="+mn-ea"/>
                <a:cs typeface="+mn-cs"/>
                <a:sym typeface="Calibri"/>
              </a:rPr>
              <a:t>ADDI – </a:t>
            </a:r>
            <a:r>
              <a:rPr kumimoji="0" lang="en-US" sz="900" i="0" u="none" strike="noStrike" cap="none" spc="0" normalizeH="0" baseline="0" dirty="0">
                <a:ln>
                  <a:noFill/>
                </a:ln>
                <a:solidFill>
                  <a:srgbClr val="000000"/>
                </a:solidFill>
                <a:effectLst/>
                <a:uFillTx/>
                <a:latin typeface="+mn-lt"/>
                <a:ea typeface="+mn-ea"/>
                <a:cs typeface="+mn-cs"/>
                <a:sym typeface="Calibri"/>
              </a:rPr>
              <a:t>Code</a:t>
            </a:r>
            <a:r>
              <a:rPr kumimoji="0" lang="en-US" sz="900" i="0" u="none" strike="noStrike" cap="none" spc="0" normalizeH="0" dirty="0">
                <a:ln>
                  <a:noFill/>
                </a:ln>
                <a:solidFill>
                  <a:srgbClr val="000000"/>
                </a:solidFill>
                <a:effectLst/>
                <a:uFillTx/>
                <a:latin typeface="+mn-lt"/>
                <a:ea typeface="+mn-ea"/>
                <a:cs typeface="+mn-cs"/>
                <a:sym typeface="Calibri"/>
              </a:rPr>
              <a:t> and impact analysis tool</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XA Tester/ TFT – </a:t>
            </a:r>
            <a:r>
              <a:rPr lang="en-US" sz="900" dirty="0"/>
              <a:t>Unit test testing and code coverage</a:t>
            </a:r>
            <a:endParaRPr kumimoji="0" lang="en-US" sz="900" i="0" u="none" strike="noStrike" cap="none" spc="0" normalizeH="0" dirty="0">
              <a:ln>
                <a:noFill/>
              </a:ln>
              <a:solidFill>
                <a:srgbClr val="000000"/>
              </a:solidFill>
              <a:effectLst/>
              <a:uFillTx/>
              <a:sym typeface="Calibri"/>
            </a:endParaRPr>
          </a:p>
          <a:p>
            <a:pPr marL="171450" indent="-171450">
              <a:buFont typeface="Arial" panose="020B0604020202020204" pitchFamily="34" charset="0"/>
              <a:buChar char="•"/>
            </a:pPr>
            <a:r>
              <a:rPr lang="en-US" sz="900" b="1" dirty="0"/>
              <a:t>Software Analyzer - </a:t>
            </a:r>
            <a:r>
              <a:rPr lang="en-US" sz="900" dirty="0"/>
              <a:t>is used for code quality and review, </a:t>
            </a:r>
            <a:r>
              <a:rPr lang="en-US" sz="900" b="1" dirty="0" err="1"/>
              <a:t>SonarLint</a:t>
            </a:r>
            <a:r>
              <a:rPr lang="en-US" sz="900" b="1" dirty="0"/>
              <a:t> to be explored in PoC</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900" i="0" u="none" strike="noStrike" cap="none" spc="0" normalizeH="0" dirty="0">
              <a:ln>
                <a:noFill/>
              </a:ln>
              <a:solidFill>
                <a:srgbClr val="000000"/>
              </a:solidFill>
              <a:effectLst/>
              <a:uFillTx/>
              <a:sym typeface="Calibri"/>
            </a:endParaRPr>
          </a:p>
          <a:p>
            <a:pPr marR="0" algn="l" defTabSz="457200" rtl="0" fontAlgn="auto" latinLnBrk="0" hangingPunct="0">
              <a:lnSpc>
                <a:spcPct val="100000"/>
              </a:lnSpc>
              <a:spcBef>
                <a:spcPts val="0"/>
              </a:spcBef>
              <a:spcAft>
                <a:spcPts val="0"/>
              </a:spcAft>
              <a:buClrTx/>
              <a:buSzTx/>
              <a:tabLst/>
            </a:pPr>
            <a:r>
              <a:rPr kumimoji="0" lang="en-US" sz="900" i="0" u="none" strike="noStrike" cap="none" spc="0" normalizeH="0" dirty="0">
                <a:ln>
                  <a:noFill/>
                </a:ln>
                <a:solidFill>
                  <a:srgbClr val="000000"/>
                </a:solidFill>
                <a:effectLst/>
                <a:uFillTx/>
                <a:sym typeface="Calibri"/>
              </a:rPr>
              <a:t>	</a:t>
            </a:r>
            <a:endParaRPr kumimoji="0" lang="en-US" sz="900" i="0" u="none" strike="noStrike" cap="none" spc="0" normalizeH="0" baseline="0" dirty="0">
              <a:ln>
                <a:noFill/>
              </a:ln>
              <a:solidFill>
                <a:srgbClr val="000000"/>
              </a:solidFill>
              <a:effectLst/>
              <a:uFillTx/>
              <a:sym typeface="Calibri"/>
            </a:endParaRPr>
          </a:p>
        </p:txBody>
      </p:sp>
      <p:sp>
        <p:nvSpPr>
          <p:cNvPr id="63" name="TextBox 62"/>
          <p:cNvSpPr txBox="1"/>
          <p:nvPr/>
        </p:nvSpPr>
        <p:spPr>
          <a:xfrm>
            <a:off x="5744399" y="3918722"/>
            <a:ext cx="205309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baseline="0" dirty="0" err="1">
                <a:ln>
                  <a:noFill/>
                </a:ln>
                <a:solidFill>
                  <a:srgbClr val="000000"/>
                </a:solidFill>
                <a:effectLst/>
                <a:uFillTx/>
                <a:sym typeface="Calibri"/>
              </a:rPr>
              <a:t>Smartbear</a:t>
            </a:r>
            <a:r>
              <a:rPr kumimoji="0" lang="en-US" sz="900" b="1" i="0" u="none" strike="noStrike" cap="none" spc="0" normalizeH="0" baseline="0" dirty="0">
                <a:ln>
                  <a:noFill/>
                </a:ln>
                <a:solidFill>
                  <a:srgbClr val="000000"/>
                </a:solidFill>
                <a:effectLst/>
                <a:uFillTx/>
                <a:sym typeface="Calibri"/>
              </a:rPr>
              <a:t> Collaborator</a:t>
            </a:r>
            <a:r>
              <a:rPr kumimoji="0" lang="en-US" sz="900" i="0" u="none" strike="noStrike" cap="none" spc="0" normalizeH="0" dirty="0">
                <a:ln>
                  <a:noFill/>
                </a:ln>
                <a:solidFill>
                  <a:srgbClr val="000000"/>
                </a:solidFill>
                <a:effectLst/>
                <a:uFillTx/>
                <a:sym typeface="Calibri"/>
              </a:rPr>
              <a:t> –Peer review process</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Jira </a:t>
            </a:r>
            <a:r>
              <a:rPr lang="en-US" sz="900" dirty="0"/>
              <a:t>– Continuous Feedback</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900" i="0" u="none" strike="noStrike" cap="none" spc="0" normalizeH="0" dirty="0">
              <a:ln>
                <a:noFill/>
              </a:ln>
              <a:solidFill>
                <a:srgbClr val="000000"/>
              </a:solidFill>
              <a:effectLst/>
              <a:uFillTx/>
              <a:sym typeface="Calibri"/>
            </a:endParaRPr>
          </a:p>
        </p:txBody>
      </p:sp>
      <p:grpSp>
        <p:nvGrpSpPr>
          <p:cNvPr id="4" name="Group 3"/>
          <p:cNvGrpSpPr/>
          <p:nvPr/>
        </p:nvGrpSpPr>
        <p:grpSpPr>
          <a:xfrm>
            <a:off x="3607143" y="545755"/>
            <a:ext cx="780910" cy="538748"/>
            <a:chOff x="4257244" y="390506"/>
            <a:chExt cx="780910" cy="538748"/>
          </a:xfrm>
        </p:grpSpPr>
        <p:pic>
          <p:nvPicPr>
            <p:cNvPr id="13" name="Picture 10" descr="Image result for develo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7244" y="390506"/>
              <a:ext cx="711695" cy="5387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326459" y="696681"/>
              <a:ext cx="711695"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Developer</a:t>
              </a:r>
            </a:p>
          </p:txBody>
        </p:sp>
      </p:grpSp>
      <p:sp>
        <p:nvSpPr>
          <p:cNvPr id="42" name="Can 41"/>
          <p:cNvSpPr/>
          <p:nvPr/>
        </p:nvSpPr>
        <p:spPr>
          <a:xfrm>
            <a:off x="5128884" y="2658175"/>
            <a:ext cx="959095" cy="564478"/>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a:solidFill>
                  <a:schemeClr val="tx1"/>
                </a:solidFill>
              </a:rPr>
              <a:t>Changeman</a:t>
            </a:r>
          </a:p>
        </p:txBody>
      </p:sp>
      <p:sp>
        <p:nvSpPr>
          <p:cNvPr id="43" name="Rectangle 42"/>
          <p:cNvSpPr/>
          <p:nvPr/>
        </p:nvSpPr>
        <p:spPr>
          <a:xfrm>
            <a:off x="7210830" y="1519338"/>
            <a:ext cx="824183" cy="6637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check-in</a:t>
            </a:r>
          </a:p>
        </p:txBody>
      </p:sp>
      <p:sp>
        <p:nvSpPr>
          <p:cNvPr id="50" name="Right Arrow 49"/>
          <p:cNvSpPr/>
          <p:nvPr/>
        </p:nvSpPr>
        <p:spPr>
          <a:xfrm>
            <a:off x="5614058" y="1696097"/>
            <a:ext cx="264697" cy="27324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ight Arrow 50"/>
          <p:cNvSpPr/>
          <p:nvPr/>
        </p:nvSpPr>
        <p:spPr>
          <a:xfrm>
            <a:off x="4407999" y="1702877"/>
            <a:ext cx="278300" cy="25442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23"/>
          <p:cNvPicPr>
            <a:picLocks noChangeAspect="1"/>
          </p:cNvPicPr>
          <p:nvPr/>
        </p:nvPicPr>
        <p:blipFill>
          <a:blip r:embed="rId5"/>
          <a:stretch>
            <a:fillRect/>
          </a:stretch>
        </p:blipFill>
        <p:spPr>
          <a:xfrm>
            <a:off x="6713797" y="1375772"/>
            <a:ext cx="415221" cy="327105"/>
          </a:xfrm>
          <a:prstGeom prst="rect">
            <a:avLst/>
          </a:prstGeom>
        </p:spPr>
      </p:pic>
      <p:sp>
        <p:nvSpPr>
          <p:cNvPr id="40" name="TextBox 39"/>
          <p:cNvSpPr txBox="1"/>
          <p:nvPr/>
        </p:nvSpPr>
        <p:spPr>
          <a:xfrm>
            <a:off x="2137270" y="1942429"/>
            <a:ext cx="81564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b="1" dirty="0">
                <a:solidFill>
                  <a:schemeClr val="tx1"/>
                </a:solidFill>
                <a:cs typeface="Arial" panose="020B0604020202020204" pitchFamily="34" charset="0"/>
              </a:rPr>
              <a:t>Analysis</a:t>
            </a:r>
          </a:p>
        </p:txBody>
      </p:sp>
      <p:sp>
        <p:nvSpPr>
          <p:cNvPr id="53" name="Rectangle 52"/>
          <p:cNvSpPr/>
          <p:nvPr/>
        </p:nvSpPr>
        <p:spPr>
          <a:xfrm>
            <a:off x="4301132" y="818920"/>
            <a:ext cx="1101047" cy="265583"/>
          </a:xfrm>
          <a:prstGeom prst="rect">
            <a:avLst/>
          </a:prstGeom>
          <a:solidFill>
            <a:schemeClr val="accent2">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Jira</a:t>
            </a:r>
          </a:p>
        </p:txBody>
      </p:sp>
      <p:cxnSp>
        <p:nvCxnSpPr>
          <p:cNvPr id="56" name="Straight Arrow Connector 55"/>
          <p:cNvCxnSpPr/>
          <p:nvPr/>
        </p:nvCxnSpPr>
        <p:spPr>
          <a:xfrm flipH="1">
            <a:off x="1335505" y="1026082"/>
            <a:ext cx="2340853" cy="45172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Arrow Connector 56"/>
          <p:cNvCxnSpPr/>
          <p:nvPr/>
        </p:nvCxnSpPr>
        <p:spPr>
          <a:xfrm>
            <a:off x="12695747" y="151028"/>
            <a:ext cx="2243721" cy="54077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 name="Oval 2"/>
          <p:cNvSpPr/>
          <p:nvPr/>
        </p:nvSpPr>
        <p:spPr>
          <a:xfrm>
            <a:off x="5773996" y="1383118"/>
            <a:ext cx="1134803" cy="924525"/>
          </a:xfrm>
          <a:prstGeom prst="ellipse">
            <a:avLst/>
          </a:prstGeom>
          <a:noFill/>
          <a:ln>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TextBox 10"/>
          <p:cNvSpPr txBox="1"/>
          <p:nvPr/>
        </p:nvSpPr>
        <p:spPr>
          <a:xfrm>
            <a:off x="4672236" y="1285822"/>
            <a:ext cx="94182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PoC Scope</a:t>
            </a:r>
          </a:p>
        </p:txBody>
      </p:sp>
      <p:pic>
        <p:nvPicPr>
          <p:cNvPr id="48" name="Picture 47"/>
          <p:cNvPicPr>
            <a:picLocks noChangeAspect="1"/>
          </p:cNvPicPr>
          <p:nvPr/>
        </p:nvPicPr>
        <p:blipFill>
          <a:blip r:embed="rId6"/>
          <a:stretch>
            <a:fillRect/>
          </a:stretch>
        </p:blipFill>
        <p:spPr>
          <a:xfrm>
            <a:off x="7063327" y="85140"/>
            <a:ext cx="1857666" cy="1214563"/>
          </a:xfrm>
          <a:prstGeom prst="rect">
            <a:avLst/>
          </a:prstGeom>
        </p:spPr>
      </p:pic>
    </p:spTree>
    <p:extLst>
      <p:ext uri="{BB962C8B-B14F-4D97-AF65-F5344CB8AC3E}">
        <p14:creationId xmlns:p14="http://schemas.microsoft.com/office/powerpoint/2010/main" val="3373891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1 : Features of </a:t>
            </a:r>
            <a:r>
              <a:rPr lang="en-US" dirty="0" err="1"/>
              <a:t>IDz</a:t>
            </a:r>
            <a:r>
              <a:rPr lang="en-US" dirty="0"/>
              <a:t> </a:t>
            </a:r>
            <a:r>
              <a:rPr lang="en-US" sz="1200" dirty="0"/>
              <a:t>with JIRA, GIT, ADDI Integration</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15</a:t>
            </a:fld>
            <a:endParaRPr lang="en-US" dirty="0">
              <a:solidFill>
                <a:srgbClr val="000000">
                  <a:lumMod val="75000"/>
                  <a:lumOff val="25000"/>
                </a:srgbClr>
              </a:solidFill>
            </a:endParaRPr>
          </a:p>
        </p:txBody>
      </p:sp>
      <p:pic>
        <p:nvPicPr>
          <p:cNvPr id="4" name="Picture 3"/>
          <p:cNvPicPr>
            <a:picLocks noChangeAspect="1"/>
          </p:cNvPicPr>
          <p:nvPr/>
        </p:nvPicPr>
        <p:blipFill>
          <a:blip r:embed="rId2"/>
          <a:stretch>
            <a:fillRect/>
          </a:stretch>
        </p:blipFill>
        <p:spPr>
          <a:xfrm>
            <a:off x="0" y="519124"/>
            <a:ext cx="9144000" cy="4320135"/>
          </a:xfrm>
          <a:prstGeom prst="rect">
            <a:avLst/>
          </a:prstGeom>
          <a:ln>
            <a:solidFill>
              <a:schemeClr val="accent1"/>
            </a:solidFill>
          </a:ln>
        </p:spPr>
      </p:pic>
      <p:sp>
        <p:nvSpPr>
          <p:cNvPr id="66" name="Rectangle 65"/>
          <p:cNvSpPr/>
          <p:nvPr/>
        </p:nvSpPr>
        <p:spPr>
          <a:xfrm>
            <a:off x="1839432" y="2413591"/>
            <a:ext cx="2966483" cy="234154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0046371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1275" y="1837925"/>
            <a:ext cx="8367036" cy="960703"/>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2" name="Rounded Rectangle 71"/>
          <p:cNvSpPr/>
          <p:nvPr/>
        </p:nvSpPr>
        <p:spPr>
          <a:xfrm>
            <a:off x="620073" y="1941408"/>
            <a:ext cx="2258735" cy="886425"/>
          </a:xfrm>
          <a:prstGeom prst="roundRect">
            <a:avLst/>
          </a:prstGeom>
          <a:pattFill prst="ltUpDiag">
            <a:fgClr>
              <a:schemeClr val="accent1"/>
            </a:fgClr>
            <a:bgClr>
              <a:schemeClr val="bg1"/>
            </a:bgClr>
          </a:patt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6" name="TextBox 75"/>
          <p:cNvSpPr txBox="1"/>
          <p:nvPr/>
        </p:nvSpPr>
        <p:spPr>
          <a:xfrm>
            <a:off x="1241076" y="1882212"/>
            <a:ext cx="14699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PoC Scope</a:t>
            </a:r>
          </a:p>
        </p:txBody>
      </p:sp>
      <p:sp>
        <p:nvSpPr>
          <p:cNvPr id="8" name="Title 7"/>
          <p:cNvSpPr>
            <a:spLocks noGrp="1"/>
          </p:cNvSpPr>
          <p:nvPr>
            <p:ph type="title"/>
          </p:nvPr>
        </p:nvSpPr>
        <p:spPr>
          <a:xfrm>
            <a:off x="197943" y="150264"/>
            <a:ext cx="8723050" cy="452986"/>
          </a:xfrm>
        </p:spPr>
        <p:txBody>
          <a:bodyPr/>
          <a:lstStyle/>
          <a:p>
            <a:r>
              <a:rPr lang="en-US" dirty="0">
                <a:solidFill>
                  <a:srgbClr val="007CC3"/>
                </a:solidFill>
              </a:rPr>
              <a:t>Automated Testing framework</a:t>
            </a:r>
          </a:p>
        </p:txBody>
      </p:sp>
      <p:sp>
        <p:nvSpPr>
          <p:cNvPr id="9" name="Rectangle 8"/>
          <p:cNvSpPr/>
          <p:nvPr/>
        </p:nvSpPr>
        <p:spPr>
          <a:xfrm>
            <a:off x="699674" y="2110293"/>
            <a:ext cx="950995" cy="581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Trigger Automated ST/ RT test suite</a:t>
            </a:r>
          </a:p>
        </p:txBody>
      </p:sp>
      <p:pic>
        <p:nvPicPr>
          <p:cNvPr id="12" name="Picture 11"/>
          <p:cNvPicPr>
            <a:picLocks noChangeAspect="1"/>
          </p:cNvPicPr>
          <p:nvPr/>
        </p:nvPicPr>
        <p:blipFill>
          <a:blip r:embed="rId3"/>
          <a:stretch>
            <a:fillRect/>
          </a:stretch>
        </p:blipFill>
        <p:spPr>
          <a:xfrm>
            <a:off x="3188561" y="2084598"/>
            <a:ext cx="750151" cy="552743"/>
          </a:xfrm>
          <a:prstGeom prst="rect">
            <a:avLst/>
          </a:prstGeom>
        </p:spPr>
      </p:pic>
      <p:sp>
        <p:nvSpPr>
          <p:cNvPr id="13" name="Rectangle 12"/>
          <p:cNvSpPr/>
          <p:nvPr/>
        </p:nvSpPr>
        <p:spPr>
          <a:xfrm>
            <a:off x="1886580" y="2084598"/>
            <a:ext cx="950995" cy="581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coverage and quality</a:t>
            </a:r>
          </a:p>
        </p:txBody>
      </p:sp>
      <p:sp>
        <p:nvSpPr>
          <p:cNvPr id="15" name="Rectangle 14"/>
          <p:cNvSpPr/>
          <p:nvPr/>
        </p:nvSpPr>
        <p:spPr>
          <a:xfrm>
            <a:off x="5361883" y="2066019"/>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Trigger automated ST test suite</a:t>
            </a:r>
          </a:p>
        </p:txBody>
      </p:sp>
      <p:pic>
        <p:nvPicPr>
          <p:cNvPr id="16" name="Picture 10" descr="Image result for develo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9848" y="517088"/>
            <a:ext cx="794822" cy="60167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083891" y="274986"/>
            <a:ext cx="891871" cy="212424"/>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sz="900" dirty="0"/>
              <a:t>Tester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ectangle 17"/>
          <p:cNvSpPr/>
          <p:nvPr/>
        </p:nvSpPr>
        <p:spPr>
          <a:xfrm>
            <a:off x="3756250" y="1325517"/>
            <a:ext cx="1830843" cy="226083"/>
          </a:xfrm>
          <a:prstGeom prst="rect">
            <a:avLst/>
          </a:prstGeom>
          <a:solidFill>
            <a:schemeClr val="accent2">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Jira</a:t>
            </a:r>
          </a:p>
        </p:txBody>
      </p:sp>
      <p:cxnSp>
        <p:nvCxnSpPr>
          <p:cNvPr id="20" name="Straight Connector 19"/>
          <p:cNvCxnSpPr/>
          <p:nvPr/>
        </p:nvCxnSpPr>
        <p:spPr>
          <a:xfrm flipV="1">
            <a:off x="1175172" y="1755155"/>
            <a:ext cx="6952293" cy="787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flipH="1" flipV="1">
            <a:off x="1175172" y="1763028"/>
            <a:ext cx="1" cy="3148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flipH="1" flipV="1">
            <a:off x="2391574" y="1745387"/>
            <a:ext cx="1" cy="30816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p:cNvCxnSpPr>
            <a:stCxn id="12" idx="0"/>
          </p:cNvCxnSpPr>
          <p:nvPr/>
        </p:nvCxnSpPr>
        <p:spPr>
          <a:xfrm flipV="1">
            <a:off x="3563637" y="1769730"/>
            <a:ext cx="8860" cy="3148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p:cNvCxnSpPr>
            <a:stCxn id="15" idx="0"/>
          </p:cNvCxnSpPr>
          <p:nvPr/>
        </p:nvCxnSpPr>
        <p:spPr>
          <a:xfrm flipH="1" flipV="1">
            <a:off x="5837380" y="1738685"/>
            <a:ext cx="1" cy="32733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Rectangle 31"/>
          <p:cNvSpPr/>
          <p:nvPr/>
        </p:nvSpPr>
        <p:spPr>
          <a:xfrm>
            <a:off x="6539001" y="2055450"/>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cs typeface="Arial" panose="020B0604020202020204" pitchFamily="34" charset="0"/>
              </a:rPr>
              <a:t>Trigger the deploy based on test results</a:t>
            </a:r>
            <a:endParaRPr lang="en-US" sz="1000" b="1" dirty="0">
              <a:solidFill>
                <a:schemeClr val="tx1"/>
              </a:solidFill>
              <a:cs typeface="Arial" panose="020B0604020202020204" pitchFamily="34" charset="0"/>
            </a:endParaRPr>
          </a:p>
        </p:txBody>
      </p:sp>
      <p:sp>
        <p:nvSpPr>
          <p:cNvPr id="33" name="Oval 32"/>
          <p:cNvSpPr/>
          <p:nvPr/>
        </p:nvSpPr>
        <p:spPr>
          <a:xfrm>
            <a:off x="83350" y="2411374"/>
            <a:ext cx="323258" cy="273133"/>
          </a:xfrm>
          <a:prstGeom prst="ellipse">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a:t>
            </a:r>
          </a:p>
        </p:txBody>
      </p:sp>
      <p:cxnSp>
        <p:nvCxnSpPr>
          <p:cNvPr id="35" name="Straight Arrow Connector 34"/>
          <p:cNvCxnSpPr/>
          <p:nvPr/>
        </p:nvCxnSpPr>
        <p:spPr>
          <a:xfrm flipV="1">
            <a:off x="406608" y="2368842"/>
            <a:ext cx="293067" cy="68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36" name="Picture 35"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854" y="1859459"/>
            <a:ext cx="315734" cy="27443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477078" y="2612391"/>
            <a:ext cx="698510"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Automatic</a:t>
            </a:r>
          </a:p>
        </p:txBody>
      </p:sp>
      <p:cxnSp>
        <p:nvCxnSpPr>
          <p:cNvPr id="43" name="Straight Connector 42"/>
          <p:cNvCxnSpPr/>
          <p:nvPr/>
        </p:nvCxnSpPr>
        <p:spPr>
          <a:xfrm flipV="1">
            <a:off x="7024070" y="1780669"/>
            <a:ext cx="0" cy="24665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6" name="Rectangle 45"/>
          <p:cNvSpPr/>
          <p:nvPr/>
        </p:nvSpPr>
        <p:spPr>
          <a:xfrm>
            <a:off x="7661021" y="2065346"/>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Automate deploy to SIT CIT</a:t>
            </a:r>
          </a:p>
        </p:txBody>
      </p:sp>
      <p:cxnSp>
        <p:nvCxnSpPr>
          <p:cNvPr id="49" name="Elbow Connector 48"/>
          <p:cNvCxnSpPr/>
          <p:nvPr/>
        </p:nvCxnSpPr>
        <p:spPr>
          <a:xfrm rot="16200000" flipV="1">
            <a:off x="7981311" y="1894960"/>
            <a:ext cx="279612" cy="1"/>
          </a:xfrm>
          <a:prstGeom prst="bentConnector3">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6" name="TextBox 55"/>
          <p:cNvSpPr txBox="1"/>
          <p:nvPr/>
        </p:nvSpPr>
        <p:spPr>
          <a:xfrm>
            <a:off x="6005516" y="1561942"/>
            <a:ext cx="1301017"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sp>
        <p:nvSpPr>
          <p:cNvPr id="57" name="TextBox 56"/>
          <p:cNvSpPr txBox="1"/>
          <p:nvPr/>
        </p:nvSpPr>
        <p:spPr>
          <a:xfrm>
            <a:off x="2511681" y="1575066"/>
            <a:ext cx="1301017"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cxnSp>
        <p:nvCxnSpPr>
          <p:cNvPr id="63" name="Straight Arrow Connector 62"/>
          <p:cNvCxnSpPr>
            <a:endCxn id="18" idx="2"/>
          </p:cNvCxnSpPr>
          <p:nvPr/>
        </p:nvCxnSpPr>
        <p:spPr>
          <a:xfrm flipV="1">
            <a:off x="4671672" y="1551600"/>
            <a:ext cx="0" cy="18344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Arrow Connector 64"/>
          <p:cNvCxnSpPr>
            <a:stCxn id="18" idx="0"/>
          </p:cNvCxnSpPr>
          <p:nvPr/>
        </p:nvCxnSpPr>
        <p:spPr>
          <a:xfrm flipV="1">
            <a:off x="4671672" y="1118762"/>
            <a:ext cx="0" cy="20675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3" name="Right Arrow 82"/>
          <p:cNvSpPr/>
          <p:nvPr/>
        </p:nvSpPr>
        <p:spPr>
          <a:xfrm>
            <a:off x="1642087" y="2280825"/>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Right Arrow 83"/>
          <p:cNvSpPr/>
          <p:nvPr/>
        </p:nvSpPr>
        <p:spPr>
          <a:xfrm>
            <a:off x="2873333" y="226224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ight Arrow 84"/>
          <p:cNvSpPr/>
          <p:nvPr/>
        </p:nvSpPr>
        <p:spPr>
          <a:xfrm>
            <a:off x="5153103" y="226224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ight Arrow 85"/>
          <p:cNvSpPr/>
          <p:nvPr/>
        </p:nvSpPr>
        <p:spPr>
          <a:xfrm>
            <a:off x="6313297" y="226224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Right Arrow 86"/>
          <p:cNvSpPr/>
          <p:nvPr/>
        </p:nvSpPr>
        <p:spPr>
          <a:xfrm>
            <a:off x="7496990" y="2264384"/>
            <a:ext cx="181947"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p:cNvSpPr/>
          <p:nvPr/>
        </p:nvSpPr>
        <p:spPr>
          <a:xfrm>
            <a:off x="699675" y="3759329"/>
            <a:ext cx="7273447" cy="109388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Oval 59"/>
          <p:cNvSpPr/>
          <p:nvPr/>
        </p:nvSpPr>
        <p:spPr>
          <a:xfrm>
            <a:off x="752889" y="3804949"/>
            <a:ext cx="211752" cy="165622"/>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2" name="TextBox 61"/>
          <p:cNvSpPr txBox="1"/>
          <p:nvPr/>
        </p:nvSpPr>
        <p:spPr>
          <a:xfrm>
            <a:off x="1077504" y="3766237"/>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Matured</a:t>
            </a:r>
          </a:p>
        </p:txBody>
      </p:sp>
      <p:sp>
        <p:nvSpPr>
          <p:cNvPr id="64" name="Oval 63"/>
          <p:cNvSpPr/>
          <p:nvPr/>
        </p:nvSpPr>
        <p:spPr>
          <a:xfrm>
            <a:off x="2837575" y="3808083"/>
            <a:ext cx="211752" cy="165622"/>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6" name="TextBox 65"/>
          <p:cNvSpPr txBox="1"/>
          <p:nvPr/>
        </p:nvSpPr>
        <p:spPr>
          <a:xfrm>
            <a:off x="3162190" y="3769371"/>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Started	</a:t>
            </a:r>
          </a:p>
        </p:txBody>
      </p:sp>
      <p:sp>
        <p:nvSpPr>
          <p:cNvPr id="68" name="Oval 67"/>
          <p:cNvSpPr/>
          <p:nvPr/>
        </p:nvSpPr>
        <p:spPr>
          <a:xfrm>
            <a:off x="5977620" y="3804949"/>
            <a:ext cx="211752" cy="165622"/>
          </a:xfrm>
          <a:prstGeom prst="ellipse">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9" name="TextBox 68"/>
          <p:cNvSpPr txBox="1"/>
          <p:nvPr/>
        </p:nvSpPr>
        <p:spPr>
          <a:xfrm>
            <a:off x="6302235" y="3766237"/>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Not Started</a:t>
            </a:r>
          </a:p>
        </p:txBody>
      </p:sp>
      <p:sp>
        <p:nvSpPr>
          <p:cNvPr id="71" name="TextBox 70"/>
          <p:cNvSpPr txBox="1"/>
          <p:nvPr/>
        </p:nvSpPr>
        <p:spPr>
          <a:xfrm>
            <a:off x="2456624" y="3941388"/>
            <a:ext cx="193001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dirty="0">
                <a:ln>
                  <a:noFill/>
                </a:ln>
                <a:solidFill>
                  <a:srgbClr val="000000"/>
                </a:solidFill>
                <a:effectLst/>
                <a:uFillTx/>
                <a:sym typeface="Calibri"/>
              </a:rPr>
              <a:t>XA tester/TFT </a:t>
            </a:r>
            <a:r>
              <a:rPr kumimoji="0" lang="en-US" sz="900" i="0" u="none" strike="noStrike" cap="none" spc="0" normalizeH="0" dirty="0">
                <a:ln>
                  <a:noFill/>
                </a:ln>
                <a:solidFill>
                  <a:srgbClr val="000000"/>
                </a:solidFill>
                <a:effectLst/>
                <a:uFillTx/>
                <a:sym typeface="Calibri"/>
              </a:rPr>
              <a:t>– code coverage </a:t>
            </a:r>
          </a:p>
          <a:p>
            <a:pPr marL="171450" indent="-171450">
              <a:buFont typeface="Arial" panose="020B0604020202020204" pitchFamily="34" charset="0"/>
              <a:buChar char="•"/>
            </a:pPr>
            <a:r>
              <a:rPr lang="en-US" sz="900" b="1" dirty="0"/>
              <a:t>SonarQube </a:t>
            </a:r>
            <a:r>
              <a:rPr lang="en-US" sz="900" dirty="0"/>
              <a:t>– Code quality check, will be done in PoC</a:t>
            </a:r>
          </a:p>
          <a:p>
            <a:pPr marL="171450" indent="-171450">
              <a:buFont typeface="Arial" panose="020B0604020202020204" pitchFamily="34" charset="0"/>
              <a:buChar char="•"/>
            </a:pPr>
            <a:r>
              <a:rPr lang="en-US" sz="900" b="1" dirty="0"/>
              <a:t>Jenkins - </a:t>
            </a:r>
            <a:r>
              <a:rPr lang="en-US" sz="900" dirty="0"/>
              <a:t>Automatic Trigger ST/SIT Tests, will be done in PoC</a:t>
            </a:r>
            <a:endParaRPr kumimoji="0" lang="en-US" sz="900" i="0" u="none" strike="noStrike" cap="none" spc="0" normalizeH="0" dirty="0">
              <a:ln>
                <a:noFill/>
              </a:ln>
              <a:solidFill>
                <a:srgbClr val="000000"/>
              </a:solidFill>
              <a:effectLst/>
              <a:uFillTx/>
              <a:sym typeface="Calibri"/>
            </a:endParaRPr>
          </a:p>
          <a:p>
            <a:pPr marL="0" marR="0" indent="0" algn="l" defTabSz="457200" rtl="0" fontAlgn="auto" latinLnBrk="0" hangingPunct="0">
              <a:lnSpc>
                <a:spcPct val="100000"/>
              </a:lnSpc>
              <a:spcBef>
                <a:spcPts val="0"/>
              </a:spcBef>
              <a:spcAft>
                <a:spcPts val="0"/>
              </a:spcAft>
              <a:buClrTx/>
              <a:buSzTx/>
              <a:buFontTx/>
              <a:buNone/>
              <a:tabLst/>
            </a:pPr>
            <a:r>
              <a:rPr kumimoji="0" lang="en-US" sz="900" i="0" u="none" strike="noStrike" cap="none" spc="0" normalizeH="0" dirty="0">
                <a:ln>
                  <a:noFill/>
                </a:ln>
                <a:solidFill>
                  <a:srgbClr val="000000"/>
                </a:solidFill>
                <a:effectLst/>
                <a:uFillTx/>
                <a:sym typeface="Calibri"/>
              </a:rPr>
              <a:t>	</a:t>
            </a:r>
            <a:endParaRPr kumimoji="0" lang="en-US" sz="900" i="0" u="none" strike="noStrike" cap="none" spc="0" normalizeH="0" baseline="0" dirty="0">
              <a:ln>
                <a:noFill/>
              </a:ln>
              <a:solidFill>
                <a:srgbClr val="000000"/>
              </a:solidFill>
              <a:effectLst/>
              <a:uFillTx/>
              <a:sym typeface="Calibri"/>
            </a:endParaRPr>
          </a:p>
        </p:txBody>
      </p:sp>
      <p:sp>
        <p:nvSpPr>
          <p:cNvPr id="74" name="TextBox 73"/>
          <p:cNvSpPr txBox="1"/>
          <p:nvPr/>
        </p:nvSpPr>
        <p:spPr>
          <a:xfrm>
            <a:off x="4477077" y="3963643"/>
            <a:ext cx="3650387" cy="12157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RFT </a:t>
            </a:r>
            <a:r>
              <a:rPr lang="en-US" sz="900" dirty="0"/>
              <a:t>– Online Test Automation</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UCD</a:t>
            </a:r>
            <a:r>
              <a:rPr lang="en-US" sz="900" dirty="0"/>
              <a:t> – Batch Test Automation</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dirty="0">
                <a:ln>
                  <a:noFill/>
                </a:ln>
                <a:solidFill>
                  <a:srgbClr val="000000"/>
                </a:solidFill>
                <a:effectLst/>
                <a:uFillTx/>
                <a:sym typeface="Calibri"/>
              </a:rPr>
              <a:t>RIT </a:t>
            </a:r>
            <a:r>
              <a:rPr kumimoji="0" lang="en-US" sz="900" i="0" u="none" strike="noStrike" cap="none" spc="0" normalizeH="0" dirty="0">
                <a:ln>
                  <a:noFill/>
                </a:ln>
                <a:solidFill>
                  <a:srgbClr val="000000"/>
                </a:solidFill>
                <a:effectLst/>
                <a:uFillTx/>
                <a:sym typeface="Calibri"/>
              </a:rPr>
              <a:t>– Service Virtualization for SIT</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err="1"/>
              <a:t>Optim</a:t>
            </a:r>
            <a:r>
              <a:rPr lang="en-US" sz="900" b="1" dirty="0"/>
              <a:t> </a:t>
            </a:r>
            <a:r>
              <a:rPr lang="en-US" sz="900" dirty="0"/>
              <a:t>– TDM Solutions for SIT</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00" b="1" i="0" u="none" strike="noStrike" cap="none" spc="0" normalizeH="0" dirty="0">
                <a:ln>
                  <a:noFill/>
                </a:ln>
                <a:solidFill>
                  <a:srgbClr val="000000"/>
                </a:solidFill>
                <a:effectLst/>
                <a:uFillTx/>
                <a:sym typeface="Calibri"/>
              </a:rPr>
              <a:t>zD&amp;T / </a:t>
            </a:r>
            <a:r>
              <a:rPr kumimoji="0" lang="en-US" sz="1000" b="1" i="0" u="none" strike="noStrike" cap="none" spc="0" normalizeH="0" dirty="0" err="1">
                <a:ln>
                  <a:noFill/>
                </a:ln>
                <a:solidFill>
                  <a:srgbClr val="000000"/>
                </a:solidFill>
                <a:effectLst/>
                <a:uFillTx/>
                <a:sym typeface="Calibri"/>
              </a:rPr>
              <a:t>zVM</a:t>
            </a:r>
            <a:r>
              <a:rPr kumimoji="0" lang="en-US" sz="1000" b="1" i="0" u="none" strike="noStrike" cap="none" spc="0" normalizeH="0" dirty="0">
                <a:ln>
                  <a:noFill/>
                </a:ln>
                <a:solidFill>
                  <a:srgbClr val="000000"/>
                </a:solidFill>
                <a:effectLst/>
                <a:uFillTx/>
                <a:sym typeface="Calibri"/>
              </a:rPr>
              <a:t> </a:t>
            </a:r>
            <a:r>
              <a:rPr kumimoji="0" lang="en-US" sz="900" i="0" u="none" strike="noStrike" cap="none" spc="0" normalizeH="0" dirty="0">
                <a:ln>
                  <a:noFill/>
                </a:ln>
                <a:solidFill>
                  <a:srgbClr val="000000"/>
                </a:solidFill>
                <a:effectLst/>
                <a:uFillTx/>
                <a:sym typeface="Calibri"/>
              </a:rPr>
              <a:t>– Test Environments Provisioning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Jenkins &amp; Jira </a:t>
            </a:r>
            <a:r>
              <a:rPr lang="en-US" sz="900" dirty="0"/>
              <a:t>- Continuous Integration and feedback respectively 	</a:t>
            </a:r>
            <a:endParaRPr kumimoji="0" lang="en-US" sz="900" i="0" u="none" strike="noStrike" cap="none" spc="0" normalizeH="0" dirty="0">
              <a:ln>
                <a:noFill/>
              </a:ln>
              <a:solidFill>
                <a:srgbClr val="000000"/>
              </a:solidFill>
              <a:effectLst/>
              <a:uFillTx/>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900" i="0" u="none" strike="noStrike" cap="none" spc="0" normalizeH="0" dirty="0">
              <a:ln>
                <a:noFill/>
              </a:ln>
              <a:solidFill>
                <a:srgbClr val="000000"/>
              </a:solidFill>
              <a:effectLst/>
              <a:uFillTx/>
              <a:sym typeface="Calibri"/>
            </a:endParaRPr>
          </a:p>
        </p:txBody>
      </p:sp>
      <p:cxnSp>
        <p:nvCxnSpPr>
          <p:cNvPr id="14" name="Elbow Connector 13"/>
          <p:cNvCxnSpPr>
            <a:stCxn id="58" idx="1"/>
            <a:endCxn id="36" idx="0"/>
          </p:cNvCxnSpPr>
          <p:nvPr/>
        </p:nvCxnSpPr>
        <p:spPr>
          <a:xfrm rot="10800000" flipV="1">
            <a:off x="613721" y="1418145"/>
            <a:ext cx="1368474" cy="441313"/>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 name="TextBox 18"/>
          <p:cNvSpPr txBox="1"/>
          <p:nvPr/>
        </p:nvSpPr>
        <p:spPr>
          <a:xfrm>
            <a:off x="197943" y="1200015"/>
            <a:ext cx="1624795"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latin typeface="+mn-lt"/>
                <a:ea typeface="+mn-ea"/>
                <a:cs typeface="+mn-cs"/>
                <a:sym typeface="Calibri"/>
              </a:rPr>
              <a:t>Trigger the  automate</a:t>
            </a:r>
            <a:r>
              <a:rPr kumimoji="0" lang="en-US" sz="900" b="0" i="0" u="none" strike="noStrike" cap="none" spc="0" normalizeH="0" dirty="0">
                <a:ln>
                  <a:noFill/>
                </a:ln>
                <a:solidFill>
                  <a:srgbClr val="000000"/>
                </a:solidFill>
                <a:effectLst/>
                <a:uFillTx/>
                <a:latin typeface="+mn-lt"/>
                <a:ea typeface="+mn-ea"/>
                <a:cs typeface="+mn-cs"/>
                <a:sym typeface="Calibri"/>
              </a:rPr>
              <a:t> </a:t>
            </a:r>
            <a:r>
              <a:rPr kumimoji="0" lang="en-US" sz="900" b="0" i="0" u="none" strike="noStrike" cap="none" spc="0" normalizeH="0" baseline="0" dirty="0">
                <a:ln>
                  <a:noFill/>
                </a:ln>
                <a:solidFill>
                  <a:srgbClr val="000000"/>
                </a:solidFill>
                <a:effectLst/>
                <a:uFillTx/>
                <a:latin typeface="+mn-lt"/>
                <a:ea typeface="+mn-ea"/>
                <a:cs typeface="+mn-cs"/>
                <a:sym typeface="Calibri"/>
              </a:rPr>
              <a:t>work flow</a:t>
            </a:r>
          </a:p>
        </p:txBody>
      </p:sp>
      <p:pic>
        <p:nvPicPr>
          <p:cNvPr id="73" name="Picture 72"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7988" y="4018277"/>
            <a:ext cx="274670" cy="248741"/>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8272658" y="3937296"/>
            <a:ext cx="100361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Automatic process flow/trigger</a:t>
            </a:r>
            <a:r>
              <a:rPr kumimoji="0" lang="en-US" sz="800" b="0" i="0" u="none" strike="noStrike" cap="none" spc="0" normalizeH="0" dirty="0">
                <a:ln>
                  <a:noFill/>
                </a:ln>
                <a:solidFill>
                  <a:srgbClr val="000000"/>
                </a:solidFill>
                <a:effectLst/>
                <a:uFillTx/>
                <a:latin typeface="+mn-lt"/>
                <a:ea typeface="+mn-ea"/>
                <a:cs typeface="+mn-cs"/>
                <a:sym typeface="Calibri"/>
              </a:rPr>
              <a:t> using Jenkins</a:t>
            </a:r>
            <a:endParaRPr kumimoji="0" lang="en-US" sz="800" b="0" i="0" u="none" strike="noStrike" cap="none" spc="0" normalizeH="0" baseline="0" dirty="0">
              <a:ln>
                <a:noFill/>
              </a:ln>
              <a:solidFill>
                <a:srgbClr val="000000"/>
              </a:solidFill>
              <a:effectLst/>
              <a:uFillTx/>
              <a:latin typeface="+mn-lt"/>
              <a:ea typeface="+mn-ea"/>
              <a:cs typeface="+mn-cs"/>
              <a:sym typeface="Calibri"/>
            </a:endParaRPr>
          </a:p>
        </p:txBody>
      </p:sp>
      <p:sp>
        <p:nvSpPr>
          <p:cNvPr id="80" name="Rectangle 79"/>
          <p:cNvSpPr/>
          <p:nvPr/>
        </p:nvSpPr>
        <p:spPr>
          <a:xfrm>
            <a:off x="431273" y="2869949"/>
            <a:ext cx="8367037" cy="732350"/>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r>
              <a:rPr lang="en-US" sz="1000" b="1" dirty="0"/>
              <a:t>Source code</a:t>
            </a:r>
            <a:endParaRPr kumimoji="0" lang="en-US" sz="1000" b="1" i="0" u="none" strike="noStrike" cap="none" spc="0" normalizeH="0" baseline="0" dirty="0">
              <a:ln>
                <a:noFill/>
              </a:ln>
              <a:solidFill>
                <a:srgbClr val="000000"/>
              </a:solidFill>
              <a:effectLst/>
              <a:uFillTx/>
              <a:sym typeface="Calibri"/>
            </a:endParaRPr>
          </a:p>
        </p:txBody>
      </p:sp>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4514" y="2926168"/>
            <a:ext cx="501063" cy="582819"/>
          </a:xfrm>
          <a:prstGeom prst="rect">
            <a:avLst/>
          </a:prstGeom>
        </p:spPr>
      </p:pic>
      <p:sp>
        <p:nvSpPr>
          <p:cNvPr id="90" name="Up-Down Arrow 89"/>
          <p:cNvSpPr/>
          <p:nvPr/>
        </p:nvSpPr>
        <p:spPr>
          <a:xfrm>
            <a:off x="4078750" y="2661464"/>
            <a:ext cx="251821" cy="354913"/>
          </a:xfrm>
          <a:prstGeom prst="up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1" name="Can 90"/>
          <p:cNvSpPr/>
          <p:nvPr/>
        </p:nvSpPr>
        <p:spPr>
          <a:xfrm>
            <a:off x="4837124" y="2955631"/>
            <a:ext cx="1209601" cy="526329"/>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a:solidFill>
                  <a:schemeClr val="tx1"/>
                </a:solidFill>
              </a:rPr>
              <a:t>Changeman</a:t>
            </a:r>
          </a:p>
        </p:txBody>
      </p:sp>
      <p:sp>
        <p:nvSpPr>
          <p:cNvPr id="53" name="Rectangle 52"/>
          <p:cNvSpPr/>
          <p:nvPr/>
        </p:nvSpPr>
        <p:spPr>
          <a:xfrm>
            <a:off x="4169848" y="2077896"/>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Automate deploy to ST</a:t>
            </a:r>
          </a:p>
        </p:txBody>
      </p:sp>
      <p:sp>
        <p:nvSpPr>
          <p:cNvPr id="54" name="Right Arrow 53"/>
          <p:cNvSpPr/>
          <p:nvPr/>
        </p:nvSpPr>
        <p:spPr>
          <a:xfrm>
            <a:off x="3965579" y="222506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p:cNvSpPr/>
          <p:nvPr/>
        </p:nvSpPr>
        <p:spPr>
          <a:xfrm>
            <a:off x="1982195" y="1293626"/>
            <a:ext cx="1590302" cy="249039"/>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Jenkins</a:t>
            </a:r>
          </a:p>
        </p:txBody>
      </p:sp>
      <p:cxnSp>
        <p:nvCxnSpPr>
          <p:cNvPr id="34" name="Elbow Connector 33"/>
          <p:cNvCxnSpPr>
            <a:endCxn id="58" idx="0"/>
          </p:cNvCxnSpPr>
          <p:nvPr/>
        </p:nvCxnSpPr>
        <p:spPr>
          <a:xfrm rot="10800000" flipV="1">
            <a:off x="2777347" y="990680"/>
            <a:ext cx="1424857" cy="302945"/>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0" name="Oval 69"/>
          <p:cNvSpPr/>
          <p:nvPr/>
        </p:nvSpPr>
        <p:spPr>
          <a:xfrm>
            <a:off x="5269979" y="1867904"/>
            <a:ext cx="1134803" cy="924525"/>
          </a:xfrm>
          <a:prstGeom prst="ellipse">
            <a:avLst/>
          </a:prstGeom>
          <a:noFill/>
          <a:ln>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61" name="Picture 60"/>
          <p:cNvPicPr>
            <a:picLocks noChangeAspect="1"/>
          </p:cNvPicPr>
          <p:nvPr/>
        </p:nvPicPr>
        <p:blipFill>
          <a:blip r:embed="rId7"/>
          <a:stretch>
            <a:fillRect/>
          </a:stretch>
        </p:blipFill>
        <p:spPr>
          <a:xfrm>
            <a:off x="7432140" y="150264"/>
            <a:ext cx="1390650" cy="1226830"/>
          </a:xfrm>
          <a:prstGeom prst="rect">
            <a:avLst/>
          </a:prstGeom>
        </p:spPr>
      </p:pic>
    </p:spTree>
    <p:extLst>
      <p:ext uri="{BB962C8B-B14F-4D97-AF65-F5344CB8AC3E}">
        <p14:creationId xmlns:p14="http://schemas.microsoft.com/office/powerpoint/2010/main" val="40771720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ounded Rectangle 74"/>
          <p:cNvSpPr/>
          <p:nvPr/>
        </p:nvSpPr>
        <p:spPr>
          <a:xfrm>
            <a:off x="1765300" y="1272706"/>
            <a:ext cx="1379214" cy="570254"/>
          </a:xfrm>
          <a:prstGeom prst="roundRect">
            <a:avLst/>
          </a:prstGeom>
          <a:pattFill prst="ltUpDiag">
            <a:fgClr>
              <a:schemeClr val="accent1"/>
            </a:fgClr>
            <a:bgClr>
              <a:schemeClr val="bg1"/>
            </a:bgClr>
          </a:patt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8" name="Rectangle 47"/>
          <p:cNvSpPr/>
          <p:nvPr/>
        </p:nvSpPr>
        <p:spPr>
          <a:xfrm>
            <a:off x="431273" y="2971294"/>
            <a:ext cx="8367037" cy="732350"/>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r>
              <a:rPr lang="en-US" sz="1000" b="1" dirty="0"/>
              <a:t>Source code</a:t>
            </a:r>
            <a:endParaRPr kumimoji="0" lang="en-US" sz="1000" b="1" i="0" u="none" strike="noStrike" cap="none" spc="0" normalizeH="0" baseline="0" dirty="0">
              <a:ln>
                <a:noFill/>
              </a:ln>
              <a:solidFill>
                <a:srgbClr val="000000"/>
              </a:solidFill>
              <a:effectLst/>
              <a:uFillTx/>
              <a:sym typeface="Calibri"/>
            </a:endParaRPr>
          </a:p>
        </p:txBody>
      </p:sp>
      <p:sp>
        <p:nvSpPr>
          <p:cNvPr id="57" name="Rectangle 56"/>
          <p:cNvSpPr/>
          <p:nvPr/>
        </p:nvSpPr>
        <p:spPr>
          <a:xfrm>
            <a:off x="431274" y="1964764"/>
            <a:ext cx="8367037" cy="929435"/>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6"/>
          <p:cNvSpPr/>
          <p:nvPr/>
        </p:nvSpPr>
        <p:spPr>
          <a:xfrm>
            <a:off x="3941739" y="3818394"/>
            <a:ext cx="4299893" cy="936738"/>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itle 7"/>
          <p:cNvSpPr>
            <a:spLocks noGrp="1"/>
          </p:cNvSpPr>
          <p:nvPr>
            <p:ph type="title"/>
          </p:nvPr>
        </p:nvSpPr>
        <p:spPr>
          <a:xfrm>
            <a:off x="197943" y="150264"/>
            <a:ext cx="8723050" cy="452986"/>
          </a:xfrm>
        </p:spPr>
        <p:txBody>
          <a:bodyPr/>
          <a:lstStyle/>
          <a:p>
            <a:r>
              <a:rPr lang="en-US" dirty="0">
                <a:solidFill>
                  <a:srgbClr val="007CC3"/>
                </a:solidFill>
              </a:rPr>
              <a:t>Continuous Integration and Deployment (CI-CD)</a:t>
            </a:r>
            <a:endParaRPr lang="en-US" dirty="0"/>
          </a:p>
        </p:txBody>
      </p:sp>
      <p:sp>
        <p:nvSpPr>
          <p:cNvPr id="9" name="Rounded Rectangle 8"/>
          <p:cNvSpPr/>
          <p:nvPr/>
        </p:nvSpPr>
        <p:spPr>
          <a:xfrm>
            <a:off x="3997379" y="2282854"/>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SIT/CIT</a:t>
            </a:r>
          </a:p>
        </p:txBody>
      </p:sp>
      <p:sp>
        <p:nvSpPr>
          <p:cNvPr id="10" name="Rounded Rectangle 9"/>
          <p:cNvSpPr/>
          <p:nvPr/>
        </p:nvSpPr>
        <p:spPr>
          <a:xfrm>
            <a:off x="2527141" y="2263405"/>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System stage</a:t>
            </a:r>
          </a:p>
        </p:txBody>
      </p:sp>
      <p:sp>
        <p:nvSpPr>
          <p:cNvPr id="11" name="Rounded Rectangle 10"/>
          <p:cNvSpPr/>
          <p:nvPr/>
        </p:nvSpPr>
        <p:spPr>
          <a:xfrm>
            <a:off x="5386143" y="2282853"/>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UAT / NFT</a:t>
            </a:r>
          </a:p>
        </p:txBody>
      </p:sp>
      <p:sp>
        <p:nvSpPr>
          <p:cNvPr id="12" name="Rounded Rectangle 11"/>
          <p:cNvSpPr/>
          <p:nvPr/>
        </p:nvSpPr>
        <p:spPr>
          <a:xfrm>
            <a:off x="6904875" y="2266010"/>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PROD</a:t>
            </a:r>
          </a:p>
        </p:txBody>
      </p:sp>
      <p:sp>
        <p:nvSpPr>
          <p:cNvPr id="13" name="Freeform 12"/>
          <p:cNvSpPr>
            <a:spLocks/>
          </p:cNvSpPr>
          <p:nvPr/>
        </p:nvSpPr>
        <p:spPr bwMode="auto">
          <a:xfrm rot="1233558">
            <a:off x="3441956" y="2347151"/>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14" name="Rectangle 2062"/>
          <p:cNvSpPr/>
          <p:nvPr/>
        </p:nvSpPr>
        <p:spPr>
          <a:xfrm rot="2698239">
            <a:off x="3581616" y="2524478"/>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5" name="Freeform 14"/>
          <p:cNvSpPr>
            <a:spLocks/>
          </p:cNvSpPr>
          <p:nvPr/>
        </p:nvSpPr>
        <p:spPr bwMode="auto">
          <a:xfrm rot="1233558">
            <a:off x="4906015" y="2366600"/>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16" name="Rectangle 2062"/>
          <p:cNvSpPr/>
          <p:nvPr/>
        </p:nvSpPr>
        <p:spPr>
          <a:xfrm rot="2698239">
            <a:off x="5045675" y="2543927"/>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7" name="Freeform 16"/>
          <p:cNvSpPr>
            <a:spLocks/>
          </p:cNvSpPr>
          <p:nvPr/>
        </p:nvSpPr>
        <p:spPr bwMode="auto">
          <a:xfrm rot="1233558">
            <a:off x="6349452" y="2366599"/>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18" name="Rectangle 2062"/>
          <p:cNvSpPr/>
          <p:nvPr/>
        </p:nvSpPr>
        <p:spPr>
          <a:xfrm rot="2698239">
            <a:off x="6484531" y="2534201"/>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4" name="Rectangle 3"/>
          <p:cNvSpPr/>
          <p:nvPr/>
        </p:nvSpPr>
        <p:spPr>
          <a:xfrm>
            <a:off x="4127500" y="1409700"/>
            <a:ext cx="999114" cy="250394"/>
          </a:xfrm>
          <a:prstGeom prst="rect">
            <a:avLst/>
          </a:prstGeom>
          <a:solidFill>
            <a:schemeClr val="accent2">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100" b="1" i="0" u="none" strike="noStrike" cap="none" spc="0" normalizeH="0" dirty="0">
                <a:ln>
                  <a:noFill/>
                </a:ln>
                <a:solidFill>
                  <a:srgbClr val="000000"/>
                </a:solidFill>
                <a:effectLst/>
                <a:uFillTx/>
                <a:latin typeface="+mn-lt"/>
                <a:ea typeface="+mn-ea"/>
                <a:cs typeface="+mn-cs"/>
                <a:sym typeface="Calibri"/>
              </a:rPr>
              <a:t>JIRA</a:t>
            </a:r>
            <a:endParaRPr kumimoji="0" lang="en-US" sz="1100" b="1" i="0" u="none" strike="noStrike" cap="none" spc="0" normalizeH="0" baseline="0" dirty="0">
              <a:ln>
                <a:noFill/>
              </a:ln>
              <a:solidFill>
                <a:srgbClr val="000000"/>
              </a:solidFill>
              <a:effectLst/>
              <a:uFillTx/>
              <a:latin typeface="+mn-lt"/>
              <a:ea typeface="+mn-ea"/>
              <a:cs typeface="+mn-cs"/>
              <a:sym typeface="Calibri"/>
            </a:endParaRPr>
          </a:p>
        </p:txBody>
      </p:sp>
      <p:sp>
        <p:nvSpPr>
          <p:cNvPr id="22" name="Rounded Rectangle 21"/>
          <p:cNvSpPr/>
          <p:nvPr/>
        </p:nvSpPr>
        <p:spPr>
          <a:xfrm>
            <a:off x="1109019" y="2260590"/>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Unit Stage</a:t>
            </a:r>
          </a:p>
        </p:txBody>
      </p:sp>
      <p:sp>
        <p:nvSpPr>
          <p:cNvPr id="23" name="Freeform 22"/>
          <p:cNvSpPr>
            <a:spLocks/>
          </p:cNvSpPr>
          <p:nvPr/>
        </p:nvSpPr>
        <p:spPr bwMode="auto">
          <a:xfrm rot="1233558">
            <a:off x="2023834" y="2344336"/>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24" name="Rectangle 2062"/>
          <p:cNvSpPr/>
          <p:nvPr/>
        </p:nvSpPr>
        <p:spPr>
          <a:xfrm rot="2698239">
            <a:off x="2163494" y="2521663"/>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cxnSp>
        <p:nvCxnSpPr>
          <p:cNvPr id="29" name="Straight Connector 28"/>
          <p:cNvCxnSpPr/>
          <p:nvPr/>
        </p:nvCxnSpPr>
        <p:spPr>
          <a:xfrm>
            <a:off x="2241311" y="2104472"/>
            <a:ext cx="4246049"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44" name="Picture 10" descr="Image result for develop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8634" y="970458"/>
            <a:ext cx="563470" cy="426542"/>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4163881" y="737625"/>
            <a:ext cx="891871" cy="232833"/>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sz="900" dirty="0"/>
              <a:t>Release Manager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54" name="TextBox 53"/>
          <p:cNvSpPr txBox="1"/>
          <p:nvPr/>
        </p:nvSpPr>
        <p:spPr>
          <a:xfrm>
            <a:off x="5287617" y="1925087"/>
            <a:ext cx="1316875"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sp>
        <p:nvSpPr>
          <p:cNvPr id="55" name="TextBox 54"/>
          <p:cNvSpPr txBox="1"/>
          <p:nvPr/>
        </p:nvSpPr>
        <p:spPr>
          <a:xfrm>
            <a:off x="2374398" y="1943688"/>
            <a:ext cx="1301017"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sp>
        <p:nvSpPr>
          <p:cNvPr id="36" name="Oval 35"/>
          <p:cNvSpPr/>
          <p:nvPr/>
        </p:nvSpPr>
        <p:spPr>
          <a:xfrm>
            <a:off x="6129352" y="3868310"/>
            <a:ext cx="211752" cy="165622"/>
          </a:xfrm>
          <a:prstGeom prst="ellipse">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000000"/>
              </a:solidFill>
              <a:effectLst/>
              <a:uFillTx/>
              <a:latin typeface="+mn-lt"/>
              <a:ea typeface="+mn-ea"/>
              <a:cs typeface="+mn-cs"/>
              <a:sym typeface="Calibri"/>
            </a:endParaRPr>
          </a:p>
        </p:txBody>
      </p:sp>
      <p:sp>
        <p:nvSpPr>
          <p:cNvPr id="40" name="TextBox 39"/>
          <p:cNvSpPr txBox="1"/>
          <p:nvPr/>
        </p:nvSpPr>
        <p:spPr>
          <a:xfrm>
            <a:off x="6453967" y="3829598"/>
            <a:ext cx="695661"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ea typeface="+mn-ea"/>
                <a:cs typeface="+mn-cs"/>
                <a:sym typeface="Calibri"/>
              </a:rPr>
              <a:t>Not Started</a:t>
            </a:r>
          </a:p>
        </p:txBody>
      </p:sp>
      <p:sp>
        <p:nvSpPr>
          <p:cNvPr id="5" name="TextBox 4"/>
          <p:cNvSpPr txBox="1"/>
          <p:nvPr/>
        </p:nvSpPr>
        <p:spPr>
          <a:xfrm>
            <a:off x="6077746" y="4064101"/>
            <a:ext cx="2163886"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00" b="1" i="0" u="none" strike="noStrike" cap="none" spc="0" normalizeH="0" baseline="0" dirty="0">
                <a:ln>
                  <a:noFill/>
                </a:ln>
                <a:solidFill>
                  <a:srgbClr val="000000"/>
                </a:solidFill>
                <a:effectLst/>
                <a:uFillTx/>
                <a:sym typeface="Calibri"/>
              </a:rPr>
              <a:t>UCD - </a:t>
            </a:r>
            <a:r>
              <a:rPr kumimoji="0" lang="en-US" sz="1000" b="0" i="0" u="none" strike="noStrike" cap="none" spc="0" normalizeH="0" baseline="0" dirty="0">
                <a:ln>
                  <a:noFill/>
                </a:ln>
                <a:solidFill>
                  <a:srgbClr val="000000"/>
                </a:solidFill>
                <a:effectLst/>
                <a:uFillTx/>
                <a:sym typeface="Calibri"/>
              </a:rPr>
              <a:t>Automated code deploy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000" b="1" dirty="0"/>
              <a:t>Jenkins &amp; JIRA </a:t>
            </a:r>
            <a:r>
              <a:rPr lang="en-US" sz="1000" dirty="0"/>
              <a:t>– Continuous feedback</a:t>
            </a:r>
            <a:endParaRPr kumimoji="0" lang="en-US" sz="1000" b="0" i="0" u="none" strike="noStrike" cap="none" spc="0" normalizeH="0" baseline="0" dirty="0">
              <a:ln>
                <a:noFill/>
              </a:ln>
              <a:solidFill>
                <a:srgbClr val="000000"/>
              </a:solidFill>
              <a:effectLst/>
              <a:uFillTx/>
              <a:sym typeface="Calibri"/>
            </a:endParaRPr>
          </a:p>
        </p:txBody>
      </p:sp>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4514" y="3027318"/>
            <a:ext cx="501063" cy="582819"/>
          </a:xfrm>
          <a:prstGeom prst="rect">
            <a:avLst/>
          </a:prstGeom>
        </p:spPr>
      </p:pic>
      <p:sp>
        <p:nvSpPr>
          <p:cNvPr id="53" name="Up-Down Arrow 52"/>
          <p:cNvSpPr/>
          <p:nvPr/>
        </p:nvSpPr>
        <p:spPr>
          <a:xfrm>
            <a:off x="3768206" y="2727985"/>
            <a:ext cx="251821" cy="354913"/>
          </a:xfrm>
          <a:prstGeom prst="up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6" name="Can 55"/>
          <p:cNvSpPr/>
          <p:nvPr/>
        </p:nvSpPr>
        <p:spPr>
          <a:xfrm>
            <a:off x="4932611" y="3033907"/>
            <a:ext cx="1209601" cy="526329"/>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a:solidFill>
                  <a:schemeClr val="tx1"/>
                </a:solidFill>
              </a:rPr>
              <a:t>Changeman</a:t>
            </a:r>
          </a:p>
        </p:txBody>
      </p:sp>
      <p:cxnSp>
        <p:nvCxnSpPr>
          <p:cNvPr id="34" name="Straight Arrow Connector 33"/>
          <p:cNvCxnSpPr/>
          <p:nvPr/>
        </p:nvCxnSpPr>
        <p:spPr>
          <a:xfrm flipV="1">
            <a:off x="6487357" y="2104472"/>
            <a:ext cx="3" cy="24486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p:cNvCxnSpPr/>
          <p:nvPr/>
        </p:nvCxnSpPr>
        <p:spPr>
          <a:xfrm flipV="1">
            <a:off x="5126614" y="2129187"/>
            <a:ext cx="0" cy="24183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p:cNvCxnSpPr/>
          <p:nvPr/>
        </p:nvCxnSpPr>
        <p:spPr>
          <a:xfrm flipV="1">
            <a:off x="3645577" y="2129187"/>
            <a:ext cx="0" cy="22014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Arrow Connector 65"/>
          <p:cNvCxnSpPr/>
          <p:nvPr/>
        </p:nvCxnSpPr>
        <p:spPr>
          <a:xfrm flipV="1">
            <a:off x="2241311" y="2129187"/>
            <a:ext cx="0" cy="19541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Arrow Connector 67"/>
          <p:cNvCxnSpPr/>
          <p:nvPr/>
        </p:nvCxnSpPr>
        <p:spPr>
          <a:xfrm flipV="1">
            <a:off x="4364335" y="1660095"/>
            <a:ext cx="0" cy="44437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0" name="Picture 69"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8217" y="2216116"/>
            <a:ext cx="153648" cy="13355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8561" y="2221536"/>
            <a:ext cx="153648" cy="13355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2104" y="2225411"/>
            <a:ext cx="153648" cy="13355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0868" y="2232567"/>
            <a:ext cx="153648" cy="133551"/>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Elbow Connector 77"/>
          <p:cNvCxnSpPr>
            <a:stCxn id="47" idx="2"/>
            <a:endCxn id="73" idx="0"/>
          </p:cNvCxnSpPr>
          <p:nvPr/>
        </p:nvCxnSpPr>
        <p:spPr>
          <a:xfrm rot="16200000" flipH="1">
            <a:off x="4196636" y="61510"/>
            <a:ext cx="478791" cy="3863321"/>
          </a:xfrm>
          <a:prstGeom prst="bentConnector3">
            <a:avLst>
              <a:gd name="adj1" fmla="val 23475"/>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endCxn id="72" idx="0"/>
          </p:cNvCxnSpPr>
          <p:nvPr/>
        </p:nvCxnSpPr>
        <p:spPr>
          <a:xfrm>
            <a:off x="4978928" y="1842959"/>
            <a:ext cx="0" cy="38245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475385" y="1866171"/>
            <a:ext cx="0" cy="38245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7" name="Freeform 96"/>
          <p:cNvSpPr>
            <a:spLocks/>
          </p:cNvSpPr>
          <p:nvPr/>
        </p:nvSpPr>
        <p:spPr bwMode="auto">
          <a:xfrm rot="1233558">
            <a:off x="982478" y="3869069"/>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98" name="Rectangle 2062"/>
          <p:cNvSpPr/>
          <p:nvPr/>
        </p:nvSpPr>
        <p:spPr>
          <a:xfrm rot="2698239">
            <a:off x="1122138" y="4046396"/>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99" name="TextBox 98"/>
          <p:cNvSpPr txBox="1"/>
          <p:nvPr/>
        </p:nvSpPr>
        <p:spPr>
          <a:xfrm>
            <a:off x="1411543" y="3980084"/>
            <a:ext cx="13269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Automatic Build &amp;</a:t>
            </a:r>
            <a:r>
              <a:rPr kumimoji="0" lang="en-US" sz="800" b="0" i="0" u="none" strike="noStrike" cap="none" spc="0" normalizeH="0" dirty="0">
                <a:ln>
                  <a:noFill/>
                </a:ln>
                <a:solidFill>
                  <a:srgbClr val="000000"/>
                </a:solidFill>
                <a:effectLst/>
                <a:uFillTx/>
                <a:latin typeface="+mn-lt"/>
                <a:ea typeface="+mn-ea"/>
                <a:cs typeface="+mn-cs"/>
                <a:sym typeface="Calibri"/>
              </a:rPr>
              <a:t> Deploy using UCD</a:t>
            </a:r>
            <a:endParaRPr kumimoji="0" lang="en-US" sz="800" b="0" i="0" u="none" strike="noStrike" cap="none" spc="0" normalizeH="0" baseline="0" dirty="0">
              <a:ln>
                <a:noFill/>
              </a:ln>
              <a:solidFill>
                <a:srgbClr val="000000"/>
              </a:solidFill>
              <a:effectLst/>
              <a:uFillTx/>
              <a:latin typeface="+mn-lt"/>
              <a:ea typeface="+mn-ea"/>
              <a:cs typeface="+mn-cs"/>
              <a:sym typeface="Calibri"/>
            </a:endParaRPr>
          </a:p>
        </p:txBody>
      </p:sp>
      <p:sp>
        <p:nvSpPr>
          <p:cNvPr id="47" name="Rectangle 46"/>
          <p:cNvSpPr/>
          <p:nvPr/>
        </p:nvSpPr>
        <p:spPr>
          <a:xfrm>
            <a:off x="2075042" y="1447800"/>
            <a:ext cx="858658" cy="305976"/>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Jenkins</a:t>
            </a:r>
          </a:p>
        </p:txBody>
      </p:sp>
      <p:cxnSp>
        <p:nvCxnSpPr>
          <p:cNvPr id="27" name="Elbow Connector 26"/>
          <p:cNvCxnSpPr>
            <a:endCxn id="70" idx="0"/>
          </p:cNvCxnSpPr>
          <p:nvPr/>
        </p:nvCxnSpPr>
        <p:spPr>
          <a:xfrm rot="10800000" flipV="1">
            <a:off x="2075041" y="1866170"/>
            <a:ext cx="452100" cy="349945"/>
          </a:xfrm>
          <a:prstGeom prst="bentConnector2">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4364335" y="3880972"/>
            <a:ext cx="211752" cy="165622"/>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7" name="TextBox 66"/>
          <p:cNvSpPr txBox="1"/>
          <p:nvPr/>
        </p:nvSpPr>
        <p:spPr>
          <a:xfrm>
            <a:off x="4688950" y="3842260"/>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Started	</a:t>
            </a:r>
          </a:p>
        </p:txBody>
      </p:sp>
      <p:sp>
        <p:nvSpPr>
          <p:cNvPr id="69" name="TextBox 68"/>
          <p:cNvSpPr txBox="1"/>
          <p:nvPr/>
        </p:nvSpPr>
        <p:spPr>
          <a:xfrm>
            <a:off x="3983384" y="4065077"/>
            <a:ext cx="1930010"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indent="-171450">
              <a:buFont typeface="Arial" panose="020B0604020202020204" pitchFamily="34" charset="0"/>
              <a:buChar char="•"/>
            </a:pPr>
            <a:r>
              <a:rPr lang="en-US" sz="900" b="1" dirty="0"/>
              <a:t>Jenkins - </a:t>
            </a:r>
            <a:r>
              <a:rPr lang="en-US" sz="900" dirty="0"/>
              <a:t>Automatic Trigger ST/SIT Tests, will be done in PoC</a:t>
            </a:r>
            <a:endParaRPr kumimoji="0" lang="en-US" sz="900" i="0" u="none" strike="noStrike" cap="none" spc="0" normalizeH="0" dirty="0">
              <a:ln>
                <a:noFill/>
              </a:ln>
              <a:solidFill>
                <a:srgbClr val="000000"/>
              </a:solidFill>
              <a:effectLst/>
              <a:uFillTx/>
              <a:sym typeface="Calibri"/>
            </a:endParaRPr>
          </a:p>
          <a:p>
            <a:pPr marL="0" marR="0" indent="0" algn="l" defTabSz="457200" rtl="0" fontAlgn="auto" latinLnBrk="0" hangingPunct="0">
              <a:lnSpc>
                <a:spcPct val="100000"/>
              </a:lnSpc>
              <a:spcBef>
                <a:spcPts val="0"/>
              </a:spcBef>
              <a:spcAft>
                <a:spcPts val="0"/>
              </a:spcAft>
              <a:buClrTx/>
              <a:buSzTx/>
              <a:buFontTx/>
              <a:buNone/>
              <a:tabLst/>
            </a:pPr>
            <a:r>
              <a:rPr kumimoji="0" lang="en-US" sz="900" i="0" u="none" strike="noStrike" cap="none" spc="0" normalizeH="0" dirty="0">
                <a:ln>
                  <a:noFill/>
                </a:ln>
                <a:solidFill>
                  <a:srgbClr val="000000"/>
                </a:solidFill>
                <a:effectLst/>
                <a:uFillTx/>
                <a:sym typeface="Calibri"/>
              </a:rPr>
              <a:t>	</a:t>
            </a:r>
            <a:endParaRPr kumimoji="0" lang="en-US" sz="900" i="0" u="none" strike="noStrike" cap="none" spc="0" normalizeH="0" baseline="0" dirty="0">
              <a:ln>
                <a:noFill/>
              </a:ln>
              <a:solidFill>
                <a:srgbClr val="000000"/>
              </a:solidFill>
              <a:effectLst/>
              <a:uFillTx/>
              <a:sym typeface="Calibri"/>
            </a:endParaRPr>
          </a:p>
        </p:txBody>
      </p:sp>
      <p:sp>
        <p:nvSpPr>
          <p:cNvPr id="74" name="Oval 73"/>
          <p:cNvSpPr/>
          <p:nvPr/>
        </p:nvSpPr>
        <p:spPr>
          <a:xfrm>
            <a:off x="1958104" y="2295462"/>
            <a:ext cx="683496" cy="535238"/>
          </a:xfrm>
          <a:prstGeom prst="ellipse">
            <a:avLst/>
          </a:prstGeom>
          <a:noFill/>
          <a:ln>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6" name="TextBox 75"/>
          <p:cNvSpPr txBox="1"/>
          <p:nvPr/>
        </p:nvSpPr>
        <p:spPr>
          <a:xfrm>
            <a:off x="1765300" y="1217712"/>
            <a:ext cx="14699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PoC Scope</a:t>
            </a:r>
          </a:p>
        </p:txBody>
      </p:sp>
      <p:pic>
        <p:nvPicPr>
          <p:cNvPr id="58" name="Picture 57"/>
          <p:cNvPicPr>
            <a:picLocks noChangeAspect="1"/>
          </p:cNvPicPr>
          <p:nvPr/>
        </p:nvPicPr>
        <p:blipFill>
          <a:blip r:embed="rId6"/>
          <a:stretch>
            <a:fillRect/>
          </a:stretch>
        </p:blipFill>
        <p:spPr>
          <a:xfrm>
            <a:off x="7149628" y="86226"/>
            <a:ext cx="1500199" cy="1323474"/>
          </a:xfrm>
          <a:prstGeom prst="rect">
            <a:avLst/>
          </a:prstGeom>
        </p:spPr>
      </p:pic>
    </p:spTree>
    <p:extLst>
      <p:ext uri="{BB962C8B-B14F-4D97-AF65-F5344CB8AC3E}">
        <p14:creationId xmlns:p14="http://schemas.microsoft.com/office/powerpoint/2010/main" val="32792341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10" y="86466"/>
            <a:ext cx="8723050" cy="452986"/>
          </a:xfrm>
        </p:spPr>
        <p:txBody>
          <a:bodyPr/>
          <a:lstStyle/>
          <a:p>
            <a:r>
              <a:rPr lang="en-US" dirty="0"/>
              <a:t>DEMO – 2 : Automated Testing (Continuous Testing)</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18</a:t>
            </a:fld>
            <a:endParaRPr lang="en-US" dirty="0">
              <a:solidFill>
                <a:srgbClr val="000000">
                  <a:lumMod val="75000"/>
                  <a:lumOff val="25000"/>
                </a:srgbClr>
              </a:solidFill>
            </a:endParaRPr>
          </a:p>
        </p:txBody>
      </p:sp>
      <p:pic>
        <p:nvPicPr>
          <p:cNvPr id="4" name="Picture 3"/>
          <p:cNvPicPr>
            <a:picLocks noChangeAspect="1"/>
          </p:cNvPicPr>
          <p:nvPr/>
        </p:nvPicPr>
        <p:blipFill>
          <a:blip r:embed="rId2"/>
          <a:stretch>
            <a:fillRect/>
          </a:stretch>
        </p:blipFill>
        <p:spPr>
          <a:xfrm>
            <a:off x="0" y="464847"/>
            <a:ext cx="9144000" cy="4320135"/>
          </a:xfrm>
          <a:prstGeom prst="rect">
            <a:avLst/>
          </a:prstGeom>
        </p:spPr>
      </p:pic>
      <p:sp>
        <p:nvSpPr>
          <p:cNvPr id="66" name="Rectangle 65"/>
          <p:cNvSpPr/>
          <p:nvPr/>
        </p:nvSpPr>
        <p:spPr>
          <a:xfrm>
            <a:off x="4657062" y="2424224"/>
            <a:ext cx="903766" cy="22434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8" name="Rectangle 67"/>
          <p:cNvSpPr/>
          <p:nvPr/>
        </p:nvSpPr>
        <p:spPr>
          <a:xfrm>
            <a:off x="6287386" y="2424223"/>
            <a:ext cx="1070343" cy="158425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232804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2286120" y="3991655"/>
            <a:ext cx="1548437" cy="532720"/>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Title 1"/>
          <p:cNvSpPr>
            <a:spLocks noGrp="1"/>
          </p:cNvSpPr>
          <p:nvPr>
            <p:ph type="title"/>
          </p:nvPr>
        </p:nvSpPr>
        <p:spPr/>
        <p:txBody>
          <a:bodyPr/>
          <a:lstStyle/>
          <a:p>
            <a:r>
              <a:rPr lang="en-US" dirty="0">
                <a:solidFill>
                  <a:srgbClr val="007CC3"/>
                </a:solidFill>
              </a:rPr>
              <a:t>Next Steps – </a:t>
            </a:r>
            <a:r>
              <a:rPr lang="en-US" dirty="0" err="1">
                <a:solidFill>
                  <a:srgbClr val="007CC3"/>
                </a:solidFill>
              </a:rPr>
              <a:t>PoCs</a:t>
            </a:r>
            <a:r>
              <a:rPr lang="en-US" dirty="0">
                <a:solidFill>
                  <a:srgbClr val="007CC3"/>
                </a:solidFill>
              </a:rPr>
              <a:t> under parallel Themes </a:t>
            </a:r>
            <a:r>
              <a:rPr lang="en-US" dirty="0"/>
              <a:t>	</a:t>
            </a:r>
          </a:p>
        </p:txBody>
      </p:sp>
      <p:grpSp>
        <p:nvGrpSpPr>
          <p:cNvPr id="13" name="Group 12"/>
          <p:cNvGrpSpPr/>
          <p:nvPr/>
        </p:nvGrpSpPr>
        <p:grpSpPr>
          <a:xfrm>
            <a:off x="2134768" y="590551"/>
            <a:ext cx="3148021" cy="2449690"/>
            <a:chOff x="-36521" y="693560"/>
            <a:chExt cx="4656045" cy="4012911"/>
          </a:xfrm>
        </p:grpSpPr>
        <p:sp>
          <p:nvSpPr>
            <p:cNvPr id="7" name="Isosceles Triangle 6"/>
            <p:cNvSpPr/>
            <p:nvPr/>
          </p:nvSpPr>
          <p:spPr>
            <a:xfrm>
              <a:off x="-36521" y="693560"/>
              <a:ext cx="4656045" cy="1067505"/>
            </a:xfrm>
            <a:prstGeom prst="triangle">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1"/>
                  </a:solidFill>
                  <a:effectLst/>
                  <a:uFillTx/>
                  <a:latin typeface="+mn-lt"/>
                  <a:ea typeface="+mn-ea"/>
                  <a:cs typeface="+mn-cs"/>
                  <a:sym typeface="Calibri"/>
                </a:rPr>
                <a:t>Process and mindset change</a:t>
              </a:r>
            </a:p>
          </p:txBody>
        </p:sp>
        <p:sp>
          <p:nvSpPr>
            <p:cNvPr id="8" name="Rectangle 7"/>
            <p:cNvSpPr/>
            <p:nvPr/>
          </p:nvSpPr>
          <p:spPr>
            <a:xfrm>
              <a:off x="3611" y="1761066"/>
              <a:ext cx="4615913" cy="519289"/>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81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1"/>
                  </a:solidFill>
                  <a:effectLst/>
                  <a:uFillTx/>
                  <a:latin typeface="+mn-lt"/>
                  <a:ea typeface="+mn-ea"/>
                  <a:cs typeface="+mn-cs"/>
                  <a:sym typeface="Calibri"/>
                </a:rPr>
                <a:t>Integration tools/orchestrators/connectors</a:t>
              </a:r>
            </a:p>
          </p:txBody>
        </p:sp>
        <p:sp>
          <p:nvSpPr>
            <p:cNvPr id="9" name="Rectangle 8"/>
            <p:cNvSpPr/>
            <p:nvPr/>
          </p:nvSpPr>
          <p:spPr>
            <a:xfrm>
              <a:off x="3611" y="2280354"/>
              <a:ext cx="923544" cy="2426117"/>
            </a:xfrm>
            <a:prstGeom prst="rect">
              <a:avLst/>
            </a:prstGeom>
            <a:noFill/>
            <a:ln w="25400" cap="flat">
              <a:solidFill>
                <a:srgbClr val="007CC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Calibri"/>
                </a:rPr>
                <a:t>Developer workflow</a:t>
              </a:r>
            </a:p>
          </p:txBody>
        </p:sp>
        <p:sp>
          <p:nvSpPr>
            <p:cNvPr id="10" name="Rectangle 9"/>
            <p:cNvSpPr/>
            <p:nvPr/>
          </p:nvSpPr>
          <p:spPr>
            <a:xfrm>
              <a:off x="1222314" y="2280355"/>
              <a:ext cx="914400" cy="2426116"/>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vert270" wrap="square" lIns="45719" tIns="45719" rIns="45719" bIns="45719" numCol="1" spcCol="38100" rtlCol="0" anchor="ctr">
              <a:noAutofit/>
            </a:bodyPr>
            <a:lstStyle/>
            <a:p>
              <a:r>
                <a:rPr lang="en-US" sz="1200" dirty="0">
                  <a:solidFill>
                    <a:schemeClr val="tx1"/>
                  </a:solidFill>
                </a:rPr>
                <a:t>Automated testing frame work</a:t>
              </a:r>
            </a:p>
          </p:txBody>
        </p:sp>
        <p:sp>
          <p:nvSpPr>
            <p:cNvPr id="11" name="Rectangle 10"/>
            <p:cNvSpPr/>
            <p:nvPr/>
          </p:nvSpPr>
          <p:spPr>
            <a:xfrm>
              <a:off x="2495565" y="2280353"/>
              <a:ext cx="914400" cy="242611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vert270" wrap="square" lIns="45719" tIns="45719" rIns="45719" bIns="45719" numCol="1" spcCol="38100" rtlCol="0" anchor="ctr">
              <a:noAutofit/>
            </a:bodyPr>
            <a:lstStyle/>
            <a:p>
              <a:r>
                <a:rPr lang="en-US" sz="1200" dirty="0">
                  <a:solidFill>
                    <a:schemeClr val="tx1"/>
                  </a:solidFill>
                </a:rPr>
                <a:t>Continuous  integration &amp; deployment</a:t>
              </a:r>
            </a:p>
          </p:txBody>
        </p:sp>
        <p:sp>
          <p:nvSpPr>
            <p:cNvPr id="12" name="Rectangle 11"/>
            <p:cNvSpPr/>
            <p:nvPr/>
          </p:nvSpPr>
          <p:spPr>
            <a:xfrm>
              <a:off x="3705124" y="2280352"/>
              <a:ext cx="914400" cy="2426119"/>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vert270" wrap="square" lIns="45719" tIns="45719" rIns="45719" bIns="45719" numCol="1" spcCol="38100" rtlCol="0" anchor="ctr">
              <a:noAutofit/>
            </a:bodyPr>
            <a:lstStyle/>
            <a:p>
              <a:r>
                <a:rPr lang="en-US" sz="1200" dirty="0">
                  <a:solidFill>
                    <a:schemeClr val="tx1"/>
                  </a:solidFill>
                </a:rPr>
                <a:t>Continuous monitoring &amp;  Feedback	</a:t>
              </a:r>
            </a:p>
          </p:txBody>
        </p:sp>
      </p:grpSp>
      <p:sp>
        <p:nvSpPr>
          <p:cNvPr id="14" name="Rectangle 13"/>
          <p:cNvSpPr/>
          <p:nvPr/>
        </p:nvSpPr>
        <p:spPr>
          <a:xfrm>
            <a:off x="2161902" y="1866901"/>
            <a:ext cx="124218" cy="1173340"/>
          </a:xfrm>
          <a:prstGeom prst="rect">
            <a:avLst/>
          </a:prstGeom>
          <a:solidFill>
            <a:srgbClr val="92D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Rectangle 14"/>
          <p:cNvSpPr/>
          <p:nvPr/>
        </p:nvSpPr>
        <p:spPr>
          <a:xfrm>
            <a:off x="2985885" y="2514601"/>
            <a:ext cx="100335" cy="512941"/>
          </a:xfrm>
          <a:prstGeom prst="rect">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Rectangle 15"/>
          <p:cNvSpPr/>
          <p:nvPr/>
        </p:nvSpPr>
        <p:spPr>
          <a:xfrm>
            <a:off x="3834557" y="2171701"/>
            <a:ext cx="97483" cy="851408"/>
          </a:xfrm>
          <a:prstGeom prst="rect">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Rectangle 16"/>
          <p:cNvSpPr/>
          <p:nvPr/>
        </p:nvSpPr>
        <p:spPr>
          <a:xfrm flipH="1">
            <a:off x="2161902" y="1559212"/>
            <a:ext cx="124218" cy="439769"/>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Rectangle 17"/>
          <p:cNvSpPr/>
          <p:nvPr/>
        </p:nvSpPr>
        <p:spPr>
          <a:xfrm rot="16200000" flipH="1" flipV="1">
            <a:off x="2558357" y="1986740"/>
            <a:ext cx="955390" cy="100336"/>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Rectangle 18"/>
          <p:cNvSpPr/>
          <p:nvPr/>
        </p:nvSpPr>
        <p:spPr>
          <a:xfrm rot="16200000" flipH="1" flipV="1">
            <a:off x="3980554" y="2243209"/>
            <a:ext cx="1468329" cy="100336"/>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Rectangle 19"/>
          <p:cNvSpPr/>
          <p:nvPr/>
        </p:nvSpPr>
        <p:spPr>
          <a:xfrm rot="16200000" flipH="1" flipV="1">
            <a:off x="3577054" y="1816716"/>
            <a:ext cx="612489" cy="97482"/>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5" name="Straight Connector 4"/>
          <p:cNvCxnSpPr>
            <a:stCxn id="9" idx="2"/>
          </p:cNvCxnSpPr>
          <p:nvPr/>
        </p:nvCxnSpPr>
        <p:spPr>
          <a:xfrm flipH="1">
            <a:off x="1095375" y="3040241"/>
            <a:ext cx="1378738" cy="3506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p:cNvCxnSpPr>
            <a:stCxn id="10" idx="2"/>
          </p:cNvCxnSpPr>
          <p:nvPr/>
        </p:nvCxnSpPr>
        <p:spPr>
          <a:xfrm flipH="1">
            <a:off x="2786325" y="3040241"/>
            <a:ext cx="508680" cy="3633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a:off x="4188613" y="3027542"/>
            <a:ext cx="576274" cy="3506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a:off x="4988713" y="3040241"/>
            <a:ext cx="1273777" cy="33796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flipV="1">
            <a:off x="1095375" y="3390901"/>
            <a:ext cx="5167115" cy="1270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Connector 33"/>
          <p:cNvCxnSpPr/>
          <p:nvPr/>
        </p:nvCxnSpPr>
        <p:spPr>
          <a:xfrm>
            <a:off x="1095375" y="33782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a:off x="2786325" y="33909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a:off x="4764887" y="33782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6262490" y="33782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6" name="Block Arc 55"/>
          <p:cNvSpPr/>
          <p:nvPr/>
        </p:nvSpPr>
        <p:spPr>
          <a:xfrm>
            <a:off x="460495" y="36703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7" name="Block Arc 56"/>
          <p:cNvSpPr/>
          <p:nvPr/>
        </p:nvSpPr>
        <p:spPr>
          <a:xfrm rot="10800000">
            <a:off x="460495" y="4394658"/>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9" name="Block Arc 58"/>
          <p:cNvSpPr/>
          <p:nvPr/>
        </p:nvSpPr>
        <p:spPr>
          <a:xfrm>
            <a:off x="3966363" y="36830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Block Arc 59"/>
          <p:cNvSpPr/>
          <p:nvPr/>
        </p:nvSpPr>
        <p:spPr>
          <a:xfrm>
            <a:off x="5652890" y="36830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1" name="Block Arc 60"/>
          <p:cNvSpPr/>
          <p:nvPr/>
        </p:nvSpPr>
        <p:spPr>
          <a:xfrm rot="10800000">
            <a:off x="2381391" y="4447940"/>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2" name="Block Arc 61"/>
          <p:cNvSpPr/>
          <p:nvPr/>
        </p:nvSpPr>
        <p:spPr>
          <a:xfrm rot="10800000">
            <a:off x="3966363" y="4323466"/>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3" name="Block Arc 62"/>
          <p:cNvSpPr/>
          <p:nvPr/>
        </p:nvSpPr>
        <p:spPr>
          <a:xfrm rot="10800000">
            <a:off x="5629014" y="4328670"/>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 name="TextBox 2"/>
          <p:cNvSpPr txBox="1"/>
          <p:nvPr/>
        </p:nvSpPr>
        <p:spPr>
          <a:xfrm>
            <a:off x="411727" y="3991655"/>
            <a:ext cx="1751383"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000"/>
                </a:solidFill>
                <a:effectLst/>
                <a:uFillTx/>
                <a:sym typeface="Calibri"/>
              </a:rPr>
              <a:t>Peer Review</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Adoption Strategy</a:t>
            </a:r>
            <a:endParaRPr kumimoji="0" lang="en-US" sz="1100" b="0" i="0" u="none" strike="noStrike" cap="none" spc="0" normalizeH="0" baseline="0" dirty="0">
              <a:ln>
                <a:noFill/>
              </a:ln>
              <a:solidFill>
                <a:srgbClr val="000000"/>
              </a:solidFill>
              <a:effectLst/>
              <a:uFillTx/>
              <a:sym typeface="Calibri"/>
            </a:endParaRPr>
          </a:p>
        </p:txBody>
      </p:sp>
      <p:sp>
        <p:nvSpPr>
          <p:cNvPr id="36" name="TextBox 35"/>
          <p:cNvSpPr txBox="1"/>
          <p:nvPr/>
        </p:nvSpPr>
        <p:spPr>
          <a:xfrm>
            <a:off x="2310194" y="3991654"/>
            <a:ext cx="1823009"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indent="-171450">
              <a:buFont typeface="Arial" panose="020B0604020202020204" pitchFamily="34" charset="0"/>
              <a:buChar char="•"/>
            </a:pPr>
            <a:r>
              <a:rPr lang="en-US" sz="1100" b="1" dirty="0" err="1">
                <a:solidFill>
                  <a:srgbClr val="FF6600"/>
                </a:solidFill>
              </a:rPr>
              <a:t>Env</a:t>
            </a:r>
            <a:r>
              <a:rPr lang="en-US" sz="1100" b="1" dirty="0">
                <a:solidFill>
                  <a:srgbClr val="FF6600"/>
                </a:solidFill>
              </a:rPr>
              <a:t> Provisioning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1" i="0" u="none" strike="noStrike" cap="none" spc="0" normalizeH="0" baseline="0" dirty="0">
                <a:ln>
                  <a:noFill/>
                </a:ln>
                <a:solidFill>
                  <a:srgbClr val="FF6600"/>
                </a:solidFill>
                <a:effectLst/>
                <a:uFillTx/>
                <a:sym typeface="Calibri"/>
              </a:rPr>
              <a:t>Automate End To End </a:t>
            </a:r>
            <a:r>
              <a:rPr kumimoji="0" lang="en-US" sz="1100" b="1" i="0" u="none" strike="noStrike" cap="none" spc="0" normalizeH="0" dirty="0">
                <a:ln>
                  <a:noFill/>
                </a:ln>
                <a:solidFill>
                  <a:srgbClr val="FF6600"/>
                </a:solidFill>
                <a:effectLst/>
                <a:uFillTx/>
                <a:sym typeface="Calibri"/>
              </a:rPr>
              <a:t>T</a:t>
            </a:r>
            <a:r>
              <a:rPr kumimoji="0" lang="en-US" sz="1100" b="1" i="0" u="none" strike="noStrike" cap="none" spc="0" normalizeH="0" baseline="0" dirty="0">
                <a:ln>
                  <a:noFill/>
                </a:ln>
                <a:solidFill>
                  <a:srgbClr val="FF6600"/>
                </a:solidFill>
                <a:effectLst/>
                <a:uFillTx/>
                <a:sym typeface="Calibri"/>
              </a:rPr>
              <a:t>esting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TDM/ SV Solutions</a:t>
            </a:r>
          </a:p>
        </p:txBody>
      </p:sp>
      <p:sp>
        <p:nvSpPr>
          <p:cNvPr id="37" name="TextBox 36"/>
          <p:cNvSpPr txBox="1"/>
          <p:nvPr/>
        </p:nvSpPr>
        <p:spPr>
          <a:xfrm>
            <a:off x="3916350" y="3983794"/>
            <a:ext cx="1751383"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000"/>
                </a:solidFill>
                <a:effectLst/>
                <a:uFillTx/>
                <a:latin typeface="+mn-lt"/>
                <a:ea typeface="+mn-ea"/>
                <a:cs typeface="+mn-cs"/>
                <a:sym typeface="Calibri"/>
              </a:rPr>
              <a:t>Automate Deployments</a:t>
            </a:r>
          </a:p>
        </p:txBody>
      </p:sp>
      <p:sp>
        <p:nvSpPr>
          <p:cNvPr id="38" name="TextBox 37"/>
          <p:cNvSpPr txBox="1"/>
          <p:nvPr/>
        </p:nvSpPr>
        <p:spPr>
          <a:xfrm>
            <a:off x="5629013" y="3963773"/>
            <a:ext cx="1751383"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000"/>
                </a:solidFill>
                <a:effectLst/>
                <a:uFillTx/>
                <a:sym typeface="Calibri"/>
              </a:rPr>
              <a:t>Dashboards/ Log analytics</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Self Healing scripts</a:t>
            </a:r>
            <a:endParaRPr kumimoji="0" lang="en-US" sz="1100" b="0" i="0" u="none" strike="noStrike" cap="none" spc="0" normalizeH="0" baseline="0" dirty="0">
              <a:ln>
                <a:noFill/>
              </a:ln>
              <a:solidFill>
                <a:srgbClr val="000000"/>
              </a:solidFill>
              <a:effectLst/>
              <a:uFillTx/>
              <a:sym typeface="Calibri"/>
            </a:endParaRPr>
          </a:p>
        </p:txBody>
      </p:sp>
      <p:sp>
        <p:nvSpPr>
          <p:cNvPr id="39" name="Rectangle 38"/>
          <p:cNvSpPr/>
          <p:nvPr/>
        </p:nvSpPr>
        <p:spPr>
          <a:xfrm>
            <a:off x="2160676" y="1998981"/>
            <a:ext cx="125444" cy="329184"/>
          </a:xfrm>
          <a:prstGeom prst="rect">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Line Callout 1 30"/>
          <p:cNvSpPr/>
          <p:nvPr/>
        </p:nvSpPr>
        <p:spPr>
          <a:xfrm>
            <a:off x="1654963" y="3590925"/>
            <a:ext cx="819150" cy="158751"/>
          </a:xfrm>
          <a:prstGeom prst="borderCallout1">
            <a:avLst>
              <a:gd name="adj1" fmla="val 48018"/>
              <a:gd name="adj2" fmla="val 101958"/>
              <a:gd name="adj3" fmla="val 264206"/>
              <a:gd name="adj4" fmla="val 153527"/>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Immediate</a:t>
            </a:r>
          </a:p>
        </p:txBody>
      </p:sp>
      <p:sp>
        <p:nvSpPr>
          <p:cNvPr id="58" name="Block Arc 57"/>
          <p:cNvSpPr/>
          <p:nvPr/>
        </p:nvSpPr>
        <p:spPr>
          <a:xfrm>
            <a:off x="2352402" y="36830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Rounded Rectangle 31"/>
          <p:cNvSpPr/>
          <p:nvPr/>
        </p:nvSpPr>
        <p:spPr>
          <a:xfrm>
            <a:off x="5760087" y="1513068"/>
            <a:ext cx="3162300" cy="1514474"/>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1400" b="1" i="1" dirty="0"/>
              <a:t>Strategic Solution </a:t>
            </a:r>
            <a:r>
              <a:rPr lang="en-US" sz="1400" i="1" dirty="0"/>
              <a:t>would be to look at enabling Modern SCMs like </a:t>
            </a:r>
            <a:r>
              <a:rPr lang="en-US" sz="1400" i="1" dirty="0" err="1"/>
              <a:t>Git</a:t>
            </a:r>
            <a:r>
              <a:rPr lang="en-US" sz="1400" i="1" dirty="0"/>
              <a:t> to allow agile and parallel development</a:t>
            </a:r>
          </a:p>
          <a:p>
            <a:pPr marL="285750" indent="-285750">
              <a:buFont typeface="Arial" panose="020B0604020202020204" pitchFamily="34" charset="0"/>
              <a:buChar char="•"/>
            </a:pPr>
            <a:r>
              <a:rPr lang="en-US" sz="1200" i="1" dirty="0"/>
              <a:t>M-SCAN was proposed for a capture of the size of the inventory in Changeman</a:t>
            </a:r>
          </a:p>
          <a:p>
            <a:endParaRPr lang="en-US" dirty="0"/>
          </a:p>
        </p:txBody>
      </p:sp>
    </p:spTree>
    <p:extLst>
      <p:ext uri="{BB962C8B-B14F-4D97-AF65-F5344CB8AC3E}">
        <p14:creationId xmlns:p14="http://schemas.microsoft.com/office/powerpoint/2010/main" val="1644719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411163" y="228600"/>
            <a:ext cx="7823200" cy="838200"/>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sz="2400" dirty="0">
                <a:solidFill>
                  <a:srgbClr val="007CC3"/>
                </a:solidFill>
              </a:rPr>
              <a:t>Agenda</a:t>
            </a:r>
          </a:p>
        </p:txBody>
      </p:sp>
      <p:sp>
        <p:nvSpPr>
          <p:cNvPr id="31" name="TextBox 30"/>
          <p:cNvSpPr txBox="1"/>
          <p:nvPr/>
        </p:nvSpPr>
        <p:spPr>
          <a:xfrm>
            <a:off x="411163" y="914400"/>
            <a:ext cx="6992471" cy="2562240"/>
          </a:xfrm>
          <a:prstGeom prst="rect">
            <a:avLst/>
          </a:prstGeom>
          <a:noFill/>
        </p:spPr>
        <p:txBody>
          <a:bodyPr wrap="square" lIns="68580" tIns="34290" rIns="68580" bIns="34290" rtlCol="0">
            <a:spAutoFit/>
          </a:bodyPr>
          <a:lstStyle/>
          <a:p>
            <a:pPr marL="257175" indent="-257175">
              <a:lnSpc>
                <a:spcPct val="150000"/>
              </a:lnSpc>
              <a:buFont typeface="Wingdings" panose="05000000000000000000" pitchFamily="2" charset="2"/>
              <a:buChar char="q"/>
            </a:pPr>
            <a:r>
              <a:rPr lang="en-US" sz="1200" dirty="0">
                <a:latin typeface="+mj-lt"/>
                <a:ea typeface="Calibri" pitchFamily="34" charset="0"/>
                <a:cs typeface="Arial" pitchFamily="34" charset="0"/>
              </a:rPr>
              <a:t>Mainframe DevOps – Why and How ?</a:t>
            </a: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a:p>
            <a:pPr marL="257175" indent="-257175">
              <a:lnSpc>
                <a:spcPct val="150000"/>
              </a:lnSpc>
              <a:buFont typeface="Wingdings" panose="05000000000000000000" pitchFamily="2" charset="2"/>
              <a:buChar char="q"/>
            </a:pPr>
            <a:r>
              <a:rPr lang="en-US" sz="1200" dirty="0">
                <a:solidFill>
                  <a:srgbClr val="000000"/>
                </a:solidFill>
                <a:latin typeface="+mj-lt"/>
                <a:ea typeface="Calibri" pitchFamily="34" charset="0"/>
                <a:cs typeface="Arial" pitchFamily="34" charset="0"/>
              </a:rPr>
              <a:t>Mainframes </a:t>
            </a:r>
            <a:r>
              <a:rPr lang="en-US" sz="1200" dirty="0">
                <a:latin typeface="+mj-lt"/>
                <a:ea typeface="Calibri" pitchFamily="34" charset="0"/>
                <a:cs typeface="Arial" pitchFamily="34" charset="0"/>
              </a:rPr>
              <a:t>D</a:t>
            </a:r>
            <a:r>
              <a:rPr lang="en-US" sz="1200" dirty="0">
                <a:solidFill>
                  <a:srgbClr val="000000"/>
                </a:solidFill>
                <a:latin typeface="+mj-lt"/>
                <a:ea typeface="Calibri" pitchFamily="34" charset="0"/>
                <a:cs typeface="Arial" pitchFamily="34" charset="0"/>
              </a:rPr>
              <a:t>evOps – People, Process and Tools</a:t>
            </a: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a:p>
            <a:pPr marL="257175" indent="-257175">
              <a:lnSpc>
                <a:spcPct val="150000"/>
              </a:lnSpc>
              <a:buFont typeface="Wingdings" panose="05000000000000000000" pitchFamily="2" charset="2"/>
              <a:buChar char="q"/>
            </a:pPr>
            <a:r>
              <a:rPr lang="en-US" sz="1200" dirty="0">
                <a:latin typeface="+mj-lt"/>
                <a:ea typeface="Calibri" pitchFamily="34" charset="0"/>
                <a:cs typeface="Arial" pitchFamily="34" charset="0"/>
              </a:rPr>
              <a:t>Ameriprise </a:t>
            </a:r>
            <a:r>
              <a:rPr lang="en-US" sz="1200" dirty="0" err="1">
                <a:latin typeface="+mj-lt"/>
                <a:ea typeface="Calibri" pitchFamily="34" charset="0"/>
                <a:cs typeface="Arial" pitchFamily="34" charset="0"/>
              </a:rPr>
              <a:t>Devops</a:t>
            </a:r>
            <a:r>
              <a:rPr lang="en-US" sz="1200" dirty="0">
                <a:latin typeface="+mj-lt"/>
                <a:ea typeface="Calibri" pitchFamily="34" charset="0"/>
                <a:cs typeface="Arial" pitchFamily="34" charset="0"/>
              </a:rPr>
              <a:t> Journey – Recap</a:t>
            </a:r>
          </a:p>
          <a:p>
            <a:pPr marL="257175" indent="-257175">
              <a:lnSpc>
                <a:spcPct val="150000"/>
              </a:lnSpc>
              <a:buFont typeface="Wingdings" panose="05000000000000000000" pitchFamily="2" charset="2"/>
              <a:buChar char="q"/>
            </a:pPr>
            <a:endParaRPr lang="en-US" sz="1200" dirty="0">
              <a:latin typeface="+mj-lt"/>
              <a:ea typeface="Calibri" pitchFamily="34" charset="0"/>
              <a:cs typeface="Arial" pitchFamily="34" charset="0"/>
            </a:endParaRPr>
          </a:p>
          <a:p>
            <a:pPr marL="257175" indent="-257175">
              <a:lnSpc>
                <a:spcPct val="150000"/>
              </a:lnSpc>
              <a:buFont typeface="Wingdings" panose="05000000000000000000" pitchFamily="2" charset="2"/>
              <a:buChar char="q"/>
            </a:pPr>
            <a:r>
              <a:rPr lang="en-US" sz="1200" dirty="0">
                <a:latin typeface="+mj-lt"/>
                <a:ea typeface="Calibri" pitchFamily="34" charset="0"/>
                <a:cs typeface="Arial" pitchFamily="34" charset="0"/>
              </a:rPr>
              <a:t>What next to achieve complete DevOps transformation ?</a:t>
            </a:r>
            <a:endParaRPr lang="en-US" sz="1200" dirty="0">
              <a:solidFill>
                <a:srgbClr val="000000"/>
              </a:solidFill>
              <a:ea typeface="Calibri" pitchFamily="34" charset="0"/>
              <a:cs typeface="Arial" pitchFamily="34" charset="0"/>
            </a:endParaRP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p:txBody>
      </p:sp>
    </p:spTree>
    <p:extLst>
      <p:ext uri="{BB962C8B-B14F-4D97-AF65-F5344CB8AC3E}">
        <p14:creationId xmlns:p14="http://schemas.microsoft.com/office/powerpoint/2010/main" val="32657510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99116" y="4208474"/>
            <a:ext cx="2114673" cy="655878"/>
          </a:xfrm>
          <a:prstGeom prst="round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Title 1"/>
          <p:cNvSpPr>
            <a:spLocks noGrp="1"/>
          </p:cNvSpPr>
          <p:nvPr>
            <p:ph type="title"/>
          </p:nvPr>
        </p:nvSpPr>
        <p:spPr>
          <a:xfrm>
            <a:off x="127744" y="76219"/>
            <a:ext cx="9016255" cy="381000"/>
          </a:xfrm>
        </p:spPr>
        <p:txBody>
          <a:bodyPr>
            <a:noAutofit/>
          </a:bodyPr>
          <a:lstStyle/>
          <a:p>
            <a:r>
              <a:rPr lang="en-US" sz="1800" kern="1200" dirty="0">
                <a:solidFill>
                  <a:srgbClr val="0070C0"/>
                </a:solidFill>
              </a:rPr>
              <a:t>Environment</a:t>
            </a:r>
            <a:r>
              <a:rPr lang="en-US" kern="1200" dirty="0">
                <a:solidFill>
                  <a:srgbClr val="0070C0"/>
                </a:solidFill>
              </a:rPr>
              <a:t> </a:t>
            </a:r>
            <a:r>
              <a:rPr lang="en-US" sz="1800" kern="1200" dirty="0">
                <a:solidFill>
                  <a:srgbClr val="0070C0"/>
                </a:solidFill>
              </a:rPr>
              <a:t>Provisioning Solution Details – From A large European Bank Case Study</a:t>
            </a:r>
          </a:p>
        </p:txBody>
      </p:sp>
      <p:sp>
        <p:nvSpPr>
          <p:cNvPr id="3" name="Slide Number Placeholder 2"/>
          <p:cNvSpPr>
            <a:spLocks noGrp="1"/>
          </p:cNvSpPr>
          <p:nvPr>
            <p:ph type="sldNum" sz="quarter" idx="10"/>
          </p:nvPr>
        </p:nvSpPr>
        <p:spPr>
          <a:xfrm>
            <a:off x="6713977" y="5609273"/>
            <a:ext cx="2057400" cy="273844"/>
          </a:xfrm>
        </p:spPr>
        <p:txBody>
          <a:bodyPr/>
          <a:lstStyle/>
          <a:p>
            <a:endParaRPr lang="en-US" dirty="0"/>
          </a:p>
        </p:txBody>
      </p:sp>
      <p:sp>
        <p:nvSpPr>
          <p:cNvPr id="41" name="Content Placeholder 6"/>
          <p:cNvSpPr txBox="1">
            <a:spLocks/>
          </p:cNvSpPr>
          <p:nvPr/>
        </p:nvSpPr>
        <p:spPr>
          <a:xfrm>
            <a:off x="4941869" y="669132"/>
            <a:ext cx="4202131" cy="2333204"/>
          </a:xfrm>
          <a:prstGeom prst="rect">
            <a:avLst/>
          </a:prstGeom>
          <a:noFill/>
          <a:ln>
            <a:noFill/>
          </a:ln>
        </p:spPr>
        <p:txBody>
          <a:bodyPr>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Virtualized environment for mainframe application development, testing, demo, training</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Enables z/OS, middleware and other z/OS software to run on Intel compatible platforms without z hardware</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Emulates IBM Z architecture with virtual I/O and devices</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Packaged with a toolkit to ease quick and on demand provisioning</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Provides flexible environments that can be stood up and discarded on need basis</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Provisioning tools have REST APIs for integration with DevOps pipeline</a:t>
            </a:r>
          </a:p>
        </p:txBody>
      </p:sp>
      <p:graphicFrame>
        <p:nvGraphicFramePr>
          <p:cNvPr id="42" name="Table 41"/>
          <p:cNvGraphicFramePr>
            <a:graphicFrameLocks noGrp="1"/>
          </p:cNvGraphicFramePr>
          <p:nvPr>
            <p:extLst/>
          </p:nvPr>
        </p:nvGraphicFramePr>
        <p:xfrm>
          <a:off x="5254752" y="3243072"/>
          <a:ext cx="3577584" cy="1687560"/>
        </p:xfrm>
        <a:graphic>
          <a:graphicData uri="http://schemas.openxmlformats.org/drawingml/2006/table">
            <a:tbl>
              <a:tblPr>
                <a:tableStyleId>{5940675A-B579-460E-94D1-54222C63F5DA}</a:tableStyleId>
              </a:tblPr>
              <a:tblGrid>
                <a:gridCol w="1899439">
                  <a:extLst>
                    <a:ext uri="{9D8B030D-6E8A-4147-A177-3AD203B41FA5}">
                      <a16:colId xmlns:a16="http://schemas.microsoft.com/office/drawing/2014/main" val="20000"/>
                    </a:ext>
                  </a:extLst>
                </a:gridCol>
                <a:gridCol w="1678145">
                  <a:extLst>
                    <a:ext uri="{9D8B030D-6E8A-4147-A177-3AD203B41FA5}">
                      <a16:colId xmlns:a16="http://schemas.microsoft.com/office/drawing/2014/main" val="20001"/>
                    </a:ext>
                  </a:extLst>
                </a:gridCol>
              </a:tblGrid>
              <a:tr h="281260">
                <a:tc>
                  <a:txBody>
                    <a:bodyPr/>
                    <a:lstStyle/>
                    <a:p>
                      <a:pPr algn="l" fontAlgn="b"/>
                      <a:r>
                        <a:rPr kumimoji="0" lang="en-US" sz="1200" b="1"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Test phase</a:t>
                      </a:r>
                    </a:p>
                  </a:txBody>
                  <a:tcPr marL="9525" marR="9525" marT="9525" marB="0" anchor="b">
                    <a:noFill/>
                  </a:tcPr>
                </a:tc>
                <a:tc>
                  <a:txBody>
                    <a:bodyPr/>
                    <a:lstStyle/>
                    <a:p>
                      <a:pPr algn="l" fontAlgn="b"/>
                      <a:r>
                        <a:rPr kumimoji="0" lang="en-US" sz="1200" b="1"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zD&amp;T applicability</a:t>
                      </a:r>
                    </a:p>
                  </a:txBody>
                  <a:tcPr marL="9525" marR="9525" marT="9525" marB="0" anchor="b">
                    <a:noFill/>
                  </a:tcPr>
                </a:tc>
                <a:extLst>
                  <a:ext uri="{0D108BD9-81ED-4DB2-BD59-A6C34878D82A}">
                    <a16:rowId xmlns:a16="http://schemas.microsoft.com/office/drawing/2014/main" val="10000"/>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Unit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Yes</a:t>
                      </a:r>
                    </a:p>
                  </a:txBody>
                  <a:tcPr marL="9525" marR="9525" marT="9525" marB="0" anchor="b">
                    <a:noFill/>
                  </a:tcPr>
                </a:tc>
                <a:extLst>
                  <a:ext uri="{0D108BD9-81ED-4DB2-BD59-A6C34878D82A}">
                    <a16:rowId xmlns:a16="http://schemas.microsoft.com/office/drawing/2014/main" val="10001"/>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System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Yes</a:t>
                      </a:r>
                    </a:p>
                  </a:txBody>
                  <a:tcPr marL="9525" marR="9525" marT="9525" marB="0" anchor="b">
                    <a:noFill/>
                  </a:tcPr>
                </a:tc>
                <a:extLst>
                  <a:ext uri="{0D108BD9-81ED-4DB2-BD59-A6C34878D82A}">
                    <a16:rowId xmlns:a16="http://schemas.microsoft.com/office/drawing/2014/main" val="10002"/>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Integration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Limited</a:t>
                      </a:r>
                    </a:p>
                  </a:txBody>
                  <a:tcPr marL="9525" marR="9525" marT="9525" marB="0" anchor="b">
                    <a:noFill/>
                  </a:tcPr>
                </a:tc>
                <a:extLst>
                  <a:ext uri="{0D108BD9-81ED-4DB2-BD59-A6C34878D82A}">
                    <a16:rowId xmlns:a16="http://schemas.microsoft.com/office/drawing/2014/main" val="10003"/>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Performance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No</a:t>
                      </a:r>
                    </a:p>
                  </a:txBody>
                  <a:tcPr marL="9525" marR="9525" marT="9525" marB="0" anchor="b">
                    <a:noFill/>
                  </a:tcPr>
                </a:tc>
                <a:extLst>
                  <a:ext uri="{0D108BD9-81ED-4DB2-BD59-A6C34878D82A}">
                    <a16:rowId xmlns:a16="http://schemas.microsoft.com/office/drawing/2014/main" val="10004"/>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Pre-prod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No</a:t>
                      </a:r>
                    </a:p>
                  </a:txBody>
                  <a:tcPr marL="9525" marR="9525" marT="9525" marB="0" anchor="b">
                    <a:noFill/>
                  </a:tcPr>
                </a:tc>
                <a:extLst>
                  <a:ext uri="{0D108BD9-81ED-4DB2-BD59-A6C34878D82A}">
                    <a16:rowId xmlns:a16="http://schemas.microsoft.com/office/drawing/2014/main" val="10005"/>
                  </a:ext>
                </a:extLst>
              </a:tr>
            </a:tbl>
          </a:graphicData>
        </a:graphic>
      </p:graphicFrame>
      <p:grpSp>
        <p:nvGrpSpPr>
          <p:cNvPr id="43" name="Group 42"/>
          <p:cNvGrpSpPr/>
          <p:nvPr/>
        </p:nvGrpSpPr>
        <p:grpSpPr>
          <a:xfrm>
            <a:off x="127745" y="552891"/>
            <a:ext cx="3927621" cy="2309096"/>
            <a:chOff x="403619" y="1264505"/>
            <a:chExt cx="4976932" cy="3303216"/>
          </a:xfrm>
        </p:grpSpPr>
        <p:sp>
          <p:nvSpPr>
            <p:cNvPr id="45" name="TextBox 44"/>
            <p:cNvSpPr txBox="1"/>
            <p:nvPr/>
          </p:nvSpPr>
          <p:spPr>
            <a:xfrm>
              <a:off x="403619" y="1430356"/>
              <a:ext cx="1339367" cy="330211"/>
            </a:xfrm>
            <a:prstGeom prst="rect">
              <a:avLst/>
            </a:prstGeom>
            <a:noFill/>
          </p:spPr>
          <p:txBody>
            <a:bodyPr wrap="square" rtlCol="0">
              <a:spAutoFit/>
            </a:bodyPr>
            <a:lstStyle/>
            <a:p>
              <a:r>
                <a:rPr lang="en-US" sz="900" dirty="0"/>
                <a:t>Linux on X86 PC</a:t>
              </a:r>
            </a:p>
          </p:txBody>
        </p:sp>
        <p:sp>
          <p:nvSpPr>
            <p:cNvPr id="46" name="Rounded Rectangle 45"/>
            <p:cNvSpPr/>
            <p:nvPr/>
          </p:nvSpPr>
          <p:spPr>
            <a:xfrm>
              <a:off x="1902740" y="3788571"/>
              <a:ext cx="2831732" cy="58163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x86 compatible PC running 64 bit Linux</a:t>
              </a:r>
            </a:p>
          </p:txBody>
        </p:sp>
        <p:sp>
          <p:nvSpPr>
            <p:cNvPr id="47" name="Rounded Rectangle 46"/>
            <p:cNvSpPr/>
            <p:nvPr/>
          </p:nvSpPr>
          <p:spPr>
            <a:xfrm>
              <a:off x="1861005" y="1264505"/>
              <a:ext cx="2831732" cy="24647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8" name="Rounded Rectangle 47"/>
            <p:cNvSpPr/>
            <p:nvPr/>
          </p:nvSpPr>
          <p:spPr>
            <a:xfrm>
              <a:off x="2050514" y="3085689"/>
              <a:ext cx="2525968" cy="526165"/>
            </a:xfrm>
            <a:prstGeom prst="roundRect">
              <a:avLst/>
            </a:prstGeom>
            <a:solidFill>
              <a:srgbClr val="70D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 architecture simulator</a:t>
              </a:r>
            </a:p>
          </p:txBody>
        </p:sp>
        <p:sp>
          <p:nvSpPr>
            <p:cNvPr id="49" name="Rounded Rectangle 48"/>
            <p:cNvSpPr/>
            <p:nvPr/>
          </p:nvSpPr>
          <p:spPr>
            <a:xfrm>
              <a:off x="2027856" y="2487062"/>
              <a:ext cx="2525968" cy="526165"/>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 software stack</a:t>
              </a:r>
            </a:p>
          </p:txBody>
        </p:sp>
        <p:sp>
          <p:nvSpPr>
            <p:cNvPr id="50" name="Rounded Rectangle 49"/>
            <p:cNvSpPr/>
            <p:nvPr/>
          </p:nvSpPr>
          <p:spPr>
            <a:xfrm>
              <a:off x="2037703" y="2131766"/>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IDz</a:t>
              </a:r>
            </a:p>
          </p:txBody>
        </p:sp>
        <p:sp>
          <p:nvSpPr>
            <p:cNvPr id="51" name="Rounded Rectangle 50"/>
            <p:cNvSpPr/>
            <p:nvPr/>
          </p:nvSpPr>
          <p:spPr>
            <a:xfrm>
              <a:off x="2558225" y="2140149"/>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UCD</a:t>
              </a:r>
            </a:p>
          </p:txBody>
        </p:sp>
        <p:sp>
          <p:nvSpPr>
            <p:cNvPr id="52" name="Rounded Rectangle 51"/>
            <p:cNvSpPr/>
            <p:nvPr/>
          </p:nvSpPr>
          <p:spPr>
            <a:xfrm>
              <a:off x="3114608" y="2136148"/>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RTC</a:t>
              </a:r>
            </a:p>
          </p:txBody>
        </p:sp>
        <p:sp>
          <p:nvSpPr>
            <p:cNvPr id="53" name="Rounded Rectangle 52"/>
            <p:cNvSpPr/>
            <p:nvPr/>
          </p:nvSpPr>
          <p:spPr>
            <a:xfrm>
              <a:off x="3663092" y="2131885"/>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IMS</a:t>
              </a:r>
            </a:p>
          </p:txBody>
        </p:sp>
        <p:sp>
          <p:nvSpPr>
            <p:cNvPr id="54" name="Rounded Rectangle 53"/>
            <p:cNvSpPr/>
            <p:nvPr/>
          </p:nvSpPr>
          <p:spPr>
            <a:xfrm>
              <a:off x="4170221" y="1990719"/>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DB2</a:t>
              </a:r>
            </a:p>
          </p:txBody>
        </p:sp>
        <p:sp>
          <p:nvSpPr>
            <p:cNvPr id="55" name="Rounded Rectangle 54"/>
            <p:cNvSpPr/>
            <p:nvPr/>
          </p:nvSpPr>
          <p:spPr>
            <a:xfrm>
              <a:off x="2033733" y="1822185"/>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WAS</a:t>
              </a:r>
            </a:p>
          </p:txBody>
        </p:sp>
        <p:sp>
          <p:nvSpPr>
            <p:cNvPr id="56" name="Rounded Rectangle 55"/>
            <p:cNvSpPr/>
            <p:nvPr/>
          </p:nvSpPr>
          <p:spPr>
            <a:xfrm>
              <a:off x="3115872" y="1822252"/>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RIT</a:t>
              </a:r>
            </a:p>
          </p:txBody>
        </p:sp>
        <p:sp>
          <p:nvSpPr>
            <p:cNvPr id="57" name="Rounded Rectangle 56"/>
            <p:cNvSpPr/>
            <p:nvPr/>
          </p:nvSpPr>
          <p:spPr>
            <a:xfrm>
              <a:off x="2576543" y="1822451"/>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CICS</a:t>
              </a:r>
            </a:p>
          </p:txBody>
        </p:sp>
        <p:sp>
          <p:nvSpPr>
            <p:cNvPr id="58" name="Rounded Rectangle 57"/>
            <p:cNvSpPr/>
            <p:nvPr/>
          </p:nvSpPr>
          <p:spPr>
            <a:xfrm>
              <a:off x="3663092" y="1840154"/>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MQ</a:t>
              </a:r>
            </a:p>
          </p:txBody>
        </p:sp>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75" y="2238562"/>
              <a:ext cx="655113" cy="964193"/>
            </a:xfrm>
            <a:prstGeom prst="rect">
              <a:avLst/>
            </a:prstGeom>
          </p:spPr>
        </p:pic>
        <p:sp>
          <p:nvSpPr>
            <p:cNvPr id="60" name="Rounded Rectangle 59"/>
            <p:cNvSpPr/>
            <p:nvPr/>
          </p:nvSpPr>
          <p:spPr>
            <a:xfrm>
              <a:off x="2066698" y="1412503"/>
              <a:ext cx="2509784" cy="266033"/>
            </a:xfrm>
            <a:prstGeom prst="roundRect">
              <a:avLst/>
            </a:prstGeom>
            <a:solidFill>
              <a:srgbClr val="FFF6D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COBOL, PL/I,C++,Java,Batch,Assembler</a:t>
              </a:r>
            </a:p>
          </p:txBody>
        </p:sp>
        <p:sp>
          <p:nvSpPr>
            <p:cNvPr id="61" name="Isosceles Triangle 7"/>
            <p:cNvSpPr/>
            <p:nvPr/>
          </p:nvSpPr>
          <p:spPr>
            <a:xfrm rot="5400000">
              <a:off x="4454828" y="2394252"/>
              <a:ext cx="1369325" cy="482120"/>
            </a:xfrm>
            <a:prstGeom prst="triangle">
              <a:avLst>
                <a:gd name="adj" fmla="val 5493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3" name="Cloud 62"/>
            <p:cNvSpPr/>
            <p:nvPr/>
          </p:nvSpPr>
          <p:spPr>
            <a:xfrm>
              <a:off x="514757" y="3681629"/>
              <a:ext cx="1124015" cy="646132"/>
            </a:xfrm>
            <a:prstGeom prst="cloud">
              <a:avLst/>
            </a:prstGeom>
            <a:solidFill>
              <a:schemeClr val="accent1">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4" name="Cloud 63"/>
            <p:cNvSpPr/>
            <p:nvPr/>
          </p:nvSpPr>
          <p:spPr>
            <a:xfrm>
              <a:off x="671894" y="3921589"/>
              <a:ext cx="1124015" cy="646132"/>
            </a:xfrm>
            <a:prstGeom prst="cloud">
              <a:avLst/>
            </a:prstGeom>
            <a:solidFill>
              <a:schemeClr val="accent1">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5" name="Isosceles Triangle 32"/>
            <p:cNvSpPr/>
            <p:nvPr/>
          </p:nvSpPr>
          <p:spPr>
            <a:xfrm rot="5400000">
              <a:off x="861664" y="2442059"/>
              <a:ext cx="1369326" cy="482118"/>
            </a:xfrm>
            <a:prstGeom prst="triangle">
              <a:avLst>
                <a:gd name="adj" fmla="val 5493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6" name="TextBox 65"/>
            <p:cNvSpPr txBox="1"/>
            <p:nvPr/>
          </p:nvSpPr>
          <p:spPr>
            <a:xfrm>
              <a:off x="652670" y="4105427"/>
              <a:ext cx="2089352" cy="264169"/>
            </a:xfrm>
            <a:prstGeom prst="rect">
              <a:avLst/>
            </a:prstGeom>
            <a:noFill/>
          </p:spPr>
          <p:txBody>
            <a:bodyPr wrap="square" rtlCol="0">
              <a:spAutoFit/>
            </a:bodyPr>
            <a:lstStyle/>
            <a:p>
              <a:r>
                <a:rPr lang="en-US" sz="600" dirty="0">
                  <a:solidFill>
                    <a:schemeClr val="tx1">
                      <a:lumMod val="95000"/>
                      <a:lumOff val="5000"/>
                    </a:schemeClr>
                  </a:solidFill>
                </a:rPr>
                <a:t>Cloud infrastructure</a:t>
              </a:r>
            </a:p>
          </p:txBody>
        </p:sp>
      </p:grpSp>
      <p:pic>
        <p:nvPicPr>
          <p:cNvPr id="67" name="Picture 66">
            <a:extLst>
              <a:ext uri="{FF2B5EF4-FFF2-40B4-BE49-F238E27FC236}">
                <a16:creationId xmlns:a16="http://schemas.microsoft.com/office/drawing/2014/main" id="{51590382-684D-8C48-A430-2101BC9F07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195" y="963276"/>
            <a:ext cx="971654" cy="1230518"/>
          </a:xfrm>
          <a:prstGeom prst="rect">
            <a:avLst/>
          </a:prstGeom>
        </p:spPr>
      </p:pic>
      <p:grpSp>
        <p:nvGrpSpPr>
          <p:cNvPr id="69" name="Group 68"/>
          <p:cNvGrpSpPr/>
          <p:nvPr/>
        </p:nvGrpSpPr>
        <p:grpSpPr>
          <a:xfrm>
            <a:off x="126155" y="3890373"/>
            <a:ext cx="4852290" cy="917028"/>
            <a:chOff x="2552696" y="3873502"/>
            <a:chExt cx="7727824" cy="2815812"/>
          </a:xfrm>
        </p:grpSpPr>
        <p:sp>
          <p:nvSpPr>
            <p:cNvPr id="70" name="Freeform 69"/>
            <p:cNvSpPr/>
            <p:nvPr/>
          </p:nvSpPr>
          <p:spPr>
            <a:xfrm>
              <a:off x="2552696" y="3873502"/>
              <a:ext cx="1016972"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7151"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Development</a:t>
              </a:r>
            </a:p>
          </p:txBody>
        </p:sp>
        <p:sp>
          <p:nvSpPr>
            <p:cNvPr id="71" name="Freeform 70"/>
            <p:cNvSpPr/>
            <p:nvPr/>
          </p:nvSpPr>
          <p:spPr>
            <a:xfrm>
              <a:off x="3645938" y="3873505"/>
              <a:ext cx="1016970" cy="15272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1225557"/>
                <a:satOff val="-1705"/>
                <a:lumOff val="-654"/>
                <a:alphaOff val="0"/>
              </a:schemeClr>
            </a:fillRef>
            <a:effectRef idx="1">
              <a:schemeClr val="accent5">
                <a:hueOff val="-1225557"/>
                <a:satOff val="-1705"/>
                <a:lumOff val="-654"/>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Unit Test</a:t>
              </a:r>
            </a:p>
          </p:txBody>
        </p:sp>
        <p:sp>
          <p:nvSpPr>
            <p:cNvPr id="72" name="Freeform 71"/>
            <p:cNvSpPr/>
            <p:nvPr/>
          </p:nvSpPr>
          <p:spPr>
            <a:xfrm>
              <a:off x="4739181" y="3873502"/>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2451115"/>
                <a:satOff val="-3409"/>
                <a:lumOff val="-1307"/>
                <a:alphaOff val="0"/>
              </a:schemeClr>
            </a:fillRef>
            <a:effectRef idx="1">
              <a:schemeClr val="accent5">
                <a:hueOff val="-2451115"/>
                <a:satOff val="-3409"/>
                <a:lumOff val="-1307"/>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Component Integration Test</a:t>
              </a:r>
            </a:p>
          </p:txBody>
        </p:sp>
        <p:sp>
          <p:nvSpPr>
            <p:cNvPr id="73" name="Freeform 72"/>
            <p:cNvSpPr/>
            <p:nvPr/>
          </p:nvSpPr>
          <p:spPr>
            <a:xfrm>
              <a:off x="5832425" y="3873502"/>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676672"/>
                <a:satOff val="-5114"/>
                <a:lumOff val="-1961"/>
                <a:alphaOff val="0"/>
              </a:schemeClr>
            </a:fillRef>
            <a:effectRef idx="1">
              <a:schemeClr val="accent5">
                <a:hueOff val="-3676672"/>
                <a:satOff val="-5114"/>
                <a:lumOff val="-1961"/>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System Test</a:t>
              </a:r>
            </a:p>
          </p:txBody>
        </p:sp>
        <p:sp>
          <p:nvSpPr>
            <p:cNvPr id="74" name="Freeform 73"/>
            <p:cNvSpPr/>
            <p:nvPr/>
          </p:nvSpPr>
          <p:spPr>
            <a:xfrm>
              <a:off x="7077065" y="5162061"/>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bg1">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4902230"/>
                <a:satOff val="-6819"/>
                <a:lumOff val="-2615"/>
                <a:alphaOff val="0"/>
              </a:schemeClr>
            </a:fillRef>
            <a:effectRef idx="1">
              <a:schemeClr val="accent5">
                <a:hueOff val="-4902230"/>
                <a:satOff val="-6819"/>
                <a:lumOff val="-2615"/>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System Integration Test</a:t>
              </a:r>
            </a:p>
          </p:txBody>
        </p:sp>
        <p:sp>
          <p:nvSpPr>
            <p:cNvPr id="75" name="Freeform 74"/>
            <p:cNvSpPr/>
            <p:nvPr/>
          </p:nvSpPr>
          <p:spPr>
            <a:xfrm>
              <a:off x="8170307" y="5162061"/>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bg1">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6127787"/>
                <a:satOff val="-8523"/>
                <a:lumOff val="-3268"/>
                <a:alphaOff val="0"/>
              </a:schemeClr>
            </a:fillRef>
            <a:effectRef idx="1">
              <a:schemeClr val="accent5">
                <a:hueOff val="-6127787"/>
                <a:satOff val="-8523"/>
                <a:lumOff val="-3268"/>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User Acceptance Test</a:t>
              </a:r>
            </a:p>
          </p:txBody>
        </p:sp>
        <p:sp>
          <p:nvSpPr>
            <p:cNvPr id="76" name="Freeform 75"/>
            <p:cNvSpPr/>
            <p:nvPr/>
          </p:nvSpPr>
          <p:spPr>
            <a:xfrm>
              <a:off x="9263550" y="5162061"/>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bg1">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7353344"/>
                <a:satOff val="-10228"/>
                <a:lumOff val="-3922"/>
                <a:alphaOff val="0"/>
              </a:schemeClr>
            </a:fillRef>
            <a:effectRef idx="1">
              <a:schemeClr val="accent5">
                <a:hueOff val="-7353344"/>
                <a:satOff val="-10228"/>
                <a:lumOff val="-3922"/>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Performance Test</a:t>
              </a:r>
            </a:p>
          </p:txBody>
        </p:sp>
      </p:grpSp>
      <p:cxnSp>
        <p:nvCxnSpPr>
          <p:cNvPr id="81" name="Straight Connector 80"/>
          <p:cNvCxnSpPr/>
          <p:nvPr/>
        </p:nvCxnSpPr>
        <p:spPr>
          <a:xfrm flipH="1">
            <a:off x="3164960" y="3861761"/>
            <a:ext cx="3323" cy="28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876605" y="4053900"/>
            <a:ext cx="22511" cy="707267"/>
          </a:xfrm>
          <a:prstGeom prst="line">
            <a:avLst/>
          </a:prstGeom>
          <a:ln w="444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3" name="Title 6"/>
          <p:cNvSpPr txBox="1">
            <a:spLocks/>
          </p:cNvSpPr>
          <p:nvPr/>
        </p:nvSpPr>
        <p:spPr>
          <a:xfrm>
            <a:off x="58124" y="3047536"/>
            <a:ext cx="432072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t>Environment virtualization scope</a:t>
            </a:r>
          </a:p>
        </p:txBody>
      </p:sp>
      <p:sp>
        <p:nvSpPr>
          <p:cNvPr id="84" name="Rounded Rectangle 83"/>
          <p:cNvSpPr/>
          <p:nvPr/>
        </p:nvSpPr>
        <p:spPr>
          <a:xfrm>
            <a:off x="42849" y="3243072"/>
            <a:ext cx="4986992" cy="1621279"/>
          </a:xfrm>
          <a:prstGeom prst="roundRect">
            <a:avLst/>
          </a:prstGeom>
          <a:ln w="6350">
            <a:solidFill>
              <a:schemeClr val="tx1"/>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68" name="Slide Number Placeholder 2"/>
          <p:cNvSpPr txBox="1">
            <a:spLocks/>
          </p:cNvSpPr>
          <p:nvPr/>
        </p:nvSpPr>
        <p:spPr>
          <a:xfrm>
            <a:off x="238683" y="4864351"/>
            <a:ext cx="468287" cy="2794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z="1100" smtClean="0"/>
              <a:pPr/>
              <a:t>20</a:t>
            </a:fld>
            <a:endParaRPr lang="en-US" dirty="0"/>
          </a:p>
        </p:txBody>
      </p:sp>
      <p:sp>
        <p:nvSpPr>
          <p:cNvPr id="11" name="Multiply 10"/>
          <p:cNvSpPr/>
          <p:nvPr/>
        </p:nvSpPr>
        <p:spPr>
          <a:xfrm>
            <a:off x="3828287" y="3926950"/>
            <a:ext cx="511603" cy="419645"/>
          </a:xfrm>
          <a:prstGeom prst="mathMultiply">
            <a:avLst/>
          </a:prstGeom>
          <a:solidFill>
            <a:schemeClr val="accent2">
              <a:lumMod val="60000"/>
              <a:lumOff val="40000"/>
            </a:schemeClr>
          </a:solidFill>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176180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Mainframe virtualization (zD&amp;T) - Outcome</a:t>
            </a:r>
          </a:p>
        </p:txBody>
      </p:sp>
      <p:sp>
        <p:nvSpPr>
          <p:cNvPr id="3" name="Slide Number Placeholder 2"/>
          <p:cNvSpPr>
            <a:spLocks noGrp="1"/>
          </p:cNvSpPr>
          <p:nvPr>
            <p:ph type="sldNum" sz="quarter" idx="2"/>
          </p:nvPr>
        </p:nvSpPr>
        <p:spPr/>
        <p:txBody>
          <a:bodyPr/>
          <a:lstStyle/>
          <a:p>
            <a:fld id="{86CB4B4D-7CA3-9044-876B-883B54F8677D}" type="slidenum">
              <a:rPr lang="en-US" smtClean="0"/>
              <a:pPr/>
              <a:t>21</a:t>
            </a:fld>
            <a:endParaRPr lang="en-US" dirty="0"/>
          </a:p>
        </p:txBody>
      </p:sp>
      <p:pic>
        <p:nvPicPr>
          <p:cNvPr id="4" name="Picture 3"/>
          <p:cNvPicPr>
            <a:picLocks noChangeAspect="1"/>
          </p:cNvPicPr>
          <p:nvPr/>
        </p:nvPicPr>
        <p:blipFill>
          <a:blip r:embed="rId2"/>
          <a:stretch>
            <a:fillRect/>
          </a:stretch>
        </p:blipFill>
        <p:spPr>
          <a:xfrm>
            <a:off x="556318" y="504274"/>
            <a:ext cx="8016182" cy="1255401"/>
          </a:xfrm>
          <a:prstGeom prst="rect">
            <a:avLst/>
          </a:prstGeom>
        </p:spPr>
      </p:pic>
      <p:sp>
        <p:nvSpPr>
          <p:cNvPr id="5" name="Rectangle 4"/>
          <p:cNvSpPr/>
          <p:nvPr/>
        </p:nvSpPr>
        <p:spPr>
          <a:xfrm>
            <a:off x="415545" y="2207443"/>
            <a:ext cx="2457004" cy="2069390"/>
          </a:xfrm>
          <a:prstGeom prst="rect">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100" dirty="0">
              <a:solidFill>
                <a:prstClr val="white"/>
              </a:solidFill>
              <a:latin typeface="Franklin Gothic Book" panose="020B0503020102020204" pitchFamily="34" charset="0"/>
            </a:endParaRPr>
          </a:p>
        </p:txBody>
      </p:sp>
      <p:sp>
        <p:nvSpPr>
          <p:cNvPr id="6" name="TextBox 5"/>
          <p:cNvSpPr txBox="1"/>
          <p:nvPr/>
        </p:nvSpPr>
        <p:spPr>
          <a:xfrm>
            <a:off x="1000495" y="2207443"/>
            <a:ext cx="1558976" cy="276999"/>
          </a:xfrm>
          <a:prstGeom prst="rect">
            <a:avLst/>
          </a:prstGeom>
          <a:noFill/>
        </p:spPr>
        <p:txBody>
          <a:bodyPr wrap="square" rtlCol="0">
            <a:spAutoFit/>
          </a:bodyPr>
          <a:lstStyle/>
          <a:p>
            <a:r>
              <a:rPr lang="en-US" sz="1200" b="1" dirty="0">
                <a:solidFill>
                  <a:srgbClr val="002060"/>
                </a:solidFill>
                <a:latin typeface="Franklin Gothic Book" panose="020B0503020102020204" pitchFamily="34" charset="0"/>
                <a:cs typeface="Arial" pitchFamily="34" charset="0"/>
              </a:rPr>
              <a:t>Core application</a:t>
            </a:r>
          </a:p>
        </p:txBody>
      </p:sp>
      <p:sp>
        <p:nvSpPr>
          <p:cNvPr id="7" name="TextBox 6"/>
          <p:cNvSpPr txBox="1"/>
          <p:nvPr/>
        </p:nvSpPr>
        <p:spPr>
          <a:xfrm>
            <a:off x="415546" y="2505336"/>
            <a:ext cx="2568146" cy="1754326"/>
          </a:xfrm>
          <a:prstGeom prst="rect">
            <a:avLst/>
          </a:prstGeom>
          <a:noFill/>
        </p:spPr>
        <p:txBody>
          <a:bodyPr wrap="square" rtlCol="0">
            <a:spAutoFit/>
          </a:bodyPr>
          <a:lstStyle/>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Application size ~ 1.5 TB</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Overall instance size ~ 2 TB</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600 DB2 tables</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1600 </a:t>
            </a:r>
            <a:r>
              <a:rPr lang="en-US" sz="1200" dirty="0" err="1">
                <a:solidFill>
                  <a:srgbClr val="002060"/>
                </a:solidFill>
                <a:latin typeface="Franklin Gothic Book" panose="020B0503020102020204" pitchFamily="34" charset="0"/>
                <a:cs typeface="Arial" pitchFamily="34" charset="0"/>
              </a:rPr>
              <a:t>loadlibs</a:t>
            </a:r>
            <a:r>
              <a:rPr lang="en-US" sz="1200" dirty="0">
                <a:solidFill>
                  <a:srgbClr val="002060"/>
                </a:solidFill>
                <a:latin typeface="Franklin Gothic Book" panose="020B0503020102020204" pitchFamily="34" charset="0"/>
                <a:cs typeface="Arial" pitchFamily="34" charset="0"/>
              </a:rPr>
              <a:t>, files</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53 CICS regions + 2 </a:t>
            </a:r>
            <a:r>
              <a:rPr lang="en-US" sz="1200" dirty="0" err="1">
                <a:solidFill>
                  <a:srgbClr val="002060"/>
                </a:solidFill>
                <a:latin typeface="Franklin Gothic Book" panose="020B0503020102020204" pitchFamily="34" charset="0"/>
                <a:cs typeface="Arial" pitchFamily="34" charset="0"/>
              </a:rPr>
              <a:t>CICSplex</a:t>
            </a:r>
            <a:endParaRPr lang="en-US" sz="1050" dirty="0">
              <a:solidFill>
                <a:srgbClr val="002060"/>
              </a:solidFill>
              <a:latin typeface="Franklin Gothic Book" panose="020B0503020102020204" pitchFamily="34" charset="0"/>
              <a:cs typeface="Arial" pitchFamily="34" charset="0"/>
            </a:endParaRPr>
          </a:p>
        </p:txBody>
      </p:sp>
      <p:sp>
        <p:nvSpPr>
          <p:cNvPr id="8" name="TextBox 7"/>
          <p:cNvSpPr txBox="1"/>
          <p:nvPr/>
        </p:nvSpPr>
        <p:spPr>
          <a:xfrm>
            <a:off x="1404784" y="4692421"/>
            <a:ext cx="6128283"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200" b="1" dirty="0"/>
              <a:t>Solution being rolled out for all of the MF Estate for Lower Environments (UT/ST/CIT)</a:t>
            </a:r>
          </a:p>
        </p:txBody>
      </p:sp>
      <p:pic>
        <p:nvPicPr>
          <p:cNvPr id="9" name="Picture 8"/>
          <p:cNvPicPr>
            <a:picLocks noChangeAspect="1"/>
          </p:cNvPicPr>
          <p:nvPr/>
        </p:nvPicPr>
        <p:blipFill>
          <a:blip r:embed="rId3"/>
          <a:stretch>
            <a:fillRect/>
          </a:stretch>
        </p:blipFill>
        <p:spPr>
          <a:xfrm>
            <a:off x="3137974" y="1630630"/>
            <a:ext cx="5478772" cy="2969276"/>
          </a:xfrm>
          <a:prstGeom prst="rect">
            <a:avLst/>
          </a:prstGeom>
        </p:spPr>
      </p:pic>
    </p:spTree>
    <p:extLst>
      <p:ext uri="{BB962C8B-B14F-4D97-AF65-F5344CB8AC3E}">
        <p14:creationId xmlns:p14="http://schemas.microsoft.com/office/powerpoint/2010/main" val="405276236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 name="Content Placeholder 4"/>
          <p:cNvGraphicFramePr>
            <a:graphicFrameLocks/>
          </p:cNvGraphicFramePr>
          <p:nvPr>
            <p:extLst/>
          </p:nvPr>
        </p:nvGraphicFramePr>
        <p:xfrm>
          <a:off x="523504" y="748755"/>
          <a:ext cx="8260945" cy="2898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pPr>
              <a:defRPr/>
            </a:pPr>
            <a:r>
              <a:rPr lang="en-US" sz="2175" kern="1200" dirty="0">
                <a:solidFill>
                  <a:srgbClr val="0070C0"/>
                </a:solidFill>
              </a:rPr>
              <a:t>Automated Environment Provisioning using zD&amp;T using v11 Tools</a:t>
            </a:r>
            <a:br>
              <a:rPr lang="en-US" sz="2175" kern="1200" dirty="0">
                <a:solidFill>
                  <a:srgbClr val="0070C0"/>
                </a:solidFill>
              </a:rPr>
            </a:br>
            <a:endParaRPr lang="en-US" sz="2175" kern="1200" dirty="0">
              <a:solidFill>
                <a:srgbClr val="0070C0"/>
              </a:solidFill>
            </a:endParaRPr>
          </a:p>
        </p:txBody>
      </p:sp>
      <p:sp>
        <p:nvSpPr>
          <p:cNvPr id="4"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457189" hangingPunct="1">
              <a:defRPr/>
            </a:pPr>
            <a:r>
              <a:rPr lang="en-US" b="1" dirty="0">
                <a:latin typeface="Calibri"/>
              </a:rPr>
              <a:t>Key Drivers for Modernization </a:t>
            </a:r>
          </a:p>
        </p:txBody>
      </p:sp>
      <p:sp>
        <p:nvSpPr>
          <p:cNvPr id="8" name="Slide Number Placeholder 7">
            <a:extLst>
              <a:ext uri="{FF2B5EF4-FFF2-40B4-BE49-F238E27FC236}">
                <a16:creationId xmlns:a16="http://schemas.microsoft.com/office/drawing/2014/main" id="{B7E88E09-95B3-406C-936F-162EB5949626}"/>
              </a:ext>
            </a:extLst>
          </p:cNvPr>
          <p:cNvSpPr>
            <a:spLocks noGrp="1"/>
          </p:cNvSpPr>
          <p:nvPr>
            <p:ph type="sldNum" sz="quarter" idx="2"/>
          </p:nvPr>
        </p:nvSpPr>
        <p:spPr/>
        <p:txBody>
          <a:bodyPr/>
          <a:lstStyle/>
          <a:p>
            <a:pPr defTabSz="685800" hangingPunct="1"/>
            <a:fld id="{86CB4B4D-7CA3-9044-876B-883B54F8677D}" type="slidenum">
              <a:rPr lang="en-US" kern="1200">
                <a:solidFill>
                  <a:srgbClr val="000000">
                    <a:lumMod val="75000"/>
                    <a:lumOff val="25000"/>
                  </a:srgbClr>
                </a:solidFill>
              </a:rPr>
              <a:pPr defTabSz="685800" hangingPunct="1"/>
              <a:t>22</a:t>
            </a:fld>
            <a:endParaRPr lang="en-US" kern="1200" dirty="0">
              <a:solidFill>
                <a:srgbClr val="000000">
                  <a:lumMod val="75000"/>
                  <a:lumOff val="25000"/>
                </a:srgbClr>
              </a:solidFill>
            </a:endParaRPr>
          </a:p>
        </p:txBody>
      </p:sp>
      <p:grpSp>
        <p:nvGrpSpPr>
          <p:cNvPr id="266" name="Group 265"/>
          <p:cNvGrpSpPr/>
          <p:nvPr/>
        </p:nvGrpSpPr>
        <p:grpSpPr>
          <a:xfrm>
            <a:off x="176650" y="453391"/>
            <a:ext cx="8607798" cy="4581143"/>
            <a:chOff x="156164" y="699759"/>
            <a:chExt cx="11477065" cy="6108190"/>
          </a:xfrm>
        </p:grpSpPr>
        <p:sp>
          <p:nvSpPr>
            <p:cNvPr id="268" name="Rectangle 267"/>
            <p:cNvSpPr/>
            <p:nvPr/>
          </p:nvSpPr>
          <p:spPr>
            <a:xfrm>
              <a:off x="2680570" y="4186275"/>
              <a:ext cx="4246788" cy="352519"/>
            </a:xfrm>
            <a:prstGeom prst="rect">
              <a:avLst/>
            </a:prstGeom>
            <a:solidFill>
              <a:srgbClr val="70DC34"/>
            </a:solidFill>
            <a:ln w="12700" cap="flat" cmpd="sng" algn="ctr">
              <a:noFill/>
              <a:prstDash val="solid"/>
              <a:miter lim="800000"/>
            </a:ln>
            <a:effectLst/>
          </p:spPr>
          <p:txBody>
            <a:bodyPr rtlCol="0" anchor="ctr"/>
            <a:lstStyle/>
            <a:p>
              <a:pPr algn="ctr" defTabSz="685800" hangingPunct="1">
                <a:defRPr/>
              </a:pPr>
              <a:r>
                <a:rPr lang="en-US" sz="600" dirty="0">
                  <a:solidFill>
                    <a:prstClr val="black"/>
                  </a:solidFill>
                  <a:latin typeface="Calibri"/>
                </a:rPr>
                <a:t>zD&amp;T Tools</a:t>
              </a:r>
            </a:p>
          </p:txBody>
        </p:sp>
        <p:cxnSp>
          <p:nvCxnSpPr>
            <p:cNvPr id="269" name="Straight Arrow Connector 268"/>
            <p:cNvCxnSpPr/>
            <p:nvPr/>
          </p:nvCxnSpPr>
          <p:spPr>
            <a:xfrm>
              <a:off x="1100845" y="1819513"/>
              <a:ext cx="3682" cy="852145"/>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70" name="Straight Arrow Connector 269"/>
            <p:cNvCxnSpPr/>
            <p:nvPr/>
          </p:nvCxnSpPr>
          <p:spPr>
            <a:xfrm>
              <a:off x="2214497" y="1829316"/>
              <a:ext cx="12931" cy="852145"/>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71" name="Straight Arrow Connector 270"/>
            <p:cNvCxnSpPr/>
            <p:nvPr/>
          </p:nvCxnSpPr>
          <p:spPr>
            <a:xfrm>
              <a:off x="5384328" y="3276600"/>
              <a:ext cx="3092" cy="321809"/>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272" name="Rectangle 271"/>
            <p:cNvSpPr/>
            <p:nvPr/>
          </p:nvSpPr>
          <p:spPr>
            <a:xfrm>
              <a:off x="4650220" y="3611109"/>
              <a:ext cx="1474400" cy="295391"/>
            </a:xfrm>
            <a:prstGeom prst="rect">
              <a:avLst/>
            </a:prstGeom>
            <a:solidFill>
              <a:srgbClr val="00B0F0"/>
            </a:solidFill>
            <a:ln w="12700" cap="flat" cmpd="sng" algn="ctr">
              <a:noFill/>
              <a:prstDash val="solid"/>
              <a:miter lim="800000"/>
            </a:ln>
            <a:effectLst/>
          </p:spPr>
          <p:txBody>
            <a:bodyPr rtlCol="0" anchor="ctr"/>
            <a:lstStyle/>
            <a:p>
              <a:pPr algn="ctr" defTabSz="685800" hangingPunct="1">
                <a:defRPr/>
              </a:pPr>
              <a:r>
                <a:rPr lang="en-US" sz="600" dirty="0">
                  <a:solidFill>
                    <a:prstClr val="black"/>
                  </a:solidFill>
                  <a:latin typeface="Calibri"/>
                </a:rPr>
                <a:t>ADDI</a:t>
              </a:r>
            </a:p>
          </p:txBody>
        </p:sp>
        <p:sp>
          <p:nvSpPr>
            <p:cNvPr id="273" name="Rectangle 272"/>
            <p:cNvSpPr/>
            <p:nvPr/>
          </p:nvSpPr>
          <p:spPr>
            <a:xfrm>
              <a:off x="6818949" y="1401347"/>
              <a:ext cx="1399208" cy="608383"/>
            </a:xfrm>
            <a:prstGeom prst="rect">
              <a:avLst/>
            </a:prstGeom>
            <a:solidFill>
              <a:srgbClr val="70DC34"/>
            </a:solidFill>
            <a:ln w="12700" cap="flat" cmpd="sng" algn="ctr">
              <a:noFill/>
              <a:prstDash val="solid"/>
              <a:miter lim="800000"/>
            </a:ln>
            <a:effectLst/>
          </p:spPr>
          <p:txBody>
            <a:bodyPr rtlCol="0" anchor="ctr"/>
            <a:lstStyle/>
            <a:p>
              <a:pPr algn="ctr" defTabSz="685800" hangingPunct="1">
                <a:defRPr/>
              </a:pPr>
              <a:endParaRPr lang="en-US" sz="600" dirty="0">
                <a:solidFill>
                  <a:srgbClr val="FFFFFF"/>
                </a:solidFill>
                <a:latin typeface="Calibri"/>
              </a:endParaRPr>
            </a:p>
          </p:txBody>
        </p:sp>
        <p:sp>
          <p:nvSpPr>
            <p:cNvPr id="274" name="Flowchart: Document 1"/>
            <p:cNvSpPr/>
            <p:nvPr/>
          </p:nvSpPr>
          <p:spPr>
            <a:xfrm>
              <a:off x="6900413" y="1441694"/>
              <a:ext cx="353159" cy="39033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75" name="Flowchart: Document 22"/>
            <p:cNvSpPr/>
            <p:nvPr/>
          </p:nvSpPr>
          <p:spPr>
            <a:xfrm>
              <a:off x="7041878" y="1546399"/>
              <a:ext cx="353159" cy="39033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76" name="Flowchart: Document 23"/>
            <p:cNvSpPr/>
            <p:nvPr/>
          </p:nvSpPr>
          <p:spPr>
            <a:xfrm>
              <a:off x="7114045" y="1675968"/>
              <a:ext cx="353159" cy="315559"/>
            </a:xfrm>
            <a:prstGeom prst="flowChartDocument">
              <a:avLst/>
            </a:prstGeom>
            <a:solidFill>
              <a:srgbClr val="FFFF00"/>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77" name="TextBox 276"/>
            <p:cNvSpPr txBox="1"/>
            <p:nvPr/>
          </p:nvSpPr>
          <p:spPr>
            <a:xfrm>
              <a:off x="7041878" y="1629262"/>
              <a:ext cx="664568" cy="400109"/>
            </a:xfrm>
            <a:prstGeom prst="rect">
              <a:avLst/>
            </a:prstGeom>
            <a:noFill/>
          </p:spPr>
          <p:txBody>
            <a:bodyPr wrap="square" rtlCol="0">
              <a:spAutoFit/>
            </a:bodyPr>
            <a:lstStyle/>
            <a:p>
              <a:pPr defTabSz="685800" hangingPunct="1">
                <a:defRPr/>
              </a:pPr>
              <a:r>
                <a:rPr lang="en-US" sz="675" dirty="0">
                  <a:solidFill>
                    <a:prstClr val="black"/>
                  </a:solidFill>
                  <a:latin typeface="Calibri"/>
                </a:rPr>
                <a:t>zD&amp;T images</a:t>
              </a:r>
            </a:p>
          </p:txBody>
        </p:sp>
        <p:sp>
          <p:nvSpPr>
            <p:cNvPr id="278" name="TextBox 277"/>
            <p:cNvSpPr txBox="1"/>
            <p:nvPr/>
          </p:nvSpPr>
          <p:spPr>
            <a:xfrm>
              <a:off x="7344553" y="1399870"/>
              <a:ext cx="1454451" cy="246221"/>
            </a:xfrm>
            <a:prstGeom prst="rect">
              <a:avLst/>
            </a:prstGeom>
            <a:noFill/>
          </p:spPr>
          <p:txBody>
            <a:bodyPr wrap="square" rtlCol="0">
              <a:spAutoFit/>
            </a:bodyPr>
            <a:lstStyle/>
            <a:p>
              <a:pPr defTabSz="685800" hangingPunct="1">
                <a:defRPr/>
              </a:pPr>
              <a:r>
                <a:rPr lang="en-US" sz="600" dirty="0">
                  <a:latin typeface="Calibri"/>
                </a:rPr>
                <a:t>Spectrum Scale</a:t>
              </a:r>
            </a:p>
          </p:txBody>
        </p:sp>
        <p:cxnSp>
          <p:nvCxnSpPr>
            <p:cNvPr id="279" name="Straight Arrow Connector 278"/>
            <p:cNvCxnSpPr/>
            <p:nvPr/>
          </p:nvCxnSpPr>
          <p:spPr>
            <a:xfrm>
              <a:off x="3290555" y="3433308"/>
              <a:ext cx="1" cy="752967"/>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80" name="Straight Arrow Connector 279"/>
            <p:cNvCxnSpPr/>
            <p:nvPr/>
          </p:nvCxnSpPr>
          <p:spPr>
            <a:xfrm>
              <a:off x="4372138" y="3433308"/>
              <a:ext cx="0" cy="752967"/>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81" name="Straight Arrow Connector 280"/>
            <p:cNvCxnSpPr/>
            <p:nvPr/>
          </p:nvCxnSpPr>
          <p:spPr>
            <a:xfrm flipH="1">
              <a:off x="8385822" y="2043292"/>
              <a:ext cx="2573" cy="638169"/>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282" name="TextBox 281"/>
            <p:cNvSpPr txBox="1"/>
            <p:nvPr/>
          </p:nvSpPr>
          <p:spPr>
            <a:xfrm>
              <a:off x="7415072" y="1583026"/>
              <a:ext cx="589787" cy="261611"/>
            </a:xfrm>
            <a:prstGeom prst="rect">
              <a:avLst/>
            </a:prstGeom>
            <a:noFill/>
          </p:spPr>
          <p:txBody>
            <a:bodyPr wrap="square" rtlCol="0">
              <a:spAutoFit/>
            </a:bodyPr>
            <a:lstStyle/>
            <a:p>
              <a:pPr defTabSz="685800" hangingPunct="1">
                <a:defRPr/>
              </a:pPr>
              <a:r>
                <a:rPr lang="en-US" sz="675" b="1" dirty="0">
                  <a:solidFill>
                    <a:prstClr val="black"/>
                  </a:solidFill>
                  <a:latin typeface="Calibri"/>
                </a:rPr>
                <a:t>OR</a:t>
              </a:r>
            </a:p>
          </p:txBody>
        </p:sp>
        <p:sp>
          <p:nvSpPr>
            <p:cNvPr id="283" name="Rectangle 282"/>
            <p:cNvSpPr/>
            <p:nvPr/>
          </p:nvSpPr>
          <p:spPr>
            <a:xfrm>
              <a:off x="8514653" y="1398695"/>
              <a:ext cx="1208023" cy="610968"/>
            </a:xfrm>
            <a:prstGeom prst="rect">
              <a:avLst/>
            </a:prstGeom>
            <a:solidFill>
              <a:srgbClr val="70DC34"/>
            </a:solidFill>
            <a:ln w="12700" cap="flat" cmpd="sng" algn="ctr">
              <a:noFill/>
              <a:prstDash val="solid"/>
              <a:miter lim="800000"/>
            </a:ln>
            <a:effectLst/>
          </p:spPr>
          <p:txBody>
            <a:bodyPr rtlCol="0" anchor="ctr"/>
            <a:lstStyle/>
            <a:p>
              <a:pPr algn="ctr" defTabSz="685800" hangingPunct="1">
                <a:defRPr/>
              </a:pPr>
              <a:endParaRPr lang="en-US" sz="788">
                <a:solidFill>
                  <a:prstClr val="black"/>
                </a:solidFill>
                <a:latin typeface="Calibri"/>
              </a:endParaRPr>
            </a:p>
          </p:txBody>
        </p:sp>
        <p:sp>
          <p:nvSpPr>
            <p:cNvPr id="284" name="Flowchart: Document 58"/>
            <p:cNvSpPr/>
            <p:nvPr/>
          </p:nvSpPr>
          <p:spPr>
            <a:xfrm>
              <a:off x="8539673" y="1411707"/>
              <a:ext cx="353159" cy="31555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85" name="Flowchart: Document 61"/>
            <p:cNvSpPr/>
            <p:nvPr/>
          </p:nvSpPr>
          <p:spPr>
            <a:xfrm>
              <a:off x="8627437" y="1566990"/>
              <a:ext cx="353159" cy="31555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cxnSp>
          <p:nvCxnSpPr>
            <p:cNvPr id="286" name="Straight Arrow Connector 285"/>
            <p:cNvCxnSpPr/>
            <p:nvPr/>
          </p:nvCxnSpPr>
          <p:spPr>
            <a:xfrm>
              <a:off x="5412348" y="3906500"/>
              <a:ext cx="0" cy="279775"/>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287" name="Flowchart: Document 59"/>
            <p:cNvSpPr/>
            <p:nvPr/>
          </p:nvSpPr>
          <p:spPr>
            <a:xfrm>
              <a:off x="8716251" y="1675968"/>
              <a:ext cx="353159" cy="315559"/>
            </a:xfrm>
            <a:prstGeom prst="flowChartDocument">
              <a:avLst/>
            </a:prstGeom>
            <a:solidFill>
              <a:srgbClr val="FFFF00"/>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88" name="TextBox 287"/>
            <p:cNvSpPr txBox="1"/>
            <p:nvPr/>
          </p:nvSpPr>
          <p:spPr>
            <a:xfrm>
              <a:off x="8627437" y="1646091"/>
              <a:ext cx="664568" cy="400109"/>
            </a:xfrm>
            <a:prstGeom prst="rect">
              <a:avLst/>
            </a:prstGeom>
            <a:noFill/>
          </p:spPr>
          <p:txBody>
            <a:bodyPr wrap="square" rtlCol="0">
              <a:spAutoFit/>
            </a:bodyPr>
            <a:lstStyle/>
            <a:p>
              <a:pPr defTabSz="685800" hangingPunct="1">
                <a:defRPr/>
              </a:pPr>
              <a:r>
                <a:rPr lang="en-US" sz="675" dirty="0">
                  <a:solidFill>
                    <a:prstClr val="black"/>
                  </a:solidFill>
                  <a:latin typeface="Calibri"/>
                </a:rPr>
                <a:t>zD&amp;T images</a:t>
              </a:r>
            </a:p>
          </p:txBody>
        </p:sp>
        <p:sp>
          <p:nvSpPr>
            <p:cNvPr id="289" name="TextBox 288"/>
            <p:cNvSpPr txBox="1"/>
            <p:nvPr/>
          </p:nvSpPr>
          <p:spPr>
            <a:xfrm>
              <a:off x="827827" y="1565110"/>
              <a:ext cx="1454451" cy="246221"/>
            </a:xfrm>
            <a:prstGeom prst="rect">
              <a:avLst/>
            </a:prstGeom>
            <a:noFill/>
          </p:spPr>
          <p:txBody>
            <a:bodyPr wrap="square" rtlCol="0">
              <a:spAutoFit/>
            </a:bodyPr>
            <a:lstStyle/>
            <a:p>
              <a:pPr defTabSz="685800" hangingPunct="1">
                <a:defRPr/>
              </a:pPr>
              <a:r>
                <a:rPr lang="en-US" sz="600" dirty="0">
                  <a:solidFill>
                    <a:prstClr val="black"/>
                  </a:solidFill>
                  <a:latin typeface="Calibri"/>
                </a:rPr>
                <a:t>Developer</a:t>
              </a:r>
            </a:p>
          </p:txBody>
        </p:sp>
        <p:sp>
          <p:nvSpPr>
            <p:cNvPr id="290" name="Rectangle 289"/>
            <p:cNvSpPr/>
            <p:nvPr/>
          </p:nvSpPr>
          <p:spPr>
            <a:xfrm>
              <a:off x="1447524" y="1466208"/>
              <a:ext cx="724687" cy="353305"/>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algn="ctr" defTabSz="685800" hangingPunct="1">
                <a:defRPr/>
              </a:pPr>
              <a:r>
                <a:rPr lang="en-US" sz="600" dirty="0">
                  <a:latin typeface="Calibri"/>
                </a:rPr>
                <a:t>On- premises</a:t>
              </a:r>
            </a:p>
          </p:txBody>
        </p:sp>
        <p:sp>
          <p:nvSpPr>
            <p:cNvPr id="291" name="TextBox 290"/>
            <p:cNvSpPr txBox="1"/>
            <p:nvPr/>
          </p:nvSpPr>
          <p:spPr>
            <a:xfrm>
              <a:off x="2154357" y="1561486"/>
              <a:ext cx="589787" cy="261611"/>
            </a:xfrm>
            <a:prstGeom prst="rect">
              <a:avLst/>
            </a:prstGeom>
            <a:noFill/>
          </p:spPr>
          <p:txBody>
            <a:bodyPr wrap="square" rtlCol="0">
              <a:spAutoFit/>
            </a:bodyPr>
            <a:lstStyle/>
            <a:p>
              <a:pPr defTabSz="685800" hangingPunct="1">
                <a:defRPr/>
              </a:pPr>
              <a:r>
                <a:rPr lang="en-US" sz="675" b="1" dirty="0">
                  <a:solidFill>
                    <a:prstClr val="black"/>
                  </a:solidFill>
                  <a:latin typeface="Calibri"/>
                </a:rPr>
                <a:t>OR</a:t>
              </a:r>
            </a:p>
          </p:txBody>
        </p:sp>
        <p:sp>
          <p:nvSpPr>
            <p:cNvPr id="292" name="Cloud 291"/>
            <p:cNvSpPr/>
            <p:nvPr/>
          </p:nvSpPr>
          <p:spPr>
            <a:xfrm>
              <a:off x="2439558" y="1401493"/>
              <a:ext cx="707260" cy="490784"/>
            </a:xfrm>
            <a:prstGeom prst="cloud">
              <a:avLst/>
            </a:prstGeom>
            <a:solidFill>
              <a:srgbClr val="69A6FF">
                <a:lumMod val="60000"/>
                <a:lumOff val="40000"/>
              </a:srgbClr>
            </a:solidFill>
            <a:ln w="25400" cap="flat" cmpd="sng" algn="ctr">
              <a:solidFill>
                <a:srgbClr val="FFFFFF"/>
              </a:solidFill>
              <a:prstDash val="solid"/>
            </a:ln>
            <a:effectLst/>
          </p:spPr>
          <p:txBody>
            <a:bodyPr rtlCol="0" anchor="ctr"/>
            <a:lstStyle/>
            <a:p>
              <a:pPr algn="ctr" defTabSz="514350" hangingPunct="1">
                <a:defRPr/>
              </a:pPr>
              <a:endParaRPr lang="en-US" sz="825">
                <a:solidFill>
                  <a:srgbClr val="000E5E"/>
                </a:solidFill>
                <a:latin typeface="IBM Plex Sans"/>
              </a:endParaRPr>
            </a:p>
          </p:txBody>
        </p:sp>
        <p:sp>
          <p:nvSpPr>
            <p:cNvPr id="293" name="Title 6"/>
            <p:cNvSpPr txBox="1">
              <a:spLocks/>
            </p:cNvSpPr>
            <p:nvPr/>
          </p:nvSpPr>
          <p:spPr>
            <a:xfrm>
              <a:off x="156164" y="699759"/>
              <a:ext cx="5760968" cy="51617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1200" b="1" dirty="0">
                  <a:solidFill>
                    <a:srgbClr val="000000"/>
                  </a:solidFill>
                  <a:latin typeface="Helvetica"/>
                  <a:cs typeface="Helvetica"/>
                </a:rPr>
                <a:t>Target state of zD&amp;T environment provisioning </a:t>
              </a:r>
            </a:p>
          </p:txBody>
        </p:sp>
        <p:sp>
          <p:nvSpPr>
            <p:cNvPr id="294" name="TextBox 293"/>
            <p:cNvSpPr txBox="1"/>
            <p:nvPr/>
          </p:nvSpPr>
          <p:spPr>
            <a:xfrm>
              <a:off x="2688035" y="2211243"/>
              <a:ext cx="5398771" cy="307776"/>
            </a:xfrm>
            <a:prstGeom prst="rect">
              <a:avLst/>
            </a:prstGeom>
            <a:noFill/>
          </p:spPr>
          <p:txBody>
            <a:bodyPr wrap="square" rtlCol="0">
              <a:spAutoFit/>
            </a:bodyPr>
            <a:lstStyle/>
            <a:p>
              <a:pPr defTabSz="685800" hangingPunct="1"/>
              <a:r>
                <a:rPr lang="en-US" sz="900" b="1" kern="1200" dirty="0">
                  <a:solidFill>
                    <a:srgbClr val="002060"/>
                  </a:solidFill>
                  <a:latin typeface="Calibri"/>
                </a:rPr>
                <a:t>Selective application provisioning – 3-4 weeks</a:t>
              </a:r>
            </a:p>
          </p:txBody>
        </p:sp>
        <p:cxnSp>
          <p:nvCxnSpPr>
            <p:cNvPr id="295" name="Straight Arrow Connector 294"/>
            <p:cNvCxnSpPr/>
            <p:nvPr/>
          </p:nvCxnSpPr>
          <p:spPr>
            <a:xfrm flipV="1">
              <a:off x="2804160" y="2225200"/>
              <a:ext cx="2931256" cy="1508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1098561" y="6144476"/>
              <a:ext cx="5398771" cy="307776"/>
            </a:xfrm>
            <a:prstGeom prst="rect">
              <a:avLst/>
            </a:prstGeom>
            <a:noFill/>
          </p:spPr>
          <p:txBody>
            <a:bodyPr wrap="square" rtlCol="0">
              <a:spAutoFit/>
            </a:bodyPr>
            <a:lstStyle/>
            <a:p>
              <a:pPr defTabSz="685800" hangingPunct="1"/>
              <a:r>
                <a:rPr lang="en-US" sz="900" b="1" kern="1200" dirty="0">
                  <a:solidFill>
                    <a:srgbClr val="002060"/>
                  </a:solidFill>
                  <a:latin typeface="Calibri"/>
                </a:rPr>
                <a:t>Cloning from existing zD&amp;T image - &lt; 6 hours</a:t>
              </a:r>
            </a:p>
          </p:txBody>
        </p:sp>
        <p:cxnSp>
          <p:nvCxnSpPr>
            <p:cNvPr id="297" name="Straight Arrow Connector 296"/>
            <p:cNvCxnSpPr/>
            <p:nvPr/>
          </p:nvCxnSpPr>
          <p:spPr>
            <a:xfrm flipV="1">
              <a:off x="1174975" y="6178195"/>
              <a:ext cx="2824105" cy="1020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8" name="Flowchart: Document 23"/>
            <p:cNvSpPr/>
            <p:nvPr/>
          </p:nvSpPr>
          <p:spPr>
            <a:xfrm>
              <a:off x="437078" y="5527900"/>
              <a:ext cx="1717279" cy="422693"/>
            </a:xfrm>
            <a:prstGeom prst="flowChartDocument">
              <a:avLst/>
            </a:prstGeom>
            <a:solidFill>
              <a:srgbClr val="FFFF00"/>
            </a:solidFill>
            <a:ln w="3175" cap="flat" cmpd="sng" algn="ctr">
              <a:solidFill>
                <a:sysClr val="windowText" lastClr="000000"/>
              </a:solidFill>
              <a:prstDash val="solid"/>
              <a:miter lim="800000"/>
            </a:ln>
            <a:effectLst/>
          </p:spPr>
          <p:txBody>
            <a:bodyPr rtlCol="0" anchor="ctr"/>
            <a:lstStyle/>
            <a:p>
              <a:pPr algn="ctr" defTabSz="685800" hangingPunct="1">
                <a:defRPr/>
              </a:pPr>
              <a:r>
                <a:rPr lang="en-US" sz="900" dirty="0">
                  <a:latin typeface="Calibri"/>
                </a:rPr>
                <a:t>zD&amp;T golden image</a:t>
              </a:r>
            </a:p>
          </p:txBody>
        </p:sp>
        <p:sp>
          <p:nvSpPr>
            <p:cNvPr id="299" name="Flowchart: Document 23"/>
            <p:cNvSpPr/>
            <p:nvPr/>
          </p:nvSpPr>
          <p:spPr>
            <a:xfrm>
              <a:off x="3667050" y="5274093"/>
              <a:ext cx="1717279" cy="345533"/>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r>
                <a:rPr lang="en-US" sz="900" dirty="0">
                  <a:latin typeface="Calibri"/>
                </a:rPr>
                <a:t>Cloned zD&amp;T instance#1</a:t>
              </a:r>
            </a:p>
          </p:txBody>
        </p:sp>
        <p:sp>
          <p:nvSpPr>
            <p:cNvPr id="300" name="Flowchart: Document 23"/>
            <p:cNvSpPr/>
            <p:nvPr/>
          </p:nvSpPr>
          <p:spPr>
            <a:xfrm>
              <a:off x="3646370" y="5672129"/>
              <a:ext cx="1717279" cy="345533"/>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r>
                <a:rPr lang="en-US" sz="900" dirty="0">
                  <a:latin typeface="Calibri"/>
                </a:rPr>
                <a:t>Cloned zD&amp;T instance#2</a:t>
              </a:r>
            </a:p>
          </p:txBody>
        </p:sp>
        <p:sp>
          <p:nvSpPr>
            <p:cNvPr id="301" name="Flowchart: Document 23"/>
            <p:cNvSpPr/>
            <p:nvPr/>
          </p:nvSpPr>
          <p:spPr>
            <a:xfrm>
              <a:off x="3646371" y="6462416"/>
              <a:ext cx="1717279" cy="345533"/>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900" dirty="0">
                <a:latin typeface="Calibri"/>
              </a:endParaRPr>
            </a:p>
          </p:txBody>
        </p:sp>
        <p:sp>
          <p:nvSpPr>
            <p:cNvPr id="302" name="TextBox 301"/>
            <p:cNvSpPr txBox="1"/>
            <p:nvPr/>
          </p:nvSpPr>
          <p:spPr>
            <a:xfrm>
              <a:off x="4285959" y="5916874"/>
              <a:ext cx="1370769" cy="677108"/>
            </a:xfrm>
            <a:prstGeom prst="rect">
              <a:avLst/>
            </a:prstGeom>
            <a:noFill/>
          </p:spPr>
          <p:txBody>
            <a:bodyPr wrap="square" rtlCol="0">
              <a:spAutoFit/>
            </a:bodyPr>
            <a:lstStyle/>
            <a:p>
              <a:pPr defTabSz="685800" hangingPunct="1"/>
              <a:r>
                <a:rPr lang="en-US" sz="1350" kern="1200" dirty="0">
                  <a:latin typeface="Calibri"/>
                </a:rPr>
                <a:t>…</a:t>
              </a:r>
            </a:p>
            <a:p>
              <a:pPr defTabSz="685800" hangingPunct="1"/>
              <a:r>
                <a:rPr lang="en-US" sz="1350" kern="1200" dirty="0">
                  <a:latin typeface="Calibri"/>
                </a:rPr>
                <a:t>…..</a:t>
              </a:r>
            </a:p>
          </p:txBody>
        </p:sp>
        <p:cxnSp>
          <p:nvCxnSpPr>
            <p:cNvPr id="303" name="Straight Arrow Connector 302"/>
            <p:cNvCxnSpPr/>
            <p:nvPr/>
          </p:nvCxnSpPr>
          <p:spPr>
            <a:xfrm>
              <a:off x="2201235" y="5716424"/>
              <a:ext cx="1334445" cy="21023"/>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304" name="Rounded Rectangle 303"/>
            <p:cNvSpPr/>
            <p:nvPr/>
          </p:nvSpPr>
          <p:spPr>
            <a:xfrm>
              <a:off x="5553039" y="5079399"/>
              <a:ext cx="4927154" cy="1492932"/>
            </a:xfrm>
            <a:prstGeom prst="roundRect">
              <a:avLst/>
            </a:prstGeom>
            <a:ln w="6350">
              <a:solidFill>
                <a:schemeClr val="tx1"/>
              </a:solidFill>
            </a:ln>
          </p:spPr>
          <p:txBody>
            <a:bodyPr wrap="square" lIns="0" tIns="0" rIns="0" bIns="0" rtlCol="0" anchor="ctr">
              <a:noAutofit/>
            </a:bodyPr>
            <a:lstStyle/>
            <a:p>
              <a:pPr marL="214313" indent="-214313" defTabSz="685800" hangingPunct="1">
                <a:buFont typeface="Wingdings" panose="05000000000000000000" pitchFamily="2" charset="2"/>
                <a:buChar char="Ø"/>
              </a:pPr>
              <a:r>
                <a:rPr lang="en-US" sz="1050" kern="1200" dirty="0">
                  <a:latin typeface="Calibri"/>
                </a:rPr>
                <a:t>Integrate zD&amp;T provisioning with ServiceNow to enable single click environment provisioning</a:t>
              </a:r>
            </a:p>
            <a:p>
              <a:pPr marL="214313" indent="-214313" defTabSz="685800" hangingPunct="1">
                <a:buFont typeface="Wingdings" panose="05000000000000000000" pitchFamily="2" charset="2"/>
                <a:buChar char="Ø"/>
              </a:pPr>
              <a:r>
                <a:rPr lang="en-US" sz="1050" kern="1200" dirty="0">
                  <a:latin typeface="Calibri"/>
                </a:rPr>
                <a:t>Integrate zD&amp;T with Test Data Management solution</a:t>
              </a:r>
            </a:p>
            <a:p>
              <a:pPr marL="214313" indent="-214313" defTabSz="685800" hangingPunct="1">
                <a:buFont typeface="Wingdings" panose="05000000000000000000" pitchFamily="2" charset="2"/>
                <a:buChar char="Ø"/>
              </a:pPr>
              <a:r>
                <a:rPr lang="en-US" sz="1050" kern="1200" dirty="0">
                  <a:latin typeface="Calibri"/>
                </a:rPr>
                <a:t>Integrate zD&amp;T with Rational Integration Tester to provide real time stubbing for interfacing components</a:t>
              </a:r>
              <a:endParaRPr lang="en-US" sz="900" kern="1200" dirty="0">
                <a:latin typeface="Arial"/>
                <a:cs typeface="Arial"/>
              </a:endParaRPr>
            </a:p>
          </p:txBody>
        </p:sp>
        <p:sp>
          <p:nvSpPr>
            <p:cNvPr id="305" name="Oval Callout 304"/>
            <p:cNvSpPr/>
            <p:nvPr/>
          </p:nvSpPr>
          <p:spPr>
            <a:xfrm>
              <a:off x="8412354" y="3433308"/>
              <a:ext cx="2983103" cy="1622308"/>
            </a:xfrm>
            <a:prstGeom prst="wedgeEllipseCallout">
              <a:avLst>
                <a:gd name="adj1" fmla="val -96069"/>
                <a:gd name="adj2" fmla="val 663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endParaRPr lang="en-US" sz="1350" kern="1200">
                <a:solidFill>
                  <a:srgbClr val="FFFFFF"/>
                </a:solidFill>
                <a:latin typeface="Calibri"/>
              </a:endParaRPr>
            </a:p>
          </p:txBody>
        </p:sp>
        <p:sp>
          <p:nvSpPr>
            <p:cNvPr id="306" name="Title 6"/>
            <p:cNvSpPr txBox="1">
              <a:spLocks/>
            </p:cNvSpPr>
            <p:nvPr/>
          </p:nvSpPr>
          <p:spPr>
            <a:xfrm>
              <a:off x="235533" y="4055056"/>
              <a:ext cx="5760968" cy="13255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1200" b="1" dirty="0">
                  <a:solidFill>
                    <a:srgbClr val="000000"/>
                  </a:solidFill>
                  <a:latin typeface="Helvetica"/>
                  <a:cs typeface="Helvetica"/>
                </a:rPr>
                <a:t>zD&amp;T image cloning</a:t>
              </a:r>
            </a:p>
          </p:txBody>
        </p:sp>
        <p:sp>
          <p:nvSpPr>
            <p:cNvPr id="307" name="TextBox 306"/>
            <p:cNvSpPr txBox="1"/>
            <p:nvPr/>
          </p:nvSpPr>
          <p:spPr>
            <a:xfrm>
              <a:off x="8799004" y="3583856"/>
              <a:ext cx="2834225" cy="1374735"/>
            </a:xfrm>
            <a:prstGeom prst="rect">
              <a:avLst/>
            </a:prstGeom>
            <a:noFill/>
            <a:ln>
              <a:noFill/>
            </a:ln>
          </p:spPr>
          <p:txBody>
            <a:bodyPr wrap="square" rtlCol="0">
              <a:spAutoFit/>
            </a:bodyPr>
            <a:lstStyle/>
            <a:p>
              <a:pPr defTabSz="514350" hangingPunct="1">
                <a:defRPr/>
              </a:pPr>
              <a:r>
                <a:rPr lang="en-US" sz="1100" b="1" dirty="0">
                  <a:latin typeface="Calibri"/>
                </a:rPr>
                <a:t>Provisioning options</a:t>
              </a:r>
            </a:p>
            <a:p>
              <a:pPr marL="89297" lvl="1" indent="-214313" defTabSz="514350" hangingPunct="1">
                <a:buFont typeface="Wingdings" panose="05000000000000000000" pitchFamily="2" charset="2"/>
                <a:buChar char="Ø"/>
                <a:defRPr/>
              </a:pPr>
              <a:r>
                <a:rPr lang="en-US" sz="1000" dirty="0">
                  <a:latin typeface="Calibri"/>
                </a:rPr>
                <a:t>From existing IBM Z system</a:t>
              </a:r>
            </a:p>
            <a:p>
              <a:pPr marL="89297" lvl="1" indent="-214313" defTabSz="514350" hangingPunct="1">
                <a:buFont typeface="Wingdings" panose="05000000000000000000" pitchFamily="2" charset="2"/>
                <a:buChar char="Ø"/>
                <a:defRPr/>
              </a:pPr>
              <a:r>
                <a:rPr lang="en-US" sz="1000" dirty="0">
                  <a:latin typeface="Calibri"/>
                </a:rPr>
                <a:t>From Application Developers Controlled Distributions (ADCD)</a:t>
              </a:r>
            </a:p>
            <a:p>
              <a:pPr marL="89297" lvl="1" indent="-214313" defTabSz="514350" hangingPunct="1">
                <a:buFont typeface="Wingdings" panose="05000000000000000000" pitchFamily="2" charset="2"/>
                <a:buChar char="Ø"/>
                <a:defRPr/>
              </a:pPr>
              <a:r>
                <a:rPr lang="en-US" sz="1000" dirty="0">
                  <a:latin typeface="Calibri"/>
                </a:rPr>
                <a:t>As a clone of an existing zD&amp;T environment</a:t>
              </a:r>
            </a:p>
          </p:txBody>
        </p:sp>
      </p:grpSp>
      <p:sp>
        <p:nvSpPr>
          <p:cNvPr id="49" name="TextBox 48"/>
          <p:cNvSpPr txBox="1"/>
          <p:nvPr/>
        </p:nvSpPr>
        <p:spPr>
          <a:xfrm>
            <a:off x="6967794" y="993188"/>
            <a:ext cx="609625" cy="461665"/>
          </a:xfrm>
          <a:prstGeom prst="rect">
            <a:avLst/>
          </a:prstGeom>
          <a:noFill/>
        </p:spPr>
        <p:txBody>
          <a:bodyPr wrap="square" rtlCol="0">
            <a:spAutoFit/>
          </a:bodyPr>
          <a:lstStyle/>
          <a:p>
            <a:pPr defTabSz="685800" hangingPunct="1">
              <a:defRPr/>
            </a:pPr>
            <a:r>
              <a:rPr lang="en-US" sz="600" kern="1200" dirty="0">
                <a:latin typeface="Calibri" panose="020F0502020204030204"/>
              </a:rPr>
              <a:t>Regular </a:t>
            </a:r>
          </a:p>
          <a:p>
            <a:pPr defTabSz="685800" hangingPunct="1">
              <a:defRPr/>
            </a:pPr>
            <a:r>
              <a:rPr lang="en-US" sz="600" kern="1200" dirty="0">
                <a:latin typeface="Calibri" panose="020F0502020204030204"/>
              </a:rPr>
              <a:t>FTP</a:t>
            </a:r>
          </a:p>
          <a:p>
            <a:pPr defTabSz="685800" hangingPunct="1">
              <a:defRPr/>
            </a:pPr>
            <a:r>
              <a:rPr lang="en-US" sz="600" kern="1200" dirty="0">
                <a:latin typeface="Calibri" panose="020F0502020204030204"/>
              </a:rPr>
              <a:t>Server</a:t>
            </a:r>
          </a:p>
          <a:p>
            <a:pPr defTabSz="685800" hangingPunct="1">
              <a:defRPr/>
            </a:pPr>
            <a:endParaRPr lang="en-US" sz="600" kern="1200" dirty="0">
              <a:latin typeface="Calibri" panose="020F0502020204030204"/>
            </a:endParaRPr>
          </a:p>
        </p:txBody>
      </p:sp>
    </p:spTree>
    <p:extLst>
      <p:ext uri="{BB962C8B-B14F-4D97-AF65-F5344CB8AC3E}">
        <p14:creationId xmlns:p14="http://schemas.microsoft.com/office/powerpoint/2010/main" val="152934425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75" y="2118764"/>
            <a:ext cx="5225143" cy="452986"/>
          </a:xfrm>
        </p:spPr>
        <p:txBody>
          <a:bodyPr/>
          <a:lstStyle/>
          <a:p>
            <a:r>
              <a:rPr lang="en-US" sz="4400" dirty="0">
                <a:solidFill>
                  <a:srgbClr val="002060"/>
                </a:solidFill>
              </a:rPr>
              <a:t>Git for z Systems</a:t>
            </a:r>
          </a:p>
        </p:txBody>
      </p:sp>
      <p:sp>
        <p:nvSpPr>
          <p:cNvPr id="3" name="Slide Number Placeholder 2"/>
          <p:cNvSpPr>
            <a:spLocks noGrp="1"/>
          </p:cNvSpPr>
          <p:nvPr>
            <p:ph type="sldNum" sz="quarter" idx="2"/>
          </p:nvPr>
        </p:nvSpPr>
        <p:spPr/>
        <p:txBody>
          <a:bodyPr/>
          <a:lstStyle/>
          <a:p>
            <a:fld id="{86CB4B4D-7CA3-9044-876B-883B54F8677D}" type="slidenum">
              <a:rPr lang="en-US" smtClean="0"/>
              <a:pPr/>
              <a:t>23</a:t>
            </a:fld>
            <a:endParaRPr lang="en-US" dirty="0"/>
          </a:p>
        </p:txBody>
      </p:sp>
      <p:sp>
        <p:nvSpPr>
          <p:cNvPr id="5" name="TextBox 4">
            <a:extLst>
              <a:ext uri="{FF2B5EF4-FFF2-40B4-BE49-F238E27FC236}">
                <a16:creationId xmlns:a16="http://schemas.microsoft.com/office/drawing/2014/main" id="{D84FCA11-06F6-A749-8AB0-2F0EB3A4D4BE}"/>
              </a:ext>
            </a:extLst>
          </p:cNvPr>
          <p:cNvSpPr txBox="1"/>
          <p:nvPr/>
        </p:nvSpPr>
        <p:spPr>
          <a:xfrm>
            <a:off x="881742" y="2996437"/>
            <a:ext cx="431074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Hannah Neumann</a:t>
            </a:r>
          </a:p>
          <a:p>
            <a:pPr marL="0" marR="0" indent="0" algn="l" defTabSz="457200" rtl="0" fontAlgn="auto" latinLnBrk="0" hangingPunct="0">
              <a:lnSpc>
                <a:spcPct val="100000"/>
              </a:lnSpc>
              <a:spcBef>
                <a:spcPts val="0"/>
              </a:spcBef>
              <a:spcAft>
                <a:spcPts val="0"/>
              </a:spcAft>
              <a:buClrTx/>
              <a:buSzTx/>
              <a:buFontTx/>
              <a:buNone/>
              <a:tabLst/>
            </a:pPr>
            <a:r>
              <a:rPr lang="en-US" dirty="0"/>
              <a:t>Nelson Lopez</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IBM D</a:t>
            </a:r>
            <a:r>
              <a:rPr lang="en-US" dirty="0"/>
              <a:t>evOps Acceleration Team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Graphic 5">
            <a:extLst>
              <a:ext uri="{FF2B5EF4-FFF2-40B4-BE49-F238E27FC236}">
                <a16:creationId xmlns:a16="http://schemas.microsoft.com/office/drawing/2014/main" id="{70AABA0E-F693-41B9-83FE-6BF1F0D104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49611" y="195837"/>
            <a:ext cx="979189" cy="391675"/>
          </a:xfrm>
          <a:prstGeom prst="rect">
            <a:avLst/>
          </a:prstGeom>
        </p:spPr>
      </p:pic>
    </p:spTree>
    <p:extLst>
      <p:ext uri="{BB962C8B-B14F-4D97-AF65-F5344CB8AC3E}">
        <p14:creationId xmlns:p14="http://schemas.microsoft.com/office/powerpoint/2010/main" val="393241937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B7E7-FD85-4244-A124-3D66FD945C6A}"/>
              </a:ext>
            </a:extLst>
          </p:cNvPr>
          <p:cNvSpPr>
            <a:spLocks noGrp="1"/>
          </p:cNvSpPr>
          <p:nvPr>
            <p:ph type="title"/>
          </p:nvPr>
        </p:nvSpPr>
        <p:spPr>
          <a:xfrm>
            <a:off x="699675" y="2198300"/>
            <a:ext cx="8723050" cy="452986"/>
          </a:xfrm>
        </p:spPr>
        <p:txBody>
          <a:bodyPr/>
          <a:lstStyle/>
          <a:p>
            <a:r>
              <a:rPr lang="en-US" sz="4000" dirty="0">
                <a:solidFill>
                  <a:srgbClr val="002060"/>
                </a:solidFill>
              </a:rPr>
              <a:t>What is Git?</a:t>
            </a:r>
          </a:p>
        </p:txBody>
      </p:sp>
      <p:sp>
        <p:nvSpPr>
          <p:cNvPr id="3" name="Slide Number Placeholder 2">
            <a:extLst>
              <a:ext uri="{FF2B5EF4-FFF2-40B4-BE49-F238E27FC236}">
                <a16:creationId xmlns:a16="http://schemas.microsoft.com/office/drawing/2014/main" id="{D58BF12C-7655-DF45-9B3C-4FE21BE8C39F}"/>
              </a:ext>
            </a:extLst>
          </p:cNvPr>
          <p:cNvSpPr>
            <a:spLocks noGrp="1"/>
          </p:cNvSpPr>
          <p:nvPr>
            <p:ph type="sldNum" sz="quarter" idx="2"/>
          </p:nvPr>
        </p:nvSpPr>
        <p:spPr/>
        <p:txBody>
          <a:bodyPr/>
          <a:lstStyle/>
          <a:p>
            <a:fld id="{86CB4B4D-7CA3-9044-876B-883B54F8677D}" type="slidenum">
              <a:rPr lang="en-US" smtClean="0"/>
              <a:pPr/>
              <a:t>24</a:t>
            </a:fld>
            <a:endParaRPr lang="en-US" dirty="0"/>
          </a:p>
        </p:txBody>
      </p:sp>
    </p:spTree>
    <p:extLst>
      <p:ext uri="{BB962C8B-B14F-4D97-AF65-F5344CB8AC3E}">
        <p14:creationId xmlns:p14="http://schemas.microsoft.com/office/powerpoint/2010/main" val="398184334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C0DFD1-1B79-4975-9D03-724F4937D24C}"/>
              </a:ext>
            </a:extLst>
          </p:cNvPr>
          <p:cNvPicPr>
            <a:picLocks noChangeAspect="1"/>
          </p:cNvPicPr>
          <p:nvPr/>
        </p:nvPicPr>
        <p:blipFill>
          <a:blip r:embed="rId2"/>
          <a:stretch>
            <a:fillRect/>
          </a:stretch>
        </p:blipFill>
        <p:spPr>
          <a:xfrm>
            <a:off x="4572000" y="1559040"/>
            <a:ext cx="4251100" cy="2188358"/>
          </a:xfrm>
          <a:prstGeom prst="rect">
            <a:avLst/>
          </a:prstGeom>
        </p:spPr>
      </p:pic>
      <p:sp>
        <p:nvSpPr>
          <p:cNvPr id="2" name="Title 1"/>
          <p:cNvSpPr>
            <a:spLocks noGrp="1"/>
          </p:cNvSpPr>
          <p:nvPr>
            <p:ph type="title"/>
          </p:nvPr>
        </p:nvSpPr>
        <p:spPr/>
        <p:txBody>
          <a:bodyPr/>
          <a:lstStyle/>
          <a:p>
            <a:r>
              <a:rPr lang="en-US" dirty="0"/>
              <a:t>What does SCM stand for ?</a:t>
            </a:r>
          </a:p>
        </p:txBody>
      </p:sp>
      <p:sp>
        <p:nvSpPr>
          <p:cNvPr id="3" name="Content Placeholder 2"/>
          <p:cNvSpPr>
            <a:spLocks noGrp="1"/>
          </p:cNvSpPr>
          <p:nvPr>
            <p:ph idx="1"/>
          </p:nvPr>
        </p:nvSpPr>
        <p:spPr>
          <a:xfrm>
            <a:off x="355143" y="953311"/>
            <a:ext cx="5770698" cy="3399817"/>
          </a:xfrm>
        </p:spPr>
        <p:txBody>
          <a:bodyPr/>
          <a:lstStyle/>
          <a:p>
            <a:r>
              <a:rPr lang="en-US" sz="1800" b="1" dirty="0"/>
              <a:t>Software Configuration Management</a:t>
            </a:r>
            <a:r>
              <a:rPr lang="en-US" sz="1800" dirty="0"/>
              <a:t> is the task of tracking and controlling changes in the software</a:t>
            </a:r>
          </a:p>
          <a:p>
            <a:pPr lvl="2"/>
            <a:r>
              <a:rPr lang="en-US" sz="1400" dirty="0"/>
              <a:t>Configuration identification - Identifying configurations, configuration items and baselines.</a:t>
            </a:r>
          </a:p>
          <a:p>
            <a:pPr lvl="2"/>
            <a:r>
              <a:rPr lang="en-US" sz="1400" dirty="0"/>
              <a:t>Configuration control - Implementing a controlled change process. </a:t>
            </a:r>
          </a:p>
          <a:p>
            <a:pPr lvl="2"/>
            <a:r>
              <a:rPr lang="en-US" sz="1400" dirty="0"/>
              <a:t>Configuration auditing.</a:t>
            </a:r>
          </a:p>
          <a:p>
            <a:r>
              <a:rPr lang="en-US" sz="1800" b="1" dirty="0"/>
              <a:t>Source Control Management </a:t>
            </a:r>
            <a:r>
              <a:rPr lang="en-US" sz="1800" dirty="0"/>
              <a:t>is a subfield of Configuration Management</a:t>
            </a:r>
          </a:p>
          <a:p>
            <a:pPr lvl="2"/>
            <a:r>
              <a:rPr lang="en-US" sz="1400" dirty="0"/>
              <a:t>Graph structure (line of development, branches).</a:t>
            </a:r>
          </a:p>
          <a:p>
            <a:pPr lvl="2"/>
            <a:r>
              <a:rPr lang="en-US" sz="1400" dirty="0"/>
              <a:t>Atomic operation, version merging, baselines, labels tags</a:t>
            </a:r>
          </a:p>
          <a:p>
            <a:endParaRPr lang="en-US" sz="1800" dirty="0"/>
          </a:p>
        </p:txBody>
      </p:sp>
    </p:spTree>
    <p:extLst>
      <p:ext uri="{BB962C8B-B14F-4D97-AF65-F5344CB8AC3E}">
        <p14:creationId xmlns:p14="http://schemas.microsoft.com/office/powerpoint/2010/main" val="3572966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Managers</a:t>
            </a:r>
          </a:p>
        </p:txBody>
      </p:sp>
      <p:sp>
        <p:nvSpPr>
          <p:cNvPr id="3" name="Content Placeholder 2"/>
          <p:cNvSpPr>
            <a:spLocks noGrp="1"/>
          </p:cNvSpPr>
          <p:nvPr>
            <p:ph idx="1"/>
          </p:nvPr>
        </p:nvSpPr>
        <p:spPr>
          <a:xfrm>
            <a:off x="355143" y="774268"/>
            <a:ext cx="8557812" cy="3399817"/>
          </a:xfrm>
        </p:spPr>
        <p:txBody>
          <a:bodyPr/>
          <a:lstStyle/>
          <a:p>
            <a:r>
              <a:rPr lang="en-US" dirty="0"/>
              <a:t>Relies on the concept of concatenation &amp; promotion</a:t>
            </a:r>
          </a:p>
          <a:p>
            <a:r>
              <a:rPr lang="en-US" dirty="0"/>
              <a:t>Strong connection to execution environment</a:t>
            </a:r>
          </a:p>
          <a:p>
            <a:r>
              <a:rPr lang="en-US" dirty="0"/>
              <a:t>Limited for parallel development</a:t>
            </a:r>
          </a:p>
          <a:p>
            <a:endParaRPr lang="en-US" dirty="0"/>
          </a:p>
        </p:txBody>
      </p:sp>
      <p:pic>
        <p:nvPicPr>
          <p:cNvPr id="4" name="Picture 3">
            <a:extLst>
              <a:ext uri="{FF2B5EF4-FFF2-40B4-BE49-F238E27FC236}">
                <a16:creationId xmlns:a16="http://schemas.microsoft.com/office/drawing/2014/main" id="{77DF7748-673B-4E9F-A740-1EDEDFC842FA}"/>
              </a:ext>
            </a:extLst>
          </p:cNvPr>
          <p:cNvPicPr>
            <a:picLocks noChangeAspect="1"/>
          </p:cNvPicPr>
          <p:nvPr/>
        </p:nvPicPr>
        <p:blipFill>
          <a:blip r:embed="rId2"/>
          <a:stretch>
            <a:fillRect/>
          </a:stretch>
        </p:blipFill>
        <p:spPr>
          <a:xfrm>
            <a:off x="1384103" y="1876435"/>
            <a:ext cx="5906012" cy="2598645"/>
          </a:xfrm>
          <a:prstGeom prst="rect">
            <a:avLst/>
          </a:prstGeom>
        </p:spPr>
      </p:pic>
    </p:spTree>
    <p:extLst>
      <p:ext uri="{BB962C8B-B14F-4D97-AF65-F5344CB8AC3E}">
        <p14:creationId xmlns:p14="http://schemas.microsoft.com/office/powerpoint/2010/main" val="4074694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8BD-CB04-4668-9C70-16D1F1CB1F95}"/>
              </a:ext>
            </a:extLst>
          </p:cNvPr>
          <p:cNvSpPr>
            <a:spLocks noGrp="1"/>
          </p:cNvSpPr>
          <p:nvPr>
            <p:ph type="title"/>
          </p:nvPr>
        </p:nvSpPr>
        <p:spPr/>
        <p:txBody>
          <a:bodyPr/>
          <a:lstStyle/>
          <a:p>
            <a:r>
              <a:rPr lang="en-US" dirty="0"/>
              <a:t>Full configuration</a:t>
            </a:r>
          </a:p>
        </p:txBody>
      </p:sp>
      <p:sp>
        <p:nvSpPr>
          <p:cNvPr id="3" name="Content Placeholder 2">
            <a:extLst>
              <a:ext uri="{FF2B5EF4-FFF2-40B4-BE49-F238E27FC236}">
                <a16:creationId xmlns:a16="http://schemas.microsoft.com/office/drawing/2014/main" id="{2659CC13-5F86-4880-8EBA-6ECD361F04DA}"/>
              </a:ext>
            </a:extLst>
          </p:cNvPr>
          <p:cNvSpPr>
            <a:spLocks noGrp="1"/>
          </p:cNvSpPr>
          <p:nvPr>
            <p:ph idx="1"/>
          </p:nvPr>
        </p:nvSpPr>
        <p:spPr/>
        <p:txBody>
          <a:bodyPr/>
          <a:lstStyle/>
          <a:p>
            <a:r>
              <a:rPr lang="en-US" sz="1600" b="1" i="1" dirty="0"/>
              <a:t>“A configuration is made up of a given list of files, each of them at a given version.  A configuration can have various scopes: for example, an application component, an application, a domain, or more.”</a:t>
            </a:r>
            <a:endParaRPr lang="en-US" sz="1600" dirty="0"/>
          </a:p>
        </p:txBody>
      </p:sp>
      <p:grpSp>
        <p:nvGrpSpPr>
          <p:cNvPr id="12" name="Group 11">
            <a:extLst>
              <a:ext uri="{FF2B5EF4-FFF2-40B4-BE49-F238E27FC236}">
                <a16:creationId xmlns:a16="http://schemas.microsoft.com/office/drawing/2014/main" id="{7FFF13EA-37AD-4D68-990D-8B1878F70B8A}"/>
              </a:ext>
            </a:extLst>
          </p:cNvPr>
          <p:cNvGrpSpPr/>
          <p:nvPr/>
        </p:nvGrpSpPr>
        <p:grpSpPr>
          <a:xfrm>
            <a:off x="1669726" y="2374596"/>
            <a:ext cx="5485765" cy="1626235"/>
            <a:chOff x="0" y="0"/>
            <a:chExt cx="7678771" cy="2276670"/>
          </a:xfrm>
        </p:grpSpPr>
        <p:sp>
          <p:nvSpPr>
            <p:cNvPr id="13" name="Rectangle 12">
              <a:extLst>
                <a:ext uri="{FF2B5EF4-FFF2-40B4-BE49-F238E27FC236}">
                  <a16:creationId xmlns:a16="http://schemas.microsoft.com/office/drawing/2014/main" id="{3D1EE4E4-3950-4EAC-9859-63ED955CE759}"/>
                </a:ext>
              </a:extLst>
            </p:cNvPr>
            <p:cNvSpPr/>
            <p:nvPr/>
          </p:nvSpPr>
          <p:spPr>
            <a:xfrm>
              <a:off x="0" y="0"/>
              <a:ext cx="7678771" cy="2276670"/>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4" name="Arrow: Right 13">
              <a:extLst>
                <a:ext uri="{FF2B5EF4-FFF2-40B4-BE49-F238E27FC236}">
                  <a16:creationId xmlns:a16="http://schemas.microsoft.com/office/drawing/2014/main" id="{FBE9FF98-96AB-4F7E-8B93-7BF725021F1F}"/>
                </a:ext>
              </a:extLst>
            </p:cNvPr>
            <p:cNvSpPr/>
            <p:nvPr/>
          </p:nvSpPr>
          <p:spPr>
            <a:xfrm>
              <a:off x="324107" y="288913"/>
              <a:ext cx="4358910" cy="421179"/>
            </a:xfrm>
            <a:prstGeom prst="rightArrow">
              <a:avLst/>
            </a:prstGeom>
            <a:solidFill>
              <a:srgbClr val="92D05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Release 11</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5" name="Arrow: Right 14">
              <a:extLst>
                <a:ext uri="{FF2B5EF4-FFF2-40B4-BE49-F238E27FC236}">
                  <a16:creationId xmlns:a16="http://schemas.microsoft.com/office/drawing/2014/main" id="{E856F599-F421-4A6E-A3C9-9F851FC39199}"/>
                </a:ext>
              </a:extLst>
            </p:cNvPr>
            <p:cNvSpPr/>
            <p:nvPr/>
          </p:nvSpPr>
          <p:spPr>
            <a:xfrm>
              <a:off x="2422187" y="702702"/>
              <a:ext cx="4876442" cy="421179"/>
            </a:xfrm>
            <a:prstGeom prst="rightArrow">
              <a:avLst/>
            </a:prstGeom>
            <a:solidFill>
              <a:srgbClr val="92D05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Release 12</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6" name="Arrow: Right 15">
              <a:extLst>
                <a:ext uri="{FF2B5EF4-FFF2-40B4-BE49-F238E27FC236}">
                  <a16:creationId xmlns:a16="http://schemas.microsoft.com/office/drawing/2014/main" id="{03A943EB-4B19-4423-BEC6-1BB3AEAEE651}"/>
                </a:ext>
              </a:extLst>
            </p:cNvPr>
            <p:cNvSpPr/>
            <p:nvPr/>
          </p:nvSpPr>
          <p:spPr>
            <a:xfrm>
              <a:off x="4922651" y="313165"/>
              <a:ext cx="1858449" cy="421179"/>
            </a:xfrm>
            <a:prstGeom prst="rightArrow">
              <a:avLst/>
            </a:prstGeom>
            <a:solidFill>
              <a:srgbClr val="FFC00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Maint.</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7" name="Arrow: Right 16">
              <a:extLst>
                <a:ext uri="{FF2B5EF4-FFF2-40B4-BE49-F238E27FC236}">
                  <a16:creationId xmlns:a16="http://schemas.microsoft.com/office/drawing/2014/main" id="{CF44EFE5-FEA0-4C16-A5D0-057F7B94E3E4}"/>
                </a:ext>
              </a:extLst>
            </p:cNvPr>
            <p:cNvSpPr/>
            <p:nvPr/>
          </p:nvSpPr>
          <p:spPr>
            <a:xfrm>
              <a:off x="2612257" y="1092239"/>
              <a:ext cx="2070760" cy="421179"/>
            </a:xfrm>
            <a:prstGeom prst="rightArrow">
              <a:avLst/>
            </a:prstGeom>
            <a:solidFill>
              <a:srgbClr val="FFC00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Feature Branch</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8" name="Arrow: Right 17">
              <a:extLst>
                <a:ext uri="{FF2B5EF4-FFF2-40B4-BE49-F238E27FC236}">
                  <a16:creationId xmlns:a16="http://schemas.microsoft.com/office/drawing/2014/main" id="{0243E189-746D-4810-BB21-C0569FC55EDA}"/>
                </a:ext>
              </a:extLst>
            </p:cNvPr>
            <p:cNvSpPr/>
            <p:nvPr/>
          </p:nvSpPr>
          <p:spPr>
            <a:xfrm>
              <a:off x="2620465" y="1579484"/>
              <a:ext cx="2070760" cy="421179"/>
            </a:xfrm>
            <a:prstGeom prst="rightArrow">
              <a:avLst/>
            </a:prstGeom>
            <a:solidFill>
              <a:srgbClr val="FFC00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Feature Branch</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pSp>
    </p:spTree>
    <p:extLst>
      <p:ext uri="{BB962C8B-B14F-4D97-AF65-F5344CB8AC3E}">
        <p14:creationId xmlns:p14="http://schemas.microsoft.com/office/powerpoint/2010/main" val="436556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A7E0-103E-4EA7-AA1E-2530E431CFB8}"/>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95618710-FFF8-4133-9AD5-6F462F17B272}"/>
              </a:ext>
            </a:extLst>
          </p:cNvPr>
          <p:cNvSpPr>
            <a:spLocks noGrp="1"/>
          </p:cNvSpPr>
          <p:nvPr>
            <p:ph idx="1"/>
          </p:nvPr>
        </p:nvSpPr>
        <p:spPr>
          <a:xfrm>
            <a:off x="202749" y="723496"/>
            <a:ext cx="4653275" cy="3908760"/>
          </a:xfrm>
        </p:spPr>
        <p:txBody>
          <a:bodyPr/>
          <a:lstStyle/>
          <a:p>
            <a:r>
              <a:rPr lang="en-US" sz="1200" dirty="0"/>
              <a:t>Open Source SCM initially built to manage Linux development </a:t>
            </a:r>
          </a:p>
          <a:p>
            <a:r>
              <a:rPr lang="en-US" sz="1200" dirty="0"/>
              <a:t>Distributed Source Code Management </a:t>
            </a:r>
          </a:p>
          <a:p>
            <a:pPr lvl="1"/>
            <a:r>
              <a:rPr lang="en-US" sz="1100" dirty="0"/>
              <a:t>Each developer works in their own local Git repository on their machine.</a:t>
            </a:r>
          </a:p>
          <a:p>
            <a:pPr lvl="1"/>
            <a:r>
              <a:rPr lang="en-US" sz="1100" dirty="0"/>
              <a:t>In most large companies today, there is a centralized instance of Git that is considered the server</a:t>
            </a:r>
          </a:p>
          <a:p>
            <a:pPr lvl="1"/>
            <a:r>
              <a:rPr lang="en-US" sz="1100" dirty="0"/>
              <a:t>Uses a commit ID instead of a version</a:t>
            </a:r>
          </a:p>
          <a:p>
            <a:pPr lvl="2"/>
            <a:r>
              <a:rPr lang="en-US" sz="1100" dirty="0"/>
              <a:t>SHA-1 hash based on the code, what came before it, who made the commit, when they made it, and other metadata</a:t>
            </a:r>
          </a:p>
          <a:p>
            <a:r>
              <a:rPr lang="en-US" sz="1200" dirty="0"/>
              <a:t>Used with other open source tools such as Jenkins, Ant, Maven, Gradle for Continuous Integration  / Continuous Delivery pipeline</a:t>
            </a:r>
          </a:p>
          <a:p>
            <a:r>
              <a:rPr lang="en-US" sz="1200" dirty="0"/>
              <a:t>Strengths </a:t>
            </a:r>
          </a:p>
          <a:p>
            <a:pPr lvl="1"/>
            <a:r>
              <a:rPr lang="en-US" sz="1100" dirty="0"/>
              <a:t>Simple, cheap and easy to deploy</a:t>
            </a:r>
          </a:p>
          <a:p>
            <a:pPr lvl="1"/>
            <a:r>
              <a:rPr lang="en-US" sz="1100" dirty="0"/>
              <a:t>Pervasive in Open Source development where there is no effective competition</a:t>
            </a:r>
          </a:p>
          <a:p>
            <a:r>
              <a:rPr lang="en-US" sz="1200" dirty="0"/>
              <a:t>GitHub, GitLab, and </a:t>
            </a:r>
            <a:r>
              <a:rPr lang="en-US" sz="1200" dirty="0" err="1"/>
              <a:t>BitBucket</a:t>
            </a:r>
            <a:r>
              <a:rPr lang="en-US" sz="1200" dirty="0"/>
              <a:t> are common Git based web hosted repositories.</a:t>
            </a:r>
          </a:p>
        </p:txBody>
      </p:sp>
      <p:pic>
        <p:nvPicPr>
          <p:cNvPr id="4" name="Picture 3">
            <a:extLst>
              <a:ext uri="{FF2B5EF4-FFF2-40B4-BE49-F238E27FC236}">
                <a16:creationId xmlns:a16="http://schemas.microsoft.com/office/drawing/2014/main" id="{E1C03032-6DB5-4A1B-8D86-4F03B7B85065}"/>
              </a:ext>
            </a:extLst>
          </p:cNvPr>
          <p:cNvPicPr>
            <a:picLocks noChangeAspect="1"/>
          </p:cNvPicPr>
          <p:nvPr/>
        </p:nvPicPr>
        <p:blipFill>
          <a:blip r:embed="rId3"/>
          <a:stretch>
            <a:fillRect/>
          </a:stretch>
        </p:blipFill>
        <p:spPr>
          <a:xfrm>
            <a:off x="4856025" y="768276"/>
            <a:ext cx="4097940" cy="3606948"/>
          </a:xfrm>
          <a:prstGeom prst="rect">
            <a:avLst/>
          </a:prstGeom>
        </p:spPr>
      </p:pic>
    </p:spTree>
    <p:extLst>
      <p:ext uri="{BB962C8B-B14F-4D97-AF65-F5344CB8AC3E}">
        <p14:creationId xmlns:p14="http://schemas.microsoft.com/office/powerpoint/2010/main" val="2790109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F1FC-BF6A-4C78-A976-61A5290838EB}"/>
              </a:ext>
            </a:extLst>
          </p:cNvPr>
          <p:cNvSpPr>
            <a:spLocks noGrp="1"/>
          </p:cNvSpPr>
          <p:nvPr>
            <p:ph type="title"/>
          </p:nvPr>
        </p:nvSpPr>
        <p:spPr/>
        <p:txBody>
          <a:bodyPr/>
          <a:lstStyle/>
          <a:p>
            <a:r>
              <a:rPr lang="en-US" dirty="0"/>
              <a:t>Git in a nutshell</a:t>
            </a:r>
          </a:p>
        </p:txBody>
      </p:sp>
      <p:pic>
        <p:nvPicPr>
          <p:cNvPr id="4" name="Picture 3">
            <a:extLst>
              <a:ext uri="{FF2B5EF4-FFF2-40B4-BE49-F238E27FC236}">
                <a16:creationId xmlns:a16="http://schemas.microsoft.com/office/drawing/2014/main" id="{CDD3B2CB-509D-4FAC-871C-976F91C22B13}"/>
              </a:ext>
            </a:extLst>
          </p:cNvPr>
          <p:cNvPicPr>
            <a:picLocks noChangeAspect="1"/>
          </p:cNvPicPr>
          <p:nvPr/>
        </p:nvPicPr>
        <p:blipFill>
          <a:blip r:embed="rId2"/>
          <a:stretch>
            <a:fillRect/>
          </a:stretch>
        </p:blipFill>
        <p:spPr>
          <a:xfrm>
            <a:off x="1239314" y="1080947"/>
            <a:ext cx="6015857" cy="3312009"/>
          </a:xfrm>
          <a:prstGeom prst="rect">
            <a:avLst/>
          </a:prstGeom>
        </p:spPr>
      </p:pic>
    </p:spTree>
    <p:extLst>
      <p:ext uri="{BB962C8B-B14F-4D97-AF65-F5344CB8AC3E}">
        <p14:creationId xmlns:p14="http://schemas.microsoft.com/office/powerpoint/2010/main" val="3907032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7943" y="1845323"/>
            <a:ext cx="8723050" cy="452986"/>
          </a:xfrm>
        </p:spPr>
        <p:txBody>
          <a:bodyPr anchor="ctr"/>
          <a:lstStyle/>
          <a:p>
            <a:pPr algn="ctr"/>
            <a:r>
              <a:rPr lang="en-US" dirty="0">
                <a:solidFill>
                  <a:srgbClr val="007CC3"/>
                </a:solidFill>
              </a:rPr>
              <a:t>DevOps on Mainframes – Why and How?</a:t>
            </a:r>
          </a:p>
        </p:txBody>
      </p:sp>
    </p:spTree>
    <p:extLst>
      <p:ext uri="{BB962C8B-B14F-4D97-AF65-F5344CB8AC3E}">
        <p14:creationId xmlns:p14="http://schemas.microsoft.com/office/powerpoint/2010/main" val="12769552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913A01-3ECA-4D4A-9352-3790D9BCCA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8431"/>
            <a:ext cx="9144000" cy="4506637"/>
          </a:xfrm>
          <a:prstGeom prst="rect">
            <a:avLst/>
          </a:prstGeom>
        </p:spPr>
      </p:pic>
    </p:spTree>
    <p:extLst>
      <p:ext uri="{BB962C8B-B14F-4D97-AF65-F5344CB8AC3E}">
        <p14:creationId xmlns:p14="http://schemas.microsoft.com/office/powerpoint/2010/main" val="1647191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67" y="2345257"/>
            <a:ext cx="8723050" cy="452986"/>
          </a:xfrm>
        </p:spPr>
        <p:txBody>
          <a:bodyPr/>
          <a:lstStyle/>
          <a:p>
            <a:r>
              <a:rPr lang="en-US" sz="2800" dirty="0">
                <a:solidFill>
                  <a:srgbClr val="002060"/>
                </a:solidFill>
              </a:rPr>
              <a:t>Using Git with IBM Dependency Based Build (DBB)</a:t>
            </a:r>
          </a:p>
        </p:txBody>
      </p:sp>
      <p:sp>
        <p:nvSpPr>
          <p:cNvPr id="3" name="Slide Number Placeholder 2"/>
          <p:cNvSpPr>
            <a:spLocks noGrp="1"/>
          </p:cNvSpPr>
          <p:nvPr>
            <p:ph type="sldNum" sz="quarter" idx="2"/>
          </p:nvPr>
        </p:nvSpPr>
        <p:spPr/>
        <p:txBody>
          <a:bodyPr/>
          <a:lstStyle/>
          <a:p>
            <a:fld id="{86CB4B4D-7CA3-9044-876B-883B54F8677D}" type="slidenum">
              <a:rPr lang="en-US" smtClean="0"/>
              <a:pPr/>
              <a:t>31</a:t>
            </a:fld>
            <a:endParaRPr lang="en-US" dirty="0"/>
          </a:p>
        </p:txBody>
      </p:sp>
      <p:pic>
        <p:nvPicPr>
          <p:cNvPr id="4" name="Graphic 3">
            <a:extLst>
              <a:ext uri="{FF2B5EF4-FFF2-40B4-BE49-F238E27FC236}">
                <a16:creationId xmlns:a16="http://schemas.microsoft.com/office/drawing/2014/main" id="{9AD5CE78-A256-4A93-8EA6-9356AB960C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387" y="193005"/>
            <a:ext cx="1132465" cy="452986"/>
          </a:xfrm>
          <a:prstGeom prst="rect">
            <a:avLst/>
          </a:prstGeom>
        </p:spPr>
      </p:pic>
    </p:spTree>
    <p:extLst>
      <p:ext uri="{BB962C8B-B14F-4D97-AF65-F5344CB8AC3E}">
        <p14:creationId xmlns:p14="http://schemas.microsoft.com/office/powerpoint/2010/main" val="147942103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5462A2-7485-4318-A86E-C820A730DCC4}"/>
              </a:ext>
            </a:extLst>
          </p:cNvPr>
          <p:cNvSpPr>
            <a:spLocks noGrp="1"/>
          </p:cNvSpPr>
          <p:nvPr>
            <p:ph idx="1"/>
          </p:nvPr>
        </p:nvSpPr>
        <p:spPr>
          <a:xfrm>
            <a:off x="216831" y="933452"/>
            <a:ext cx="8723050" cy="4059783"/>
          </a:xfrm>
        </p:spPr>
        <p:txBody>
          <a:bodyPr/>
          <a:lstStyle/>
          <a:p>
            <a:pPr defTabSz="914400" fontAlgn="base">
              <a:spcBef>
                <a:spcPts val="1100"/>
              </a:spcBef>
              <a:buClr>
                <a:srgbClr val="6D6E70"/>
              </a:buClr>
              <a:buSzPct val="90000"/>
            </a:pPr>
            <a:r>
              <a:rPr lang="en-US" sz="1800" kern="0" dirty="0">
                <a:solidFill>
                  <a:schemeClr val="tx1"/>
                </a:solidFill>
                <a:latin typeface="Arial" panose="020B0604020202020204" pitchFamily="34" charset="0"/>
                <a:ea typeface="+mn-ea"/>
                <a:cs typeface="Arial" pitchFamily="34" charset="0"/>
              </a:rPr>
              <a:t>IBM Dependency Based Build (DBB) is a tool that </a:t>
            </a:r>
            <a:r>
              <a:rPr lang="en-US" sz="1800" dirty="0">
                <a:solidFill>
                  <a:schemeClr val="tx1"/>
                </a:solidFill>
                <a:latin typeface="Arial" panose="020B0604020202020204" pitchFamily="34" charset="0"/>
                <a:cs typeface="Arial" panose="020B0604020202020204" pitchFamily="34" charset="0"/>
              </a:rPr>
              <a:t>provides an Intelligent build environment for mainframe applications stored in Git</a:t>
            </a:r>
          </a:p>
          <a:p>
            <a:pPr defTabSz="914400" fontAlgn="base">
              <a:spcBef>
                <a:spcPts val="1100"/>
              </a:spcBef>
              <a:buClr>
                <a:srgbClr val="6D6E70"/>
              </a:buClr>
              <a:buSzPct val="90000"/>
            </a:pPr>
            <a:r>
              <a:rPr lang="en-US" sz="1800" dirty="0">
                <a:solidFill>
                  <a:schemeClr val="tx1"/>
                </a:solidFill>
                <a:latin typeface="Arial" panose="020B0604020202020204" pitchFamily="34" charset="0"/>
                <a:cs typeface="Arial" panose="020B0604020202020204" pitchFamily="34" charset="0"/>
              </a:rPr>
              <a:t>DBB provides Tool Kit of Java API’s to automated your build and a WebApp to manage your applications dependency data and build results. </a:t>
            </a:r>
          </a:p>
          <a:p>
            <a:pPr defTabSz="914400" fontAlgn="base">
              <a:spcBef>
                <a:spcPts val="1100"/>
              </a:spcBef>
              <a:buClr>
                <a:srgbClr val="6D6E70"/>
              </a:buClr>
              <a:buSzPct val="90000"/>
            </a:pPr>
            <a:r>
              <a:rPr lang="en-US" sz="1800" dirty="0">
                <a:solidFill>
                  <a:schemeClr val="tx1"/>
                </a:solidFill>
                <a:latin typeface="Arial" panose="020B0604020202020204" pitchFamily="34" charset="0"/>
                <a:cs typeface="Arial" panose="020B0604020202020204" pitchFamily="34" charset="0"/>
              </a:rPr>
              <a:t>You use the Groovy scripting language to automate impact analysis to drive your build process – “no JCL knowledge required”.</a:t>
            </a:r>
          </a:p>
          <a:p>
            <a:pPr defTabSz="914400" fontAlgn="base">
              <a:spcBef>
                <a:spcPts val="1100"/>
              </a:spcBef>
              <a:buClr>
                <a:srgbClr val="6D6E70"/>
              </a:buClr>
              <a:buSzPct val="90000"/>
            </a:pPr>
            <a:r>
              <a:rPr lang="en-US" sz="1800" dirty="0">
                <a:solidFill>
                  <a:schemeClr val="tx1"/>
                </a:solidFill>
                <a:latin typeface="Arial" panose="020B0604020202020204" pitchFamily="34" charset="0"/>
                <a:cs typeface="Arial" panose="020B0604020202020204" pitchFamily="34" charset="0"/>
              </a:rPr>
              <a:t>Use the same scripts for your continuous integration (CI) pipeline and your developer’s daily “user build” cycle under ZOD or </a:t>
            </a:r>
            <a:r>
              <a:rPr lang="en-US" sz="1800" dirty="0" err="1">
                <a:solidFill>
                  <a:schemeClr val="tx1"/>
                </a:solidFill>
                <a:latin typeface="Arial" panose="020B0604020202020204" pitchFamily="34" charset="0"/>
                <a:cs typeface="Arial" pitchFamily="34" charset="0"/>
              </a:rPr>
              <a:t>IDzEE</a:t>
            </a:r>
            <a:r>
              <a:rPr lang="en-US" sz="1800" dirty="0">
                <a:solidFill>
                  <a:schemeClr val="tx1"/>
                </a:solidFill>
                <a:latin typeface="Arial" panose="020B0604020202020204" pitchFamily="34" charset="0"/>
                <a:cs typeface="Arial" pitchFamily="34" charset="0"/>
              </a:rPr>
              <a:t>. </a:t>
            </a:r>
          </a:p>
          <a:p>
            <a:pPr defTabSz="914400" fontAlgn="base">
              <a:spcBef>
                <a:spcPts val="1100"/>
              </a:spcBef>
              <a:buClr>
                <a:srgbClr val="6D6E70"/>
              </a:buClr>
              <a:buSzPct val="90000"/>
            </a:pPr>
            <a:r>
              <a:rPr lang="en-US" sz="1800" dirty="0">
                <a:solidFill>
                  <a:schemeClr val="tx1"/>
                </a:solidFill>
                <a:latin typeface="Arial" panose="020B0604020202020204" pitchFamily="34" charset="0"/>
                <a:cs typeface="Arial" pitchFamily="34" charset="0"/>
              </a:rPr>
              <a:t>Sample Scripts are provided to get you started building simple to complex applications that have a mix of languages and runtime environments. </a:t>
            </a:r>
          </a:p>
          <a:p>
            <a:pPr defTabSz="914400" fontAlgn="base">
              <a:spcBef>
                <a:spcPts val="1100"/>
              </a:spcBef>
              <a:buClr>
                <a:srgbClr val="6D6E70"/>
              </a:buClr>
              <a:buSzPct val="90000"/>
            </a:pPr>
            <a:r>
              <a:rPr lang="en-US" sz="1800" dirty="0">
                <a:solidFill>
                  <a:schemeClr val="tx1"/>
                </a:solidFill>
                <a:latin typeface="Arial" panose="020B0604020202020204" pitchFamily="34" charset="0"/>
                <a:cs typeface="Arial" pitchFamily="34" charset="0"/>
              </a:rPr>
              <a:t>Use the DBB WebApp to view your application dependencies and build history. </a:t>
            </a:r>
          </a:p>
          <a:p>
            <a:endParaRPr lang="en-US" sz="18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A53FD86C-04A1-4EFC-9423-AA5A2ED923A2}"/>
              </a:ext>
            </a:extLst>
          </p:cNvPr>
          <p:cNvSpPr txBox="1">
            <a:spLocks/>
          </p:cNvSpPr>
          <p:nvPr/>
        </p:nvSpPr>
        <p:spPr>
          <a:xfrm>
            <a:off x="165369" y="150264"/>
            <a:ext cx="8723050" cy="452986"/>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500" b="0" i="0" u="none" strike="noStrike" cap="none" spc="0" baseline="0">
                <a:ln>
                  <a:noFill/>
                </a:ln>
                <a:solidFill>
                  <a:srgbClr val="619AEC"/>
                </a:solidFill>
                <a:uFillTx/>
                <a:latin typeface="+mn-lt"/>
                <a:ea typeface="IBM Plex Sans" charset="0"/>
                <a:cs typeface="IBM Plex Sans" charset="0"/>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defRPr/>
            </a:pPr>
            <a:r>
              <a:rPr lang="en-US" sz="2175" kern="1200" dirty="0">
                <a:solidFill>
                  <a:srgbClr val="0070C0"/>
                </a:solidFill>
              </a:rPr>
              <a:t>Dependency Based Build (DBB) – Key Features </a:t>
            </a:r>
          </a:p>
        </p:txBody>
      </p:sp>
      <p:pic>
        <p:nvPicPr>
          <p:cNvPr id="7" name="Graphic 6">
            <a:extLst>
              <a:ext uri="{FF2B5EF4-FFF2-40B4-BE49-F238E27FC236}">
                <a16:creationId xmlns:a16="http://schemas.microsoft.com/office/drawing/2014/main" id="{C72A5AB3-FE57-494E-A32B-393131F52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9600" y="4781778"/>
            <a:ext cx="735019" cy="294008"/>
          </a:xfrm>
          <a:prstGeom prst="rect">
            <a:avLst/>
          </a:prstGeom>
        </p:spPr>
      </p:pic>
    </p:spTree>
    <p:extLst>
      <p:ext uri="{BB962C8B-B14F-4D97-AF65-F5344CB8AC3E}">
        <p14:creationId xmlns:p14="http://schemas.microsoft.com/office/powerpoint/2010/main" val="125693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F306E7C-A50F-4881-B4F7-4DCEF7ED4B0D}"/>
              </a:ext>
            </a:extLst>
          </p:cNvPr>
          <p:cNvSpPr>
            <a:spLocks noChangeArrowheads="1"/>
          </p:cNvSpPr>
          <p:nvPr/>
        </p:nvSpPr>
        <p:spPr bwMode="auto">
          <a:xfrm>
            <a:off x="7270184" y="1882712"/>
            <a:ext cx="1714676" cy="852394"/>
          </a:xfrm>
          <a:prstGeom prst="rect">
            <a:avLst/>
          </a:prstGeom>
          <a:solidFill>
            <a:srgbClr val="F8F8F8"/>
          </a:solidFill>
          <a:ln w="25560" cap="sq">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None/>
            </a:pPr>
            <a:endParaRPr lang="en-US" sz="1100" b="1" dirty="0">
              <a:solidFill>
                <a:srgbClr val="191919"/>
              </a:solidFill>
              <a:latin typeface="Arial" charset="0"/>
              <a:ea typeface="Arial" charset="0"/>
              <a:cs typeface="Arial" charset="0"/>
            </a:endParaRPr>
          </a:p>
          <a:p>
            <a:pPr algn="ctr" eaLnBrk="1" hangingPunct="1">
              <a:spcBef>
                <a:spcPct val="0"/>
              </a:spcBef>
              <a:buNone/>
            </a:pPr>
            <a:r>
              <a:rPr lang="en-US" sz="1100" b="1" dirty="0">
                <a:solidFill>
                  <a:srgbClr val="191919"/>
                </a:solidFill>
                <a:latin typeface="Arial" charset="0"/>
                <a:ea typeface="Arial" charset="0"/>
                <a:cs typeface="Arial" charset="0"/>
              </a:rPr>
              <a:t>DBB Liberty App</a:t>
            </a:r>
          </a:p>
          <a:p>
            <a:pPr algn="ctr" eaLnBrk="1" hangingPunct="1">
              <a:spcBef>
                <a:spcPct val="0"/>
              </a:spcBef>
              <a:buNone/>
            </a:pPr>
            <a:r>
              <a:rPr lang="en-US" sz="900" dirty="0">
                <a:solidFill>
                  <a:srgbClr val="191919"/>
                </a:solidFill>
                <a:latin typeface="Arial" charset="0"/>
                <a:ea typeface="Arial" charset="0"/>
                <a:cs typeface="Arial" charset="0"/>
              </a:rPr>
              <a:t>Dependency Data</a:t>
            </a:r>
          </a:p>
          <a:p>
            <a:pPr algn="ctr" eaLnBrk="1" hangingPunct="1">
              <a:spcBef>
                <a:spcPct val="0"/>
              </a:spcBef>
              <a:buNone/>
            </a:pPr>
            <a:r>
              <a:rPr lang="en-US" sz="900" dirty="0">
                <a:solidFill>
                  <a:srgbClr val="191919"/>
                </a:solidFill>
                <a:latin typeface="Arial" charset="0"/>
                <a:ea typeface="Arial" charset="0"/>
                <a:cs typeface="Arial" charset="0"/>
              </a:rPr>
              <a:t>Build Results</a:t>
            </a:r>
          </a:p>
        </p:txBody>
      </p:sp>
      <p:sp>
        <p:nvSpPr>
          <p:cNvPr id="20490" name="Rectangle 3">
            <a:extLst>
              <a:ext uri="{FF2B5EF4-FFF2-40B4-BE49-F238E27FC236}">
                <a16:creationId xmlns:a16="http://schemas.microsoft.com/office/drawing/2014/main" id="{D226E2A6-C561-440D-AFF5-31CF024B0C66}"/>
              </a:ext>
            </a:extLst>
          </p:cNvPr>
          <p:cNvSpPr>
            <a:spLocks noChangeArrowheads="1"/>
          </p:cNvSpPr>
          <p:nvPr/>
        </p:nvSpPr>
        <p:spPr bwMode="auto">
          <a:xfrm>
            <a:off x="3302166" y="3195814"/>
            <a:ext cx="5727121" cy="1555244"/>
          </a:xfrm>
          <a:prstGeom prst="rect">
            <a:avLst/>
          </a:prstGeom>
          <a:solidFill>
            <a:srgbClr val="CCFFCC"/>
          </a:solidFill>
          <a:ln w="9360" cap="sq">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Times New Roman" panose="02020603050405020304" pitchFamily="18" charset="0"/>
              <a:buNone/>
            </a:pPr>
            <a:endParaRPr lang="en-US" altLang="en-US" sz="1100" dirty="0"/>
          </a:p>
        </p:txBody>
      </p:sp>
      <p:sp>
        <p:nvSpPr>
          <p:cNvPr id="20491" name="Rectangle 15">
            <a:extLst>
              <a:ext uri="{FF2B5EF4-FFF2-40B4-BE49-F238E27FC236}">
                <a16:creationId xmlns:a16="http://schemas.microsoft.com/office/drawing/2014/main" id="{803EFCE4-342C-4B17-9001-1172797160ED}"/>
              </a:ext>
            </a:extLst>
          </p:cNvPr>
          <p:cNvSpPr>
            <a:spLocks noChangeArrowheads="1"/>
          </p:cNvSpPr>
          <p:nvPr/>
        </p:nvSpPr>
        <p:spPr bwMode="auto">
          <a:xfrm>
            <a:off x="3542492" y="3417935"/>
            <a:ext cx="526660" cy="907431"/>
          </a:xfrm>
          <a:prstGeom prst="rect">
            <a:avLst/>
          </a:prstGeom>
          <a:solidFill>
            <a:srgbClr val="CC99FF"/>
          </a:solidFill>
          <a:ln w="25560" cap="sq">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endParaRPr lang="en-US" altLang="en-US" sz="900" dirty="0">
              <a:solidFill>
                <a:srgbClr val="FFFFFF"/>
              </a:solidFill>
              <a:latin typeface="Arial" panose="020B0604020202020204" pitchFamily="34" charset="0"/>
              <a:cs typeface="Arial" panose="020B0604020202020204" pitchFamily="34" charset="0"/>
            </a:endParaRPr>
          </a:p>
        </p:txBody>
      </p:sp>
      <p:sp>
        <p:nvSpPr>
          <p:cNvPr id="20505" name="Rectangle 28">
            <a:extLst>
              <a:ext uri="{FF2B5EF4-FFF2-40B4-BE49-F238E27FC236}">
                <a16:creationId xmlns:a16="http://schemas.microsoft.com/office/drawing/2014/main" id="{DDF1EEB2-5BA8-4525-A2F6-A54C67F8BBDC}"/>
              </a:ext>
            </a:extLst>
          </p:cNvPr>
          <p:cNvSpPr>
            <a:spLocks noChangeArrowheads="1"/>
          </p:cNvSpPr>
          <p:nvPr/>
        </p:nvSpPr>
        <p:spPr bwMode="auto">
          <a:xfrm>
            <a:off x="6060377" y="3375601"/>
            <a:ext cx="2096699" cy="1217829"/>
          </a:xfrm>
          <a:prstGeom prst="rect">
            <a:avLst/>
          </a:prstGeom>
          <a:solidFill>
            <a:srgbClr val="CCFF33"/>
          </a:solidFill>
          <a:ln w="25560" cap="sq">
            <a:solidFill>
              <a:srgbClr val="0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endParaRPr lang="en-US" altLang="en-US" sz="900" b="1" dirty="0">
              <a:solidFill>
                <a:srgbClr val="000000"/>
              </a:solidFill>
              <a:latin typeface="Arial" panose="020B0604020202020204" pitchFamily="34" charset="0"/>
              <a:cs typeface="Arial" panose="020B0604020202020204" pitchFamily="34" charset="0"/>
            </a:endParaRPr>
          </a:p>
        </p:txBody>
      </p:sp>
      <p:grpSp>
        <p:nvGrpSpPr>
          <p:cNvPr id="56" name="Group 55">
            <a:extLst>
              <a:ext uri="{FF2B5EF4-FFF2-40B4-BE49-F238E27FC236}">
                <a16:creationId xmlns:a16="http://schemas.microsoft.com/office/drawing/2014/main" id="{2669A493-EF2E-47A0-8433-2D9D87B8FE34}"/>
              </a:ext>
            </a:extLst>
          </p:cNvPr>
          <p:cNvGrpSpPr/>
          <p:nvPr/>
        </p:nvGrpSpPr>
        <p:grpSpPr>
          <a:xfrm>
            <a:off x="354013" y="2110217"/>
            <a:ext cx="1784983" cy="827861"/>
            <a:chOff x="222223" y="5007722"/>
            <a:chExt cx="2641564" cy="1362214"/>
          </a:xfrm>
        </p:grpSpPr>
        <p:sp>
          <p:nvSpPr>
            <p:cNvPr id="20509" name="Rectangle 2">
              <a:extLst>
                <a:ext uri="{FF2B5EF4-FFF2-40B4-BE49-F238E27FC236}">
                  <a16:creationId xmlns:a16="http://schemas.microsoft.com/office/drawing/2014/main" id="{9AE4A088-5C96-421E-BE3B-D944FDAD8EE7}"/>
                </a:ext>
              </a:extLst>
            </p:cNvPr>
            <p:cNvSpPr>
              <a:spLocks noChangeArrowheads="1"/>
            </p:cNvSpPr>
            <p:nvPr/>
          </p:nvSpPr>
          <p:spPr bwMode="auto">
            <a:xfrm>
              <a:off x="249237" y="5007722"/>
              <a:ext cx="2614549" cy="1356566"/>
            </a:xfrm>
            <a:prstGeom prst="rect">
              <a:avLst/>
            </a:prstGeom>
            <a:solidFill>
              <a:srgbClr val="F8F8F8"/>
            </a:solidFill>
            <a:ln w="25560" cap="sq">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Clr>
                  <a:srgbClr val="000000"/>
                </a:buClr>
                <a:buFont typeface="Times New Roman" panose="02020603050405020304" pitchFamily="18" charset="0"/>
                <a:buNone/>
              </a:pPr>
              <a:endParaRPr lang="en-US" altLang="en-US" sz="1100" dirty="0"/>
            </a:p>
          </p:txBody>
        </p:sp>
        <p:sp>
          <p:nvSpPr>
            <p:cNvPr id="20520" name="TextBox 25">
              <a:extLst>
                <a:ext uri="{FF2B5EF4-FFF2-40B4-BE49-F238E27FC236}">
                  <a16:creationId xmlns:a16="http://schemas.microsoft.com/office/drawing/2014/main" id="{E013C380-A0CD-48B2-BF53-BFC819727305}"/>
                </a:ext>
              </a:extLst>
            </p:cNvPr>
            <p:cNvSpPr txBox="1">
              <a:spLocks noChangeArrowheads="1"/>
            </p:cNvSpPr>
            <p:nvPr/>
          </p:nvSpPr>
          <p:spPr bwMode="auto">
            <a:xfrm>
              <a:off x="879570" y="5762214"/>
              <a:ext cx="1458912" cy="6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dirty="0"/>
                <a:t>Status, logs and links to reports</a:t>
              </a:r>
            </a:p>
          </p:txBody>
        </p:sp>
        <p:pic>
          <p:nvPicPr>
            <p:cNvPr id="44" name="Image 59">
              <a:extLst>
                <a:ext uri="{FF2B5EF4-FFF2-40B4-BE49-F238E27FC236}">
                  <a16:creationId xmlns:a16="http://schemas.microsoft.com/office/drawing/2014/main" id="{1494D1AA-7F99-40D9-AD5E-94FB79A227F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222223" y="5049186"/>
              <a:ext cx="1086126" cy="656196"/>
            </a:xfrm>
            <a:prstGeom prst="rect">
              <a:avLst/>
            </a:prstGeom>
          </p:spPr>
        </p:pic>
        <p:pic>
          <p:nvPicPr>
            <p:cNvPr id="2" name="Picture 1">
              <a:extLst>
                <a:ext uri="{FF2B5EF4-FFF2-40B4-BE49-F238E27FC236}">
                  <a16:creationId xmlns:a16="http://schemas.microsoft.com/office/drawing/2014/main" id="{2F1ED53F-12A7-47C6-AE26-46A1A4709315}"/>
                </a:ext>
              </a:extLst>
            </p:cNvPr>
            <p:cNvPicPr>
              <a:picLocks noChangeAspect="1"/>
            </p:cNvPicPr>
            <p:nvPr/>
          </p:nvPicPr>
          <p:blipFill>
            <a:blip r:embed="rId5"/>
            <a:stretch>
              <a:fillRect/>
            </a:stretch>
          </p:blipFill>
          <p:spPr>
            <a:xfrm>
              <a:off x="1469206" y="5164213"/>
              <a:ext cx="1394581" cy="441998"/>
            </a:xfrm>
            <a:prstGeom prst="rect">
              <a:avLst/>
            </a:prstGeom>
          </p:spPr>
        </p:pic>
      </p:grpSp>
      <p:pic>
        <p:nvPicPr>
          <p:cNvPr id="46" name="Picture 45">
            <a:extLst>
              <a:ext uri="{FF2B5EF4-FFF2-40B4-BE49-F238E27FC236}">
                <a16:creationId xmlns:a16="http://schemas.microsoft.com/office/drawing/2014/main" id="{74755247-6CA9-49B0-B605-F8091CC10E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9021" y="4141102"/>
            <a:ext cx="308944" cy="308944"/>
          </a:xfrm>
          <a:prstGeom prst="rect">
            <a:avLst/>
          </a:prstGeom>
        </p:spPr>
      </p:pic>
      <p:pic>
        <p:nvPicPr>
          <p:cNvPr id="47" name="Image 59">
            <a:extLst>
              <a:ext uri="{FF2B5EF4-FFF2-40B4-BE49-F238E27FC236}">
                <a16:creationId xmlns:a16="http://schemas.microsoft.com/office/drawing/2014/main" id="{4EDCC0D5-160F-4325-ADCC-2F48B0286EC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3522061" y="3458107"/>
            <a:ext cx="558773" cy="337589"/>
          </a:xfrm>
          <a:prstGeom prst="rect">
            <a:avLst/>
          </a:prstGeom>
        </p:spPr>
      </p:pic>
      <p:pic>
        <p:nvPicPr>
          <p:cNvPr id="55" name="Picture 54">
            <a:extLst>
              <a:ext uri="{FF2B5EF4-FFF2-40B4-BE49-F238E27FC236}">
                <a16:creationId xmlns:a16="http://schemas.microsoft.com/office/drawing/2014/main" id="{20132819-5A48-4D95-B754-22AC679999CA}"/>
              </a:ext>
            </a:extLst>
          </p:cNvPr>
          <p:cNvPicPr>
            <a:picLocks noChangeAspect="1"/>
          </p:cNvPicPr>
          <p:nvPr/>
        </p:nvPicPr>
        <p:blipFill>
          <a:blip r:embed="rId7"/>
          <a:stretch>
            <a:fillRect/>
          </a:stretch>
        </p:blipFill>
        <p:spPr>
          <a:xfrm>
            <a:off x="6098585" y="3661685"/>
            <a:ext cx="780104" cy="303459"/>
          </a:xfrm>
          <a:prstGeom prst="rect">
            <a:avLst/>
          </a:prstGeom>
        </p:spPr>
      </p:pic>
      <p:sp>
        <p:nvSpPr>
          <p:cNvPr id="11" name="TextBox 10">
            <a:extLst>
              <a:ext uri="{FF2B5EF4-FFF2-40B4-BE49-F238E27FC236}">
                <a16:creationId xmlns:a16="http://schemas.microsoft.com/office/drawing/2014/main" id="{ED47EED1-15E3-4AFD-878B-9AA6D5EEDED5}"/>
              </a:ext>
            </a:extLst>
          </p:cNvPr>
          <p:cNvSpPr txBox="1"/>
          <p:nvPr/>
        </p:nvSpPr>
        <p:spPr>
          <a:xfrm>
            <a:off x="6693565" y="3701677"/>
            <a:ext cx="1475764" cy="415498"/>
          </a:xfrm>
          <a:prstGeom prst="rect">
            <a:avLst/>
          </a:prstGeom>
          <a:noFill/>
        </p:spPr>
        <p:txBody>
          <a:bodyPr wrap="square" rtlCol="0">
            <a:spAutoFit/>
          </a:bodyPr>
          <a:lstStyle/>
          <a:p>
            <a:pPr algn="ctr" eaLnBrk="1" hangingPunct="1"/>
            <a:r>
              <a:rPr lang="en-US" altLang="en-US" sz="1050" b="1" dirty="0">
                <a:latin typeface="Arial" panose="020B0604020202020204" pitchFamily="34" charset="0"/>
                <a:cs typeface="Arial" panose="020B0604020202020204" pitchFamily="34" charset="0"/>
              </a:rPr>
              <a:t>Groovy Build scripts </a:t>
            </a:r>
          </a:p>
        </p:txBody>
      </p:sp>
      <p:sp>
        <p:nvSpPr>
          <p:cNvPr id="26" name="TextBox 25">
            <a:extLst>
              <a:ext uri="{FF2B5EF4-FFF2-40B4-BE49-F238E27FC236}">
                <a16:creationId xmlns:a16="http://schemas.microsoft.com/office/drawing/2014/main" id="{4C420C83-5A24-4DF7-801F-018508812144}"/>
              </a:ext>
            </a:extLst>
          </p:cNvPr>
          <p:cNvSpPr txBox="1"/>
          <p:nvPr/>
        </p:nvSpPr>
        <p:spPr>
          <a:xfrm>
            <a:off x="3544166" y="3831004"/>
            <a:ext cx="541887" cy="261610"/>
          </a:xfrm>
          <a:prstGeom prst="rect">
            <a:avLst/>
          </a:prstGeom>
          <a:noFill/>
        </p:spPr>
        <p:txBody>
          <a:bodyPr wrap="square" rtlCol="0">
            <a:spAutoFit/>
          </a:bodyPr>
          <a:lstStyle/>
          <a:p>
            <a:r>
              <a:rPr lang="en-US" sz="1100" dirty="0"/>
              <a:t>Agent</a:t>
            </a:r>
          </a:p>
        </p:txBody>
      </p:sp>
      <p:pic>
        <p:nvPicPr>
          <p:cNvPr id="34" name="Picture 33">
            <a:extLst>
              <a:ext uri="{FF2B5EF4-FFF2-40B4-BE49-F238E27FC236}">
                <a16:creationId xmlns:a16="http://schemas.microsoft.com/office/drawing/2014/main" id="{2C8DDACA-0B75-4245-8ADB-1C475BBEF8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1267" y="3215140"/>
            <a:ext cx="359181" cy="359181"/>
          </a:xfrm>
          <a:prstGeom prst="rect">
            <a:avLst/>
          </a:prstGeom>
        </p:spPr>
      </p:pic>
      <p:sp>
        <p:nvSpPr>
          <p:cNvPr id="3" name="Rectangle 2">
            <a:extLst>
              <a:ext uri="{FF2B5EF4-FFF2-40B4-BE49-F238E27FC236}">
                <a16:creationId xmlns:a16="http://schemas.microsoft.com/office/drawing/2014/main" id="{5A42017D-27C2-4220-92BA-E6A55DE93394}"/>
              </a:ext>
            </a:extLst>
          </p:cNvPr>
          <p:cNvSpPr/>
          <p:nvPr/>
        </p:nvSpPr>
        <p:spPr>
          <a:xfrm>
            <a:off x="6054730" y="3375601"/>
            <a:ext cx="2102346" cy="278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DBB Toolkit</a:t>
            </a:r>
          </a:p>
        </p:txBody>
      </p:sp>
      <p:grpSp>
        <p:nvGrpSpPr>
          <p:cNvPr id="60" name="Group 59">
            <a:extLst>
              <a:ext uri="{FF2B5EF4-FFF2-40B4-BE49-F238E27FC236}">
                <a16:creationId xmlns:a16="http://schemas.microsoft.com/office/drawing/2014/main" id="{C6572F92-2998-49F4-8164-448D139C9E54}"/>
              </a:ext>
            </a:extLst>
          </p:cNvPr>
          <p:cNvGrpSpPr/>
          <p:nvPr/>
        </p:nvGrpSpPr>
        <p:grpSpPr>
          <a:xfrm>
            <a:off x="1706721" y="3184807"/>
            <a:ext cx="1136195" cy="1106836"/>
            <a:chOff x="446036" y="4698567"/>
            <a:chExt cx="1698785" cy="1932455"/>
          </a:xfrm>
        </p:grpSpPr>
        <p:sp>
          <p:nvSpPr>
            <p:cNvPr id="20496" name="Text Box 16">
              <a:extLst>
                <a:ext uri="{FF2B5EF4-FFF2-40B4-BE49-F238E27FC236}">
                  <a16:creationId xmlns:a16="http://schemas.microsoft.com/office/drawing/2014/main" id="{94DBB48C-1941-4276-818B-D644239464E8}"/>
                </a:ext>
              </a:extLst>
            </p:cNvPr>
            <p:cNvSpPr txBox="1">
              <a:spLocks noChangeArrowheads="1"/>
            </p:cNvSpPr>
            <p:nvPr/>
          </p:nvSpPr>
          <p:spPr bwMode="auto">
            <a:xfrm>
              <a:off x="560496" y="4698567"/>
              <a:ext cx="1584325" cy="419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hangingPunct="1">
                <a:lnSpc>
                  <a:spcPct val="100000"/>
                </a:lnSpc>
                <a:spcBef>
                  <a:spcPts val="844"/>
                </a:spcBef>
                <a:buNone/>
              </a:pPr>
              <a:r>
                <a:rPr lang="en-US" altLang="en-US" sz="1100" b="1" dirty="0">
                  <a:solidFill>
                    <a:srgbClr val="000000"/>
                  </a:solidFill>
                  <a:latin typeface="Arial" panose="020B0604020202020204" pitchFamily="34" charset="0"/>
                  <a:cs typeface="Arial" panose="020B0604020202020204" pitchFamily="34" charset="0"/>
                </a:rPr>
                <a:t>Git server</a:t>
              </a:r>
            </a:p>
          </p:txBody>
        </p:sp>
        <p:grpSp>
          <p:nvGrpSpPr>
            <p:cNvPr id="59" name="Group 58">
              <a:extLst>
                <a:ext uri="{FF2B5EF4-FFF2-40B4-BE49-F238E27FC236}">
                  <a16:creationId xmlns:a16="http://schemas.microsoft.com/office/drawing/2014/main" id="{57B63202-1721-4678-B5BC-A7AF41BB2F5A}"/>
                </a:ext>
              </a:extLst>
            </p:cNvPr>
            <p:cNvGrpSpPr/>
            <p:nvPr/>
          </p:nvGrpSpPr>
          <p:grpSpPr>
            <a:xfrm>
              <a:off x="446036" y="4998741"/>
              <a:ext cx="1584325" cy="1632281"/>
              <a:chOff x="300441" y="2807699"/>
              <a:chExt cx="1584325" cy="1632281"/>
            </a:xfrm>
          </p:grpSpPr>
          <p:sp>
            <p:nvSpPr>
              <p:cNvPr id="20495" name="Rectangle 2">
                <a:extLst>
                  <a:ext uri="{FF2B5EF4-FFF2-40B4-BE49-F238E27FC236}">
                    <a16:creationId xmlns:a16="http://schemas.microsoft.com/office/drawing/2014/main" id="{7E3EBA11-900F-4432-B3AE-57AB77EB0FFC}"/>
                  </a:ext>
                </a:extLst>
              </p:cNvPr>
              <p:cNvSpPr>
                <a:spLocks noChangeArrowheads="1"/>
              </p:cNvSpPr>
              <p:nvPr/>
            </p:nvSpPr>
            <p:spPr bwMode="auto">
              <a:xfrm>
                <a:off x="300441" y="2840638"/>
                <a:ext cx="1584325" cy="1599342"/>
              </a:xfrm>
              <a:prstGeom prst="rect">
                <a:avLst/>
              </a:prstGeom>
              <a:solidFill>
                <a:srgbClr val="F8F8F8"/>
              </a:solidFill>
              <a:ln w="25560" cap="sq">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Times New Roman" panose="02020603050405020304" pitchFamily="18" charset="0"/>
                  <a:buNone/>
                </a:pPr>
                <a:endParaRPr lang="en-US" altLang="en-US" sz="1100"/>
              </a:p>
            </p:txBody>
          </p:sp>
          <p:pic>
            <p:nvPicPr>
              <p:cNvPr id="49" name="Image 57">
                <a:extLst>
                  <a:ext uri="{FF2B5EF4-FFF2-40B4-BE49-F238E27FC236}">
                    <a16:creationId xmlns:a16="http://schemas.microsoft.com/office/drawing/2014/main" id="{EA946467-8BA9-4D53-A4B3-829C75161706}"/>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349515" y="2807699"/>
                <a:ext cx="882117" cy="418931"/>
              </a:xfrm>
              <a:prstGeom prst="rect">
                <a:avLst/>
              </a:prstGeom>
            </p:spPr>
          </p:pic>
          <p:pic>
            <p:nvPicPr>
              <p:cNvPr id="8" name="Picture 7">
                <a:extLst>
                  <a:ext uri="{FF2B5EF4-FFF2-40B4-BE49-F238E27FC236}">
                    <a16:creationId xmlns:a16="http://schemas.microsoft.com/office/drawing/2014/main" id="{00E78F7E-E52E-4D4D-AF9F-FF917A7C29C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55878" y="2885367"/>
                <a:ext cx="519101" cy="408318"/>
              </a:xfrm>
              <a:prstGeom prst="rect">
                <a:avLst/>
              </a:prstGeom>
            </p:spPr>
          </p:pic>
          <p:sp>
            <p:nvSpPr>
              <p:cNvPr id="5" name="Flowchart: Magnetic Disk 4">
                <a:extLst>
                  <a:ext uri="{FF2B5EF4-FFF2-40B4-BE49-F238E27FC236}">
                    <a16:creationId xmlns:a16="http://schemas.microsoft.com/office/drawing/2014/main" id="{5780828C-8FCB-4E17-A570-0D5336C4131B}"/>
                  </a:ext>
                </a:extLst>
              </p:cNvPr>
              <p:cNvSpPr/>
              <p:nvPr/>
            </p:nvSpPr>
            <p:spPr>
              <a:xfrm>
                <a:off x="513798" y="3682986"/>
                <a:ext cx="1095227" cy="649833"/>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b="1" dirty="0"/>
                  <a:t>Main Repository</a:t>
                </a:r>
              </a:p>
            </p:txBody>
          </p:sp>
        </p:grpSp>
      </p:grpSp>
      <p:cxnSp>
        <p:nvCxnSpPr>
          <p:cNvPr id="7" name="Connector: Elbow 6">
            <a:extLst>
              <a:ext uri="{FF2B5EF4-FFF2-40B4-BE49-F238E27FC236}">
                <a16:creationId xmlns:a16="http://schemas.microsoft.com/office/drawing/2014/main" id="{0BBE3875-2805-4DE9-B869-9BF0263C7361}"/>
              </a:ext>
            </a:extLst>
          </p:cNvPr>
          <p:cNvCxnSpPr>
            <a:cxnSpLocks/>
            <a:stCxn id="20495" idx="2"/>
            <a:endCxn id="26" idx="1"/>
          </p:cNvCxnSpPr>
          <p:nvPr/>
        </p:nvCxnSpPr>
        <p:spPr>
          <a:xfrm rot="5400000" flipH="1" flipV="1">
            <a:off x="2725437" y="3472914"/>
            <a:ext cx="329834" cy="1307624"/>
          </a:xfrm>
          <a:prstGeom prst="bentConnector4">
            <a:avLst>
              <a:gd name="adj1" fmla="val -69308"/>
              <a:gd name="adj2" fmla="val 70259"/>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54AF222-CFBF-4DFE-8687-0B83B84F0B68}"/>
              </a:ext>
            </a:extLst>
          </p:cNvPr>
          <p:cNvCxnSpPr>
            <a:cxnSpLocks/>
            <a:stCxn id="20505" idx="2"/>
            <a:endCxn id="20509" idx="2"/>
          </p:cNvCxnSpPr>
          <p:nvPr/>
        </p:nvCxnSpPr>
        <p:spPr>
          <a:xfrm rot="5400000" flipH="1">
            <a:off x="3352787" y="837490"/>
            <a:ext cx="1658784" cy="5853096"/>
          </a:xfrm>
          <a:prstGeom prst="bentConnector3">
            <a:avLst>
              <a:gd name="adj1" fmla="val -13781"/>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AE2A510F-DCD6-4301-8526-8B3925584CB4}"/>
              </a:ext>
            </a:extLst>
          </p:cNvPr>
          <p:cNvCxnSpPr>
            <a:cxnSpLocks/>
            <a:stCxn id="2" idx="3"/>
            <a:endCxn id="47" idx="0"/>
          </p:cNvCxnSpPr>
          <p:nvPr/>
        </p:nvCxnSpPr>
        <p:spPr>
          <a:xfrm>
            <a:off x="2138996" y="2339630"/>
            <a:ext cx="1662452" cy="1118477"/>
          </a:xfrm>
          <a:prstGeom prst="bentConnector2">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58D0BD78-E6FA-4C25-8F5C-5BE674B619AF}"/>
              </a:ext>
            </a:extLst>
          </p:cNvPr>
          <p:cNvSpPr txBox="1">
            <a:spLocks noChangeArrowheads="1"/>
          </p:cNvSpPr>
          <p:nvPr/>
        </p:nvSpPr>
        <p:spPr bwMode="auto">
          <a:xfrm>
            <a:off x="4101265" y="3401267"/>
            <a:ext cx="7039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050" dirty="0"/>
              <a:t>CLONE to USS</a:t>
            </a:r>
          </a:p>
        </p:txBody>
      </p:sp>
      <p:cxnSp>
        <p:nvCxnSpPr>
          <p:cNvPr id="51" name="Connector: Elbow 50">
            <a:extLst>
              <a:ext uri="{FF2B5EF4-FFF2-40B4-BE49-F238E27FC236}">
                <a16:creationId xmlns:a16="http://schemas.microsoft.com/office/drawing/2014/main" id="{212A7CA2-93E1-4E39-B9CF-2A48AC385F7D}"/>
              </a:ext>
            </a:extLst>
          </p:cNvPr>
          <p:cNvCxnSpPr>
            <a:cxnSpLocks/>
            <a:stCxn id="3" idx="0"/>
            <a:endCxn id="20482" idx="1"/>
          </p:cNvCxnSpPr>
          <p:nvPr/>
        </p:nvCxnSpPr>
        <p:spPr>
          <a:xfrm rot="5400000" flipH="1" flipV="1">
            <a:off x="6654697" y="2760115"/>
            <a:ext cx="1066692" cy="164281"/>
          </a:xfrm>
          <a:prstGeom prst="bentConnector2">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2431F7F-4D6E-49C8-87C9-A21612585583}"/>
              </a:ext>
            </a:extLst>
          </p:cNvPr>
          <p:cNvCxnSpPr>
            <a:cxnSpLocks/>
            <a:stCxn id="26" idx="3"/>
          </p:cNvCxnSpPr>
          <p:nvPr/>
        </p:nvCxnSpPr>
        <p:spPr>
          <a:xfrm>
            <a:off x="4086053" y="3961809"/>
            <a:ext cx="1963256" cy="562824"/>
          </a:xfrm>
          <a:prstGeom prst="bentConnector3">
            <a:avLst>
              <a:gd name="adj1" fmla="val 18461"/>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0ED6C7F6-C252-48D4-BD6A-B89BE674EBD5}"/>
              </a:ext>
            </a:extLst>
          </p:cNvPr>
          <p:cNvCxnSpPr>
            <a:cxnSpLocks/>
            <a:stCxn id="20492" idx="3"/>
            <a:endCxn id="55" idx="1"/>
          </p:cNvCxnSpPr>
          <p:nvPr/>
        </p:nvCxnSpPr>
        <p:spPr>
          <a:xfrm flipV="1">
            <a:off x="5720271" y="3813415"/>
            <a:ext cx="378314" cy="2971"/>
          </a:xfrm>
          <a:prstGeom prst="bentConnector3">
            <a:avLst>
              <a:gd name="adj1" fmla="val 50000"/>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5" name="TextBox 25">
            <a:extLst>
              <a:ext uri="{FF2B5EF4-FFF2-40B4-BE49-F238E27FC236}">
                <a16:creationId xmlns:a16="http://schemas.microsoft.com/office/drawing/2014/main" id="{F5E9B381-4A65-4CBB-8E29-7F76A4DFE9BB}"/>
              </a:ext>
            </a:extLst>
          </p:cNvPr>
          <p:cNvSpPr txBox="1">
            <a:spLocks noChangeArrowheads="1"/>
          </p:cNvSpPr>
          <p:nvPr/>
        </p:nvSpPr>
        <p:spPr bwMode="auto">
          <a:xfrm>
            <a:off x="2590217" y="2083266"/>
            <a:ext cx="9359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050" dirty="0"/>
              <a:t>Start Pipeline </a:t>
            </a:r>
          </a:p>
        </p:txBody>
      </p:sp>
      <p:grpSp>
        <p:nvGrpSpPr>
          <p:cNvPr id="75" name="Group 74">
            <a:extLst>
              <a:ext uri="{FF2B5EF4-FFF2-40B4-BE49-F238E27FC236}">
                <a16:creationId xmlns:a16="http://schemas.microsoft.com/office/drawing/2014/main" id="{F35F16E7-285E-44C9-A80F-B177AD3FF376}"/>
              </a:ext>
            </a:extLst>
          </p:cNvPr>
          <p:cNvGrpSpPr/>
          <p:nvPr/>
        </p:nvGrpSpPr>
        <p:grpSpPr>
          <a:xfrm>
            <a:off x="4853808" y="3467591"/>
            <a:ext cx="866463" cy="697590"/>
            <a:chOff x="4822096" y="3518889"/>
            <a:chExt cx="866463" cy="697590"/>
          </a:xfrm>
        </p:grpSpPr>
        <p:sp>
          <p:nvSpPr>
            <p:cNvPr id="20492" name="Rectangle 18">
              <a:extLst>
                <a:ext uri="{FF2B5EF4-FFF2-40B4-BE49-F238E27FC236}">
                  <a16:creationId xmlns:a16="http://schemas.microsoft.com/office/drawing/2014/main" id="{29AE0442-35C3-4BCC-B156-6272084BE862}"/>
                </a:ext>
              </a:extLst>
            </p:cNvPr>
            <p:cNvSpPr>
              <a:spLocks noChangeArrowheads="1"/>
            </p:cNvSpPr>
            <p:nvPr/>
          </p:nvSpPr>
          <p:spPr bwMode="auto">
            <a:xfrm>
              <a:off x="4822096" y="3518889"/>
              <a:ext cx="866463" cy="697590"/>
            </a:xfrm>
            <a:prstGeom prst="rect">
              <a:avLst/>
            </a:prstGeom>
            <a:solidFill>
              <a:srgbClr val="FFFF99"/>
            </a:solidFill>
            <a:ln w="38160" cap="sq">
              <a:solidFill>
                <a:srgbClr val="8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Times New Roman" panose="02020603050405020304" pitchFamily="18" charset="0"/>
                <a:buNone/>
              </a:pPr>
              <a:endParaRPr lang="en-US" altLang="en-US" sz="1100"/>
            </a:p>
          </p:txBody>
        </p:sp>
        <p:pic>
          <p:nvPicPr>
            <p:cNvPr id="52" name="Image 55">
              <a:extLst>
                <a:ext uri="{FF2B5EF4-FFF2-40B4-BE49-F238E27FC236}">
                  <a16:creationId xmlns:a16="http://schemas.microsoft.com/office/drawing/2014/main" id="{63CC4E15-A49E-4753-B59D-0D1F7575A0B4}"/>
                </a:ext>
              </a:extLst>
            </p:cNvPr>
            <p:cNvPicPr>
              <a:picLocks noChangeAspect="1"/>
            </p:cNvPicPr>
            <p:nvPr/>
          </p:nvPicPr>
          <p:blipFill>
            <a:blip r:embed="rId12"/>
            <a:stretch>
              <a:fillRect/>
            </a:stretch>
          </p:blipFill>
          <p:spPr>
            <a:xfrm>
              <a:off x="4857145" y="3588735"/>
              <a:ext cx="470975" cy="141862"/>
            </a:xfrm>
            <a:prstGeom prst="rect">
              <a:avLst/>
            </a:prstGeom>
          </p:spPr>
        </p:pic>
        <p:pic>
          <p:nvPicPr>
            <p:cNvPr id="53" name="Image 61">
              <a:extLst>
                <a:ext uri="{FF2B5EF4-FFF2-40B4-BE49-F238E27FC236}">
                  <a16:creationId xmlns:a16="http://schemas.microsoft.com/office/drawing/2014/main" id="{D99C2B08-EB31-4095-8A81-5C5719D3F19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308" b="93556" l="5745" r="96383">
                          <a14:foregroundMark x1="32128" y1="53699" x2="32128" y2="53699"/>
                          <a14:foregroundMark x1="5745" y1="49403" x2="5745" y2="49403"/>
                          <a14:foregroundMark x1="15745" y1="93556" x2="15745" y2="93556"/>
                          <a14:foregroundMark x1="56596" y1="55370" x2="56596" y2="55370"/>
                          <a14:foregroundMark x1="53404" y1="18616" x2="53404" y2="18616"/>
                          <a14:foregroundMark x1="77872" y1="39379" x2="77872" y2="39379"/>
                          <a14:foregroundMark x1="93191" y1="38186" x2="93191" y2="38186"/>
                          <a14:foregroundMark x1="96383" y1="72076" x2="96383" y2="72076"/>
                        </a14:backgroundRemoval>
                      </a14:imgEffect>
                    </a14:imgLayer>
                  </a14:imgProps>
                </a:ext>
                <a:ext uri="{28A0092B-C50C-407E-A947-70E740481C1C}">
                  <a14:useLocalDpi xmlns:a14="http://schemas.microsoft.com/office/drawing/2010/main"/>
                </a:ext>
              </a:extLst>
            </a:blip>
            <a:srcRect/>
            <a:stretch/>
          </p:blipFill>
          <p:spPr>
            <a:xfrm>
              <a:off x="5391593" y="3574321"/>
              <a:ext cx="157342" cy="201582"/>
            </a:xfrm>
            <a:prstGeom prst="rect">
              <a:avLst/>
            </a:prstGeom>
          </p:spPr>
        </p:pic>
        <p:sp>
          <p:nvSpPr>
            <p:cNvPr id="20499" name="AutoShape 26">
              <a:extLst>
                <a:ext uri="{FF2B5EF4-FFF2-40B4-BE49-F238E27FC236}">
                  <a16:creationId xmlns:a16="http://schemas.microsoft.com/office/drawing/2014/main" id="{D1FD89E7-0BC8-4A06-87B1-766D24DC8982}"/>
                </a:ext>
              </a:extLst>
            </p:cNvPr>
            <p:cNvSpPr>
              <a:spLocks noChangeArrowheads="1"/>
            </p:cNvSpPr>
            <p:nvPr/>
          </p:nvSpPr>
          <p:spPr bwMode="auto">
            <a:xfrm>
              <a:off x="5088335" y="3836048"/>
              <a:ext cx="291780" cy="262419"/>
            </a:xfrm>
            <a:prstGeom prst="flowChartMagneticDisk">
              <a:avLst/>
            </a:prstGeom>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900" dirty="0">
                  <a:solidFill>
                    <a:srgbClr val="000000"/>
                  </a:solidFill>
                  <a:latin typeface="Arial" panose="020B0604020202020204" pitchFamily="34" charset="0"/>
                  <a:cs typeface="Arial" panose="020B0604020202020204" pitchFamily="34" charset="0"/>
                </a:rPr>
                <a:t>USS</a:t>
              </a:r>
            </a:p>
          </p:txBody>
        </p:sp>
      </p:grpSp>
      <p:pic>
        <p:nvPicPr>
          <p:cNvPr id="20507" name="Picture 20506">
            <a:extLst>
              <a:ext uri="{FF2B5EF4-FFF2-40B4-BE49-F238E27FC236}">
                <a16:creationId xmlns:a16="http://schemas.microsoft.com/office/drawing/2014/main" id="{80B69F62-0C9F-47D1-9608-6006F8CC363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86021" y="1797409"/>
            <a:ext cx="333042" cy="392435"/>
          </a:xfrm>
          <a:prstGeom prst="rect">
            <a:avLst/>
          </a:prstGeom>
        </p:spPr>
      </p:pic>
      <p:sp>
        <p:nvSpPr>
          <p:cNvPr id="50" name="Title 1">
            <a:extLst>
              <a:ext uri="{FF2B5EF4-FFF2-40B4-BE49-F238E27FC236}">
                <a16:creationId xmlns:a16="http://schemas.microsoft.com/office/drawing/2014/main" id="{CD399AEA-70F6-42F5-9CBC-EB26B108940C}"/>
              </a:ext>
            </a:extLst>
          </p:cNvPr>
          <p:cNvSpPr txBox="1">
            <a:spLocks/>
          </p:cNvSpPr>
          <p:nvPr/>
        </p:nvSpPr>
        <p:spPr>
          <a:xfrm>
            <a:off x="165369" y="150264"/>
            <a:ext cx="8723050" cy="452986"/>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500" b="0" i="0" u="none" strike="noStrike" cap="none" spc="0" baseline="0">
                <a:ln>
                  <a:noFill/>
                </a:ln>
                <a:solidFill>
                  <a:srgbClr val="619AEC"/>
                </a:solidFill>
                <a:uFillTx/>
                <a:latin typeface="+mn-lt"/>
                <a:ea typeface="IBM Plex Sans" charset="0"/>
                <a:cs typeface="IBM Plex Sans" charset="0"/>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defRPr/>
            </a:pPr>
            <a:r>
              <a:rPr lang="en-US" sz="2175" kern="1200" dirty="0">
                <a:solidFill>
                  <a:srgbClr val="0070C0"/>
                </a:solidFill>
              </a:rPr>
              <a:t>DBB Architecture Overview</a:t>
            </a:r>
          </a:p>
          <a:p>
            <a:pPr hangingPunct="1">
              <a:defRPr/>
            </a:pPr>
            <a:r>
              <a:rPr lang="en-US" sz="2175" kern="1200" dirty="0">
                <a:solidFill>
                  <a:srgbClr val="0070C0"/>
                </a:solidFill>
              </a:rPr>
              <a:t> </a:t>
            </a:r>
          </a:p>
        </p:txBody>
      </p:sp>
      <p:cxnSp>
        <p:nvCxnSpPr>
          <p:cNvPr id="72" name="Connector: Elbow 71">
            <a:extLst>
              <a:ext uri="{FF2B5EF4-FFF2-40B4-BE49-F238E27FC236}">
                <a16:creationId xmlns:a16="http://schemas.microsoft.com/office/drawing/2014/main" id="{65BF6F59-4C66-48F5-81E0-20625746BF43}"/>
              </a:ext>
            </a:extLst>
          </p:cNvPr>
          <p:cNvCxnSpPr>
            <a:cxnSpLocks/>
            <a:stCxn id="26" idx="3"/>
            <a:endCxn id="20492" idx="1"/>
          </p:cNvCxnSpPr>
          <p:nvPr/>
        </p:nvCxnSpPr>
        <p:spPr>
          <a:xfrm flipV="1">
            <a:off x="4086053" y="3816386"/>
            <a:ext cx="767755" cy="145423"/>
          </a:xfrm>
          <a:prstGeom prst="bentConnector3">
            <a:avLst>
              <a:gd name="adj1" fmla="val 50000"/>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25">
            <a:extLst>
              <a:ext uri="{FF2B5EF4-FFF2-40B4-BE49-F238E27FC236}">
                <a16:creationId xmlns:a16="http://schemas.microsoft.com/office/drawing/2014/main" id="{F73BEADD-86D6-45FE-9BFC-C11488AB4CF3}"/>
              </a:ext>
            </a:extLst>
          </p:cNvPr>
          <p:cNvSpPr txBox="1">
            <a:spLocks noChangeArrowheads="1"/>
          </p:cNvSpPr>
          <p:nvPr/>
        </p:nvSpPr>
        <p:spPr bwMode="auto">
          <a:xfrm>
            <a:off x="4522945" y="4316434"/>
            <a:ext cx="13510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000" dirty="0"/>
              <a:t>Run Groovy </a:t>
            </a:r>
            <a:r>
              <a:rPr lang="en-US" altLang="en-US" sz="1000" dirty="0" err="1"/>
              <a:t>Uild</a:t>
            </a:r>
            <a:r>
              <a:rPr lang="en-US" altLang="en-US" sz="1000" dirty="0"/>
              <a:t> Script</a:t>
            </a:r>
          </a:p>
        </p:txBody>
      </p:sp>
      <p:sp>
        <p:nvSpPr>
          <p:cNvPr id="83" name="Content Placeholder 7">
            <a:extLst>
              <a:ext uri="{FF2B5EF4-FFF2-40B4-BE49-F238E27FC236}">
                <a16:creationId xmlns:a16="http://schemas.microsoft.com/office/drawing/2014/main" id="{3FADA89D-AC8B-4EB3-A99E-DF500709CA5A}"/>
              </a:ext>
            </a:extLst>
          </p:cNvPr>
          <p:cNvSpPr>
            <a:spLocks noGrp="1"/>
          </p:cNvSpPr>
          <p:nvPr>
            <p:ph idx="1"/>
          </p:nvPr>
        </p:nvSpPr>
        <p:spPr>
          <a:xfrm>
            <a:off x="216831" y="933453"/>
            <a:ext cx="8620125" cy="3072634"/>
          </a:xfrm>
        </p:spPr>
        <p:txBody>
          <a:bodyPr/>
          <a:lstStyle/>
          <a:p>
            <a:pPr marL="0" lvl="0" indent="0" defTabSz="914400" fontAlgn="base">
              <a:spcBef>
                <a:spcPts val="1100"/>
              </a:spcBef>
              <a:buClr>
                <a:srgbClr val="6D6E70"/>
              </a:buClr>
              <a:buSzPct val="90000"/>
              <a:buNone/>
            </a:pPr>
            <a:r>
              <a:rPr lang="en-US" sz="1600" kern="0" dirty="0">
                <a:solidFill>
                  <a:srgbClr val="191919"/>
                </a:solidFill>
                <a:latin typeface="Arial" panose="020B0604020202020204" pitchFamily="34" charset="0"/>
                <a:ea typeface="+mn-ea"/>
                <a:cs typeface="Arial" pitchFamily="34" charset="0"/>
              </a:rPr>
              <a:t>DBB, with the free port of Rocket Software’s Git for z/OS, can be used with any DevOps orchestrator like Jenkins and any Git Host service like Git Hub. </a:t>
            </a:r>
            <a:endParaRPr lang="en-US" dirty="0">
              <a:latin typeface="Arial" panose="020B0604020202020204" pitchFamily="34" charset="0"/>
              <a:cs typeface="Arial" panose="020B0604020202020204" pitchFamily="34" charset="0"/>
            </a:endParaRPr>
          </a:p>
        </p:txBody>
      </p:sp>
      <p:sp>
        <p:nvSpPr>
          <p:cNvPr id="94" name="Rectangle 28">
            <a:extLst>
              <a:ext uri="{FF2B5EF4-FFF2-40B4-BE49-F238E27FC236}">
                <a16:creationId xmlns:a16="http://schemas.microsoft.com/office/drawing/2014/main" id="{A4747175-C285-4D68-8538-7301D5B4AFB8}"/>
              </a:ext>
            </a:extLst>
          </p:cNvPr>
          <p:cNvSpPr>
            <a:spLocks noChangeArrowheads="1"/>
          </p:cNvSpPr>
          <p:nvPr/>
        </p:nvSpPr>
        <p:spPr bwMode="auto">
          <a:xfrm>
            <a:off x="8388350" y="3737843"/>
            <a:ext cx="586580" cy="778119"/>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endParaRPr lang="en-US" altLang="en-US" sz="900" b="1" dirty="0">
              <a:solidFill>
                <a:srgbClr val="000000"/>
              </a:solidFill>
              <a:latin typeface="Arial" panose="020B0604020202020204" pitchFamily="34" charset="0"/>
              <a:cs typeface="Arial" panose="020B0604020202020204" pitchFamily="34" charset="0"/>
            </a:endParaRPr>
          </a:p>
        </p:txBody>
      </p:sp>
      <p:sp>
        <p:nvSpPr>
          <p:cNvPr id="20494" name="AutoShape 26">
            <a:extLst>
              <a:ext uri="{FF2B5EF4-FFF2-40B4-BE49-F238E27FC236}">
                <a16:creationId xmlns:a16="http://schemas.microsoft.com/office/drawing/2014/main" id="{947EE898-3468-4969-980B-14D493A48C5D}"/>
              </a:ext>
            </a:extLst>
          </p:cNvPr>
          <p:cNvSpPr>
            <a:spLocks noChangeArrowheads="1"/>
          </p:cNvSpPr>
          <p:nvPr/>
        </p:nvSpPr>
        <p:spPr bwMode="auto">
          <a:xfrm>
            <a:off x="8527027" y="3851962"/>
            <a:ext cx="291780" cy="262419"/>
          </a:xfrm>
          <a:prstGeom prst="flowChartMagneticDisk">
            <a:avLst/>
          </a:prstGeom>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900" dirty="0">
                <a:solidFill>
                  <a:srgbClr val="000000"/>
                </a:solidFill>
                <a:latin typeface="Arial" panose="020B0604020202020204" pitchFamily="34" charset="0"/>
                <a:cs typeface="Arial" panose="020B0604020202020204" pitchFamily="34" charset="0"/>
              </a:rPr>
              <a:t>PDS</a:t>
            </a:r>
          </a:p>
        </p:txBody>
      </p:sp>
      <p:sp>
        <p:nvSpPr>
          <p:cNvPr id="82" name="TextBox 25">
            <a:extLst>
              <a:ext uri="{FF2B5EF4-FFF2-40B4-BE49-F238E27FC236}">
                <a16:creationId xmlns:a16="http://schemas.microsoft.com/office/drawing/2014/main" id="{BEE4010B-F462-4F00-B054-41CB902EACE9}"/>
              </a:ext>
            </a:extLst>
          </p:cNvPr>
          <p:cNvSpPr txBox="1">
            <a:spLocks noChangeArrowheads="1"/>
          </p:cNvSpPr>
          <p:nvPr/>
        </p:nvSpPr>
        <p:spPr bwMode="auto">
          <a:xfrm>
            <a:off x="8304981" y="4184359"/>
            <a:ext cx="7039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000" dirty="0"/>
              <a:t>Compile</a:t>
            </a:r>
          </a:p>
        </p:txBody>
      </p:sp>
      <p:cxnSp>
        <p:nvCxnSpPr>
          <p:cNvPr id="79" name="Connector: Elbow 78">
            <a:extLst>
              <a:ext uri="{FF2B5EF4-FFF2-40B4-BE49-F238E27FC236}">
                <a16:creationId xmlns:a16="http://schemas.microsoft.com/office/drawing/2014/main" id="{5BA86E00-E5CE-4CB1-8EA3-38235AEE4B30}"/>
              </a:ext>
            </a:extLst>
          </p:cNvPr>
          <p:cNvCxnSpPr>
            <a:cxnSpLocks/>
            <a:endCxn id="94" idx="1"/>
          </p:cNvCxnSpPr>
          <p:nvPr/>
        </p:nvCxnSpPr>
        <p:spPr>
          <a:xfrm>
            <a:off x="8077090" y="4124185"/>
            <a:ext cx="311260" cy="2718"/>
          </a:xfrm>
          <a:prstGeom prst="bentConnector3">
            <a:avLst>
              <a:gd name="adj1" fmla="val 50000"/>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6403CDE-9A26-43C3-A53F-9922308605B5}"/>
              </a:ext>
            </a:extLst>
          </p:cNvPr>
          <p:cNvSpPr txBox="1"/>
          <p:nvPr/>
        </p:nvSpPr>
        <p:spPr>
          <a:xfrm>
            <a:off x="5868175" y="4063956"/>
            <a:ext cx="2413447" cy="507831"/>
          </a:xfrm>
          <a:prstGeom prst="rect">
            <a:avLst/>
          </a:prstGeom>
          <a:noFill/>
        </p:spPr>
        <p:txBody>
          <a:bodyPr wrap="square" rtlCol="0">
            <a:spAutoFit/>
          </a:bodyPr>
          <a:lstStyle/>
          <a:p>
            <a:pPr algn="ctr" eaLnBrk="1" hangingPunct="1"/>
            <a:r>
              <a:rPr lang="en-US" altLang="en-US" sz="900" b="1" dirty="0">
                <a:latin typeface="Arial" panose="020B0604020202020204" pitchFamily="34" charset="0"/>
                <a:cs typeface="Arial" panose="020B0604020202020204" pitchFamily="34" charset="0"/>
              </a:rPr>
              <a:t>(scan, impact analysis, copy to PDS, compile, </a:t>
            </a:r>
            <a:br>
              <a:rPr lang="en-US" altLang="en-US" sz="900" b="1" dirty="0">
                <a:latin typeface="Arial" panose="020B0604020202020204" pitchFamily="34" charset="0"/>
                <a:cs typeface="Arial" panose="020B0604020202020204" pitchFamily="34" charset="0"/>
              </a:rPr>
            </a:br>
            <a:r>
              <a:rPr lang="en-US" altLang="en-US" sz="900" b="1" dirty="0">
                <a:latin typeface="Arial" panose="020B0604020202020204" pitchFamily="34" charset="0"/>
                <a:cs typeface="Arial" panose="020B0604020202020204" pitchFamily="34" charset="0"/>
              </a:rPr>
              <a:t>link-edit, bind, report)</a:t>
            </a:r>
            <a:endParaRPr lang="en-US" sz="1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B138-474C-467B-9457-4D523044C5C9}"/>
              </a:ext>
            </a:extLst>
          </p:cNvPr>
          <p:cNvSpPr>
            <a:spLocks noGrp="1"/>
          </p:cNvSpPr>
          <p:nvPr>
            <p:ph type="title"/>
          </p:nvPr>
        </p:nvSpPr>
        <p:spPr>
          <a:xfrm>
            <a:off x="393201" y="48879"/>
            <a:ext cx="4194810" cy="576362"/>
          </a:xfrm>
        </p:spPr>
        <p:txBody>
          <a:bodyPr/>
          <a:lstStyle/>
          <a:p>
            <a:r>
              <a:rPr lang="en-US" dirty="0"/>
              <a:t>DBB  Build Scenarios</a:t>
            </a:r>
          </a:p>
        </p:txBody>
      </p:sp>
      <p:sp>
        <p:nvSpPr>
          <p:cNvPr id="49" name="Rectangle: Rounded Corners 48">
            <a:extLst>
              <a:ext uri="{FF2B5EF4-FFF2-40B4-BE49-F238E27FC236}">
                <a16:creationId xmlns:a16="http://schemas.microsoft.com/office/drawing/2014/main" id="{E2EACFDE-2AC8-4D2C-945D-996C534F0620}"/>
              </a:ext>
            </a:extLst>
          </p:cNvPr>
          <p:cNvSpPr/>
          <p:nvPr/>
        </p:nvSpPr>
        <p:spPr>
          <a:xfrm>
            <a:off x="1663701" y="1973729"/>
            <a:ext cx="2284156" cy="3120892"/>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C071DE67-B10F-4DF7-B665-8E1AE9753C44}"/>
              </a:ext>
            </a:extLst>
          </p:cNvPr>
          <p:cNvGrpSpPr/>
          <p:nvPr/>
        </p:nvGrpSpPr>
        <p:grpSpPr>
          <a:xfrm>
            <a:off x="3160991" y="3651226"/>
            <a:ext cx="515088" cy="426240"/>
            <a:chOff x="1523857" y="1722043"/>
            <a:chExt cx="598196" cy="514112"/>
          </a:xfrm>
        </p:grpSpPr>
        <p:pic>
          <p:nvPicPr>
            <p:cNvPr id="20" name="Graphic 19" descr="Braille">
              <a:extLst>
                <a:ext uri="{FF2B5EF4-FFF2-40B4-BE49-F238E27FC236}">
                  <a16:creationId xmlns:a16="http://schemas.microsoft.com/office/drawing/2014/main" id="{19D45AFA-1C44-4A14-BA47-E3BC2435A9B2}"/>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0528" y="1946595"/>
              <a:ext cx="289560" cy="289560"/>
            </a:xfrm>
            <a:prstGeom prst="rect">
              <a:avLst/>
            </a:prstGeom>
          </p:spPr>
        </p:pic>
        <p:sp>
          <p:nvSpPr>
            <p:cNvPr id="21" name="TextBox 20">
              <a:extLst>
                <a:ext uri="{FF2B5EF4-FFF2-40B4-BE49-F238E27FC236}">
                  <a16:creationId xmlns:a16="http://schemas.microsoft.com/office/drawing/2014/main" id="{DB32C69F-9FA7-4CAB-9CCF-5B37FB3F0730}"/>
                </a:ext>
              </a:extLst>
            </p:cNvPr>
            <p:cNvSpPr txBox="1"/>
            <p:nvPr/>
          </p:nvSpPr>
          <p:spPr>
            <a:xfrm>
              <a:off x="1523857" y="1722043"/>
              <a:ext cx="598196" cy="501682"/>
            </a:xfrm>
            <a:prstGeom prst="rect">
              <a:avLst/>
            </a:prstGeom>
            <a:noFill/>
          </p:spPr>
          <p:txBody>
            <a:bodyPr wrap="square" rtlCol="0">
              <a:spAutoFit/>
            </a:bodyPr>
            <a:lstStyle/>
            <a:p>
              <a:r>
                <a:rPr lang="en-US" sz="900" dirty="0"/>
                <a:t>CPY-3</a:t>
              </a:r>
            </a:p>
          </p:txBody>
        </p:sp>
      </p:grpSp>
      <p:grpSp>
        <p:nvGrpSpPr>
          <p:cNvPr id="24" name="Group 23">
            <a:extLst>
              <a:ext uri="{FF2B5EF4-FFF2-40B4-BE49-F238E27FC236}">
                <a16:creationId xmlns:a16="http://schemas.microsoft.com/office/drawing/2014/main" id="{BA52DDAB-625A-4A16-A58B-CF418632ED0A}"/>
              </a:ext>
            </a:extLst>
          </p:cNvPr>
          <p:cNvGrpSpPr/>
          <p:nvPr/>
        </p:nvGrpSpPr>
        <p:grpSpPr>
          <a:xfrm>
            <a:off x="2277160" y="3535097"/>
            <a:ext cx="576016" cy="520636"/>
            <a:chOff x="39833" y="2069725"/>
            <a:chExt cx="668955" cy="627967"/>
          </a:xfrm>
        </p:grpSpPr>
        <p:pic>
          <p:nvPicPr>
            <p:cNvPr id="25" name="Content Placeholder 5" descr="Browser window">
              <a:extLst>
                <a:ext uri="{FF2B5EF4-FFF2-40B4-BE49-F238E27FC236}">
                  <a16:creationId xmlns:a16="http://schemas.microsoft.com/office/drawing/2014/main" id="{625E24B0-5D6D-4C8C-A126-43F383AEA8B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745" y="2244560"/>
              <a:ext cx="453132" cy="453132"/>
            </a:xfrm>
            <a:prstGeom prst="rect">
              <a:avLst/>
            </a:prstGeom>
          </p:spPr>
        </p:pic>
        <p:sp>
          <p:nvSpPr>
            <p:cNvPr id="26" name="TextBox 25">
              <a:extLst>
                <a:ext uri="{FF2B5EF4-FFF2-40B4-BE49-F238E27FC236}">
                  <a16:creationId xmlns:a16="http://schemas.microsoft.com/office/drawing/2014/main" id="{3183A072-678E-4216-BE0B-EE9AA6E05899}"/>
                </a:ext>
              </a:extLst>
            </p:cNvPr>
            <p:cNvSpPr txBox="1"/>
            <p:nvPr/>
          </p:nvSpPr>
          <p:spPr>
            <a:xfrm>
              <a:off x="39833" y="2069725"/>
              <a:ext cx="668955" cy="501681"/>
            </a:xfrm>
            <a:prstGeom prst="rect">
              <a:avLst/>
            </a:prstGeom>
            <a:noFill/>
          </p:spPr>
          <p:txBody>
            <a:bodyPr wrap="square" rtlCol="0">
              <a:spAutoFit/>
            </a:bodyPr>
            <a:lstStyle/>
            <a:p>
              <a:r>
                <a:rPr lang="en-US" sz="900" dirty="0"/>
                <a:t>PGM-B</a:t>
              </a:r>
            </a:p>
          </p:txBody>
        </p:sp>
      </p:grpSp>
      <p:grpSp>
        <p:nvGrpSpPr>
          <p:cNvPr id="27" name="Group 26">
            <a:extLst>
              <a:ext uri="{FF2B5EF4-FFF2-40B4-BE49-F238E27FC236}">
                <a16:creationId xmlns:a16="http://schemas.microsoft.com/office/drawing/2014/main" id="{0BF5F01E-B959-4164-A956-F5039C98A4DC}"/>
              </a:ext>
            </a:extLst>
          </p:cNvPr>
          <p:cNvGrpSpPr/>
          <p:nvPr/>
        </p:nvGrpSpPr>
        <p:grpSpPr>
          <a:xfrm>
            <a:off x="1985286" y="4044578"/>
            <a:ext cx="576016" cy="520636"/>
            <a:chOff x="18274" y="2002104"/>
            <a:chExt cx="668955" cy="627967"/>
          </a:xfrm>
        </p:grpSpPr>
        <p:pic>
          <p:nvPicPr>
            <p:cNvPr id="28" name="Content Placeholder 5" descr="Browser window">
              <a:extLst>
                <a:ext uri="{FF2B5EF4-FFF2-40B4-BE49-F238E27FC236}">
                  <a16:creationId xmlns:a16="http://schemas.microsoft.com/office/drawing/2014/main" id="{42DCBFE7-755E-4787-9F30-F21BCC1EC16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6" y="2176939"/>
              <a:ext cx="453132" cy="453132"/>
            </a:xfrm>
            <a:prstGeom prst="rect">
              <a:avLst/>
            </a:prstGeom>
          </p:spPr>
        </p:pic>
        <p:sp>
          <p:nvSpPr>
            <p:cNvPr id="29" name="TextBox 28">
              <a:extLst>
                <a:ext uri="{FF2B5EF4-FFF2-40B4-BE49-F238E27FC236}">
                  <a16:creationId xmlns:a16="http://schemas.microsoft.com/office/drawing/2014/main" id="{2BA04868-5592-40CE-A524-1A7A27EFE77E}"/>
                </a:ext>
              </a:extLst>
            </p:cNvPr>
            <p:cNvSpPr txBox="1"/>
            <p:nvPr/>
          </p:nvSpPr>
          <p:spPr>
            <a:xfrm>
              <a:off x="18274" y="2002104"/>
              <a:ext cx="668955" cy="501681"/>
            </a:xfrm>
            <a:prstGeom prst="rect">
              <a:avLst/>
            </a:prstGeom>
            <a:noFill/>
          </p:spPr>
          <p:txBody>
            <a:bodyPr wrap="square" rtlCol="0">
              <a:spAutoFit/>
            </a:bodyPr>
            <a:lstStyle/>
            <a:p>
              <a:r>
                <a:rPr lang="en-US" sz="900" dirty="0"/>
                <a:t>PGM-C</a:t>
              </a:r>
            </a:p>
          </p:txBody>
        </p:sp>
      </p:grpSp>
      <p:grpSp>
        <p:nvGrpSpPr>
          <p:cNvPr id="84" name="Group 83">
            <a:extLst>
              <a:ext uri="{FF2B5EF4-FFF2-40B4-BE49-F238E27FC236}">
                <a16:creationId xmlns:a16="http://schemas.microsoft.com/office/drawing/2014/main" id="{EEAC45EE-10C2-40C8-A0B1-38BD4301B083}"/>
              </a:ext>
            </a:extLst>
          </p:cNvPr>
          <p:cNvGrpSpPr/>
          <p:nvPr/>
        </p:nvGrpSpPr>
        <p:grpSpPr>
          <a:xfrm>
            <a:off x="1987718" y="2572016"/>
            <a:ext cx="1680711" cy="906548"/>
            <a:chOff x="518893" y="2776699"/>
            <a:chExt cx="1951892" cy="1093438"/>
          </a:xfrm>
        </p:grpSpPr>
        <p:grpSp>
          <p:nvGrpSpPr>
            <p:cNvPr id="83" name="Group 82">
              <a:extLst>
                <a:ext uri="{FF2B5EF4-FFF2-40B4-BE49-F238E27FC236}">
                  <a16:creationId xmlns:a16="http://schemas.microsoft.com/office/drawing/2014/main" id="{E4DF827C-B4D6-4144-9C69-F837DCA16218}"/>
                </a:ext>
              </a:extLst>
            </p:cNvPr>
            <p:cNvGrpSpPr/>
            <p:nvPr/>
          </p:nvGrpSpPr>
          <p:grpSpPr>
            <a:xfrm>
              <a:off x="1872588" y="3325230"/>
              <a:ext cx="598197" cy="514112"/>
              <a:chOff x="1872588" y="3325230"/>
              <a:chExt cx="598197" cy="514112"/>
            </a:xfrm>
          </p:grpSpPr>
          <p:pic>
            <p:nvPicPr>
              <p:cNvPr id="17" name="Graphic 16" descr="Braille">
                <a:extLst>
                  <a:ext uri="{FF2B5EF4-FFF2-40B4-BE49-F238E27FC236}">
                    <a16:creationId xmlns:a16="http://schemas.microsoft.com/office/drawing/2014/main" id="{CDA45820-F030-444D-9C5B-F455EA8C327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19259" y="3549782"/>
                <a:ext cx="289560" cy="289560"/>
              </a:xfrm>
              <a:prstGeom prst="rect">
                <a:avLst/>
              </a:prstGeom>
            </p:spPr>
          </p:pic>
          <p:sp>
            <p:nvSpPr>
              <p:cNvPr id="18" name="TextBox 17">
                <a:extLst>
                  <a:ext uri="{FF2B5EF4-FFF2-40B4-BE49-F238E27FC236}">
                    <a16:creationId xmlns:a16="http://schemas.microsoft.com/office/drawing/2014/main" id="{B1BA1976-089B-4D62-8A6F-11B1907394FF}"/>
                  </a:ext>
                </a:extLst>
              </p:cNvPr>
              <p:cNvSpPr txBox="1"/>
              <p:nvPr/>
            </p:nvSpPr>
            <p:spPr>
              <a:xfrm>
                <a:off x="1872588" y="3325230"/>
                <a:ext cx="598197" cy="501682"/>
              </a:xfrm>
              <a:prstGeom prst="rect">
                <a:avLst/>
              </a:prstGeom>
              <a:noFill/>
            </p:spPr>
            <p:txBody>
              <a:bodyPr wrap="square" rtlCol="0">
                <a:spAutoFit/>
              </a:bodyPr>
              <a:lstStyle/>
              <a:p>
                <a:r>
                  <a:rPr lang="en-US" sz="900" dirty="0"/>
                  <a:t>CPY-2</a:t>
                </a:r>
              </a:p>
            </p:txBody>
          </p:sp>
        </p:grpSp>
        <p:grpSp>
          <p:nvGrpSpPr>
            <p:cNvPr id="15" name="Group 14">
              <a:extLst>
                <a:ext uri="{FF2B5EF4-FFF2-40B4-BE49-F238E27FC236}">
                  <a16:creationId xmlns:a16="http://schemas.microsoft.com/office/drawing/2014/main" id="{2D141DE9-B34E-4A8B-A9D8-E69632B397B2}"/>
                </a:ext>
              </a:extLst>
            </p:cNvPr>
            <p:cNvGrpSpPr/>
            <p:nvPr/>
          </p:nvGrpSpPr>
          <p:grpSpPr>
            <a:xfrm>
              <a:off x="1479613" y="2776699"/>
              <a:ext cx="598197" cy="514112"/>
              <a:chOff x="1523857" y="1722043"/>
              <a:chExt cx="598197" cy="514112"/>
            </a:xfrm>
          </p:grpSpPr>
          <p:pic>
            <p:nvPicPr>
              <p:cNvPr id="12" name="Graphic 11" descr="Braille">
                <a:extLst>
                  <a:ext uri="{FF2B5EF4-FFF2-40B4-BE49-F238E27FC236}">
                    <a16:creationId xmlns:a16="http://schemas.microsoft.com/office/drawing/2014/main" id="{3042B24F-F466-47E1-B0E4-DAF92B2874D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0528" y="1946595"/>
                <a:ext cx="289560" cy="289560"/>
              </a:xfrm>
              <a:prstGeom prst="rect">
                <a:avLst/>
              </a:prstGeom>
            </p:spPr>
          </p:pic>
          <p:sp>
            <p:nvSpPr>
              <p:cNvPr id="14" name="TextBox 13">
                <a:extLst>
                  <a:ext uri="{FF2B5EF4-FFF2-40B4-BE49-F238E27FC236}">
                    <a16:creationId xmlns:a16="http://schemas.microsoft.com/office/drawing/2014/main" id="{0B580DCF-72BA-4A99-8EE0-4115DB144D76}"/>
                  </a:ext>
                </a:extLst>
              </p:cNvPr>
              <p:cNvSpPr txBox="1"/>
              <p:nvPr/>
            </p:nvSpPr>
            <p:spPr>
              <a:xfrm>
                <a:off x="1523857" y="1722043"/>
                <a:ext cx="598197" cy="501682"/>
              </a:xfrm>
              <a:prstGeom prst="rect">
                <a:avLst/>
              </a:prstGeom>
              <a:noFill/>
            </p:spPr>
            <p:txBody>
              <a:bodyPr wrap="square" rtlCol="0">
                <a:spAutoFit/>
              </a:bodyPr>
              <a:lstStyle/>
              <a:p>
                <a:r>
                  <a:rPr lang="en-US" sz="900" dirty="0"/>
                  <a:t>CPY-1</a:t>
                </a:r>
              </a:p>
            </p:txBody>
          </p:sp>
        </p:grpSp>
        <p:grpSp>
          <p:nvGrpSpPr>
            <p:cNvPr id="23" name="Group 22">
              <a:extLst>
                <a:ext uri="{FF2B5EF4-FFF2-40B4-BE49-F238E27FC236}">
                  <a16:creationId xmlns:a16="http://schemas.microsoft.com/office/drawing/2014/main" id="{9F5B8959-09A9-46C9-B6D9-3CD355FF4FE3}"/>
                </a:ext>
              </a:extLst>
            </p:cNvPr>
            <p:cNvGrpSpPr/>
            <p:nvPr/>
          </p:nvGrpSpPr>
          <p:grpSpPr>
            <a:xfrm>
              <a:off x="518893" y="3242170"/>
              <a:ext cx="668955" cy="627967"/>
              <a:chOff x="290362" y="1817163"/>
              <a:chExt cx="668955" cy="627967"/>
            </a:xfrm>
          </p:grpSpPr>
          <p:pic>
            <p:nvPicPr>
              <p:cNvPr id="5" name="Content Placeholder 5" descr="Browser window">
                <a:extLst>
                  <a:ext uri="{FF2B5EF4-FFF2-40B4-BE49-F238E27FC236}">
                    <a16:creationId xmlns:a16="http://schemas.microsoft.com/office/drawing/2014/main" id="{7261F8CA-C120-4E04-AA3A-51DCEE7707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274" y="1991998"/>
                <a:ext cx="453132" cy="453132"/>
              </a:xfrm>
              <a:prstGeom prst="rect">
                <a:avLst/>
              </a:prstGeom>
            </p:spPr>
          </p:pic>
          <p:sp>
            <p:nvSpPr>
              <p:cNvPr id="22" name="TextBox 21">
                <a:extLst>
                  <a:ext uri="{FF2B5EF4-FFF2-40B4-BE49-F238E27FC236}">
                    <a16:creationId xmlns:a16="http://schemas.microsoft.com/office/drawing/2014/main" id="{05CF1B05-5422-4D94-A42B-EAEBE12FF6F4}"/>
                  </a:ext>
                </a:extLst>
              </p:cNvPr>
              <p:cNvSpPr txBox="1"/>
              <p:nvPr/>
            </p:nvSpPr>
            <p:spPr>
              <a:xfrm>
                <a:off x="290362" y="1817163"/>
                <a:ext cx="668955" cy="501681"/>
              </a:xfrm>
              <a:prstGeom prst="rect">
                <a:avLst/>
              </a:prstGeom>
              <a:noFill/>
            </p:spPr>
            <p:txBody>
              <a:bodyPr wrap="square" rtlCol="0">
                <a:spAutoFit/>
              </a:bodyPr>
              <a:lstStyle/>
              <a:p>
                <a:r>
                  <a:rPr lang="en-US" sz="900" dirty="0"/>
                  <a:t>PGM-A</a:t>
                </a:r>
              </a:p>
            </p:txBody>
          </p:sp>
        </p:grpSp>
        <p:cxnSp>
          <p:nvCxnSpPr>
            <p:cNvPr id="31" name="Connector: Curved 30">
              <a:extLst>
                <a:ext uri="{FF2B5EF4-FFF2-40B4-BE49-F238E27FC236}">
                  <a16:creationId xmlns:a16="http://schemas.microsoft.com/office/drawing/2014/main" id="{8F76CF9A-C3FE-4B14-9822-F092ABDE6FA5}"/>
                </a:ext>
              </a:extLst>
            </p:cNvPr>
            <p:cNvCxnSpPr>
              <a:cxnSpLocks/>
              <a:stCxn id="5" idx="3"/>
              <a:endCxn id="12" idx="2"/>
            </p:cNvCxnSpPr>
            <p:nvPr/>
          </p:nvCxnSpPr>
          <p:spPr>
            <a:xfrm flipV="1">
              <a:off x="1079937" y="3290811"/>
              <a:ext cx="691127" cy="352760"/>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8BF2F5BB-C469-4280-ACAE-A29F8C288D59}"/>
                </a:ext>
              </a:extLst>
            </p:cNvPr>
            <p:cNvCxnSpPr>
              <a:cxnSpLocks/>
              <a:stCxn id="5" idx="3"/>
              <a:endCxn id="17" idx="2"/>
            </p:cNvCxnSpPr>
            <p:nvPr/>
          </p:nvCxnSpPr>
          <p:spPr>
            <a:xfrm>
              <a:off x="1079937" y="3643571"/>
              <a:ext cx="1084102" cy="195771"/>
            </a:xfrm>
            <a:prstGeom prst="curvedConnector4">
              <a:avLst>
                <a:gd name="adj1" fmla="val 43323"/>
                <a:gd name="adj2" fmla="val 216769"/>
              </a:avLst>
            </a:prstGeom>
            <a:ln w="22225">
              <a:tailEnd type="triangle"/>
            </a:ln>
          </p:spPr>
          <p:style>
            <a:lnRef idx="1">
              <a:schemeClr val="accent1"/>
            </a:lnRef>
            <a:fillRef idx="0">
              <a:schemeClr val="accent1"/>
            </a:fillRef>
            <a:effectRef idx="0">
              <a:schemeClr val="accent1"/>
            </a:effectRef>
            <a:fontRef idx="minor">
              <a:schemeClr val="tx1"/>
            </a:fontRef>
          </p:style>
        </p:cxnSp>
      </p:grpSp>
      <p:cxnSp>
        <p:nvCxnSpPr>
          <p:cNvPr id="37" name="Connector: Curved 36">
            <a:extLst>
              <a:ext uri="{FF2B5EF4-FFF2-40B4-BE49-F238E27FC236}">
                <a16:creationId xmlns:a16="http://schemas.microsoft.com/office/drawing/2014/main" id="{FD28939F-AAFF-4B92-940D-C93BB285C11C}"/>
              </a:ext>
            </a:extLst>
          </p:cNvPr>
          <p:cNvCxnSpPr>
            <a:cxnSpLocks/>
            <a:stCxn id="25" idx="3"/>
            <a:endCxn id="17" idx="2"/>
          </p:cNvCxnSpPr>
          <p:nvPr/>
        </p:nvCxnSpPr>
        <p:spPr>
          <a:xfrm flipV="1">
            <a:off x="2760258" y="3453032"/>
            <a:ext cx="644043" cy="414860"/>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C76C2865-4C12-4D27-A6E6-85EF831B5720}"/>
              </a:ext>
            </a:extLst>
          </p:cNvPr>
          <p:cNvCxnSpPr>
            <a:cxnSpLocks/>
            <a:stCxn id="25" idx="2"/>
            <a:endCxn id="28" idx="3"/>
          </p:cNvCxnSpPr>
          <p:nvPr/>
        </p:nvCxnSpPr>
        <p:spPr>
          <a:xfrm rot="5400000">
            <a:off x="2355957" y="4168161"/>
            <a:ext cx="321640" cy="96785"/>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F4502CA7-DA3C-4FCF-8F64-72DDA4BCD6F5}"/>
              </a:ext>
            </a:extLst>
          </p:cNvPr>
          <p:cNvCxnSpPr>
            <a:cxnSpLocks/>
            <a:stCxn id="25" idx="3"/>
          </p:cNvCxnSpPr>
          <p:nvPr/>
        </p:nvCxnSpPr>
        <p:spPr>
          <a:xfrm>
            <a:off x="2760258" y="3867892"/>
            <a:ext cx="465561" cy="154543"/>
          </a:xfrm>
          <a:prstGeom prst="curved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6F0B1BE-9E24-4195-997C-07F8430FFDFE}"/>
              </a:ext>
            </a:extLst>
          </p:cNvPr>
          <p:cNvSpPr txBox="1"/>
          <p:nvPr/>
        </p:nvSpPr>
        <p:spPr>
          <a:xfrm>
            <a:off x="1896746" y="2180387"/>
            <a:ext cx="1874341" cy="415498"/>
          </a:xfrm>
          <a:prstGeom prst="rect">
            <a:avLst/>
          </a:prstGeom>
          <a:noFill/>
        </p:spPr>
        <p:txBody>
          <a:bodyPr wrap="square" rtlCol="0">
            <a:spAutoFit/>
          </a:bodyPr>
          <a:lstStyle/>
          <a:p>
            <a:pPr algn="ctr"/>
            <a:r>
              <a:rPr lang="en-US" sz="1050" b="1" dirty="0"/>
              <a:t>Sample application and related dependencies</a:t>
            </a:r>
          </a:p>
        </p:txBody>
      </p:sp>
      <p:sp>
        <p:nvSpPr>
          <p:cNvPr id="74" name="TextBox 73">
            <a:extLst>
              <a:ext uri="{FF2B5EF4-FFF2-40B4-BE49-F238E27FC236}">
                <a16:creationId xmlns:a16="http://schemas.microsoft.com/office/drawing/2014/main" id="{D6AE7140-9EDA-4B2C-BED3-300EC84BE6EE}"/>
              </a:ext>
            </a:extLst>
          </p:cNvPr>
          <p:cNvSpPr txBox="1"/>
          <p:nvPr/>
        </p:nvSpPr>
        <p:spPr>
          <a:xfrm>
            <a:off x="2434343" y="4189533"/>
            <a:ext cx="576739" cy="369332"/>
          </a:xfrm>
          <a:prstGeom prst="rect">
            <a:avLst/>
          </a:prstGeom>
          <a:noFill/>
        </p:spPr>
        <p:txBody>
          <a:bodyPr wrap="square" rtlCol="0">
            <a:spAutoFit/>
          </a:bodyPr>
          <a:lstStyle/>
          <a:p>
            <a:r>
              <a:rPr lang="en-US" sz="900" dirty="0"/>
              <a:t>Static Link</a:t>
            </a:r>
          </a:p>
        </p:txBody>
      </p:sp>
      <p:sp>
        <p:nvSpPr>
          <p:cNvPr id="160" name="TextBox 159">
            <a:extLst>
              <a:ext uri="{FF2B5EF4-FFF2-40B4-BE49-F238E27FC236}">
                <a16:creationId xmlns:a16="http://schemas.microsoft.com/office/drawing/2014/main" id="{36B64B9A-2F49-4344-BC5D-57F9E24C9C1D}"/>
              </a:ext>
            </a:extLst>
          </p:cNvPr>
          <p:cNvSpPr txBox="1"/>
          <p:nvPr/>
        </p:nvSpPr>
        <p:spPr>
          <a:xfrm>
            <a:off x="2033751" y="789671"/>
            <a:ext cx="5215301" cy="415498"/>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050" dirty="0">
                <a:solidFill>
                  <a:schemeClr val="bg2">
                    <a:lumMod val="10000"/>
                  </a:schemeClr>
                </a:solidFill>
              </a:rPr>
              <a:t>Here are 2 scenarios to explain how DBB works when a change is made to a sample application of, lets say,  3 programs and 3 copybooks.  </a:t>
            </a:r>
          </a:p>
        </p:txBody>
      </p:sp>
      <p:grpSp>
        <p:nvGrpSpPr>
          <p:cNvPr id="35" name="Group 34">
            <a:extLst>
              <a:ext uri="{FF2B5EF4-FFF2-40B4-BE49-F238E27FC236}">
                <a16:creationId xmlns:a16="http://schemas.microsoft.com/office/drawing/2014/main" id="{09072177-AC13-4170-A387-71DC6CFF6607}"/>
              </a:ext>
            </a:extLst>
          </p:cNvPr>
          <p:cNvGrpSpPr/>
          <p:nvPr/>
        </p:nvGrpSpPr>
        <p:grpSpPr>
          <a:xfrm>
            <a:off x="1972216" y="1215533"/>
            <a:ext cx="5276836" cy="3281869"/>
            <a:chOff x="660916" y="1580690"/>
            <a:chExt cx="7035782" cy="4375825"/>
          </a:xfrm>
        </p:grpSpPr>
        <p:grpSp>
          <p:nvGrpSpPr>
            <p:cNvPr id="13" name="Group 12">
              <a:extLst>
                <a:ext uri="{FF2B5EF4-FFF2-40B4-BE49-F238E27FC236}">
                  <a16:creationId xmlns:a16="http://schemas.microsoft.com/office/drawing/2014/main" id="{C871E722-056C-488C-8087-01BD56966A87}"/>
                </a:ext>
              </a:extLst>
            </p:cNvPr>
            <p:cNvGrpSpPr/>
            <p:nvPr/>
          </p:nvGrpSpPr>
          <p:grpSpPr>
            <a:xfrm>
              <a:off x="660916" y="3439962"/>
              <a:ext cx="4643277" cy="2516553"/>
              <a:chOff x="660916" y="3439962"/>
              <a:chExt cx="4643277" cy="2516553"/>
            </a:xfrm>
          </p:grpSpPr>
          <p:grpSp>
            <p:nvGrpSpPr>
              <p:cNvPr id="11" name="Group 10">
                <a:extLst>
                  <a:ext uri="{FF2B5EF4-FFF2-40B4-BE49-F238E27FC236}">
                    <a16:creationId xmlns:a16="http://schemas.microsoft.com/office/drawing/2014/main" id="{0A4B8B56-CC5B-4669-AEA1-CCCB1B4745F9}"/>
                  </a:ext>
                </a:extLst>
              </p:cNvPr>
              <p:cNvGrpSpPr/>
              <p:nvPr/>
            </p:nvGrpSpPr>
            <p:grpSpPr>
              <a:xfrm>
                <a:off x="3453559" y="3472164"/>
                <a:ext cx="1850634" cy="2484351"/>
                <a:chOff x="3453559" y="3472164"/>
                <a:chExt cx="1850634" cy="2484351"/>
              </a:xfrm>
            </p:grpSpPr>
            <p:grpSp>
              <p:nvGrpSpPr>
                <p:cNvPr id="10" name="Group 9">
                  <a:extLst>
                    <a:ext uri="{FF2B5EF4-FFF2-40B4-BE49-F238E27FC236}">
                      <a16:creationId xmlns:a16="http://schemas.microsoft.com/office/drawing/2014/main" id="{DFB38DE5-0E4C-4F3B-ABFC-047EED9B0B46}"/>
                    </a:ext>
                  </a:extLst>
                </p:cNvPr>
                <p:cNvGrpSpPr/>
                <p:nvPr/>
              </p:nvGrpSpPr>
              <p:grpSpPr>
                <a:xfrm>
                  <a:off x="3453559" y="3472164"/>
                  <a:ext cx="1850634" cy="2484351"/>
                  <a:chOff x="3453559" y="3472164"/>
                  <a:chExt cx="1850634" cy="2484351"/>
                </a:xfrm>
              </p:grpSpPr>
              <p:sp>
                <p:nvSpPr>
                  <p:cNvPr id="64" name="Rectangle: Rounded Corners 63">
                    <a:extLst>
                      <a:ext uri="{FF2B5EF4-FFF2-40B4-BE49-F238E27FC236}">
                        <a16:creationId xmlns:a16="http://schemas.microsoft.com/office/drawing/2014/main" id="{70302A47-D0F7-4501-A1AA-46033887494B}"/>
                      </a:ext>
                    </a:extLst>
                  </p:cNvPr>
                  <p:cNvSpPr/>
                  <p:nvPr/>
                </p:nvSpPr>
                <p:spPr>
                  <a:xfrm>
                    <a:off x="3453559" y="3472164"/>
                    <a:ext cx="1850634" cy="2484351"/>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2" name="Oval 121">
                    <a:extLst>
                      <a:ext uri="{FF2B5EF4-FFF2-40B4-BE49-F238E27FC236}">
                        <a16:creationId xmlns:a16="http://schemas.microsoft.com/office/drawing/2014/main" id="{0D6A5F18-0436-40E1-B4FA-4C0C35F6FE1E}"/>
                      </a:ext>
                    </a:extLst>
                  </p:cNvPr>
                  <p:cNvSpPr/>
                  <p:nvPr/>
                </p:nvSpPr>
                <p:spPr>
                  <a:xfrm>
                    <a:off x="3652411" y="4029780"/>
                    <a:ext cx="1403350" cy="491937"/>
                  </a:xfrm>
                  <a:prstGeom prst="ellipse">
                    <a:avLst/>
                  </a:prstGeom>
                  <a:solidFill>
                    <a:schemeClr val="accent4">
                      <a:lumMod val="60000"/>
                      <a:lumOff val="40000"/>
                      <a:alpha val="2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5" name="TextBox 64">
                    <a:extLst>
                      <a:ext uri="{FF2B5EF4-FFF2-40B4-BE49-F238E27FC236}">
                        <a16:creationId xmlns:a16="http://schemas.microsoft.com/office/drawing/2014/main" id="{904A6298-77FD-4269-8EEE-31843DC11AF2}"/>
                      </a:ext>
                    </a:extLst>
                  </p:cNvPr>
                  <p:cNvSpPr txBox="1"/>
                  <p:nvPr/>
                </p:nvSpPr>
                <p:spPr>
                  <a:xfrm>
                    <a:off x="3928965" y="3542353"/>
                    <a:ext cx="1004844" cy="338555"/>
                  </a:xfrm>
                  <a:prstGeom prst="rect">
                    <a:avLst/>
                  </a:prstGeom>
                  <a:noFill/>
                </p:spPr>
                <p:txBody>
                  <a:bodyPr wrap="square" rtlCol="0">
                    <a:spAutoFit/>
                  </a:bodyPr>
                  <a:lstStyle/>
                  <a:p>
                    <a:pPr algn="ctr"/>
                    <a:r>
                      <a:rPr lang="en-US" sz="1050" b="1" dirty="0"/>
                      <a:t>Scenarios</a:t>
                    </a:r>
                  </a:p>
                </p:txBody>
              </p:sp>
            </p:grpSp>
            <p:sp>
              <p:nvSpPr>
                <p:cNvPr id="121" name="Rectangle 120">
                  <a:extLst>
                    <a:ext uri="{FF2B5EF4-FFF2-40B4-BE49-F238E27FC236}">
                      <a16:creationId xmlns:a16="http://schemas.microsoft.com/office/drawing/2014/main" id="{147662A1-44E4-4C09-8FDC-8558DBFEAFE8}"/>
                    </a:ext>
                  </a:extLst>
                </p:cNvPr>
                <p:cNvSpPr/>
                <p:nvPr/>
              </p:nvSpPr>
              <p:spPr>
                <a:xfrm>
                  <a:off x="3726563" y="4123377"/>
                  <a:ext cx="1255044" cy="338555"/>
                </a:xfrm>
                <a:prstGeom prst="rect">
                  <a:avLst/>
                </a:prstGeom>
              </p:spPr>
              <p:txBody>
                <a:bodyPr wrap="none">
                  <a:spAutoFit/>
                </a:bodyPr>
                <a:lstStyle/>
                <a:p>
                  <a:pPr algn="ctr"/>
                  <a:r>
                    <a:rPr lang="en-US" sz="1050" dirty="0"/>
                    <a:t>Change CPY-2</a:t>
                  </a:r>
                </a:p>
              </p:txBody>
            </p:sp>
          </p:grpSp>
          <p:sp>
            <p:nvSpPr>
              <p:cNvPr id="82" name="Oval 81">
                <a:extLst>
                  <a:ext uri="{FF2B5EF4-FFF2-40B4-BE49-F238E27FC236}">
                    <a16:creationId xmlns:a16="http://schemas.microsoft.com/office/drawing/2014/main" id="{1A2473FF-5E2F-4BF8-B78C-2A93A57A61A1}"/>
                  </a:ext>
                </a:extLst>
              </p:cNvPr>
              <p:cNvSpPr/>
              <p:nvPr/>
            </p:nvSpPr>
            <p:spPr>
              <a:xfrm>
                <a:off x="660916" y="3439962"/>
                <a:ext cx="2444219" cy="2031708"/>
              </a:xfrm>
              <a:prstGeom prst="ellipse">
                <a:avLst/>
              </a:prstGeom>
              <a:solidFill>
                <a:schemeClr val="accent4">
                  <a:lumMod val="60000"/>
                  <a:lumOff val="40000"/>
                  <a:alpha val="20000"/>
                </a:schemeClr>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00" name="TextBox 99">
              <a:extLst>
                <a:ext uri="{FF2B5EF4-FFF2-40B4-BE49-F238E27FC236}">
                  <a16:creationId xmlns:a16="http://schemas.microsoft.com/office/drawing/2014/main" id="{8002326B-0F9F-4B14-9664-60EC54433BFB}"/>
                </a:ext>
              </a:extLst>
            </p:cNvPr>
            <p:cNvSpPr txBox="1"/>
            <p:nvPr/>
          </p:nvSpPr>
          <p:spPr>
            <a:xfrm>
              <a:off x="742964" y="1580690"/>
              <a:ext cx="6953734" cy="338555"/>
            </a:xfrm>
            <a:prstGeom prst="rect">
              <a:avLst/>
            </a:prstGeom>
            <a:solidFill>
              <a:schemeClr val="accent4">
                <a:lumMod val="60000"/>
                <a:lumOff val="40000"/>
                <a:alpha val="29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bg2">
                      <a:lumMod val="10000"/>
                    </a:schemeClr>
                  </a:solidFill>
                </a:rPr>
                <a:t>If we change CYP-2, DBB will return a build-list of “PGMS A,B,C“ for the build. </a:t>
              </a:r>
            </a:p>
          </p:txBody>
        </p:sp>
      </p:grpSp>
      <p:grpSp>
        <p:nvGrpSpPr>
          <p:cNvPr id="39" name="Group 38">
            <a:extLst>
              <a:ext uri="{FF2B5EF4-FFF2-40B4-BE49-F238E27FC236}">
                <a16:creationId xmlns:a16="http://schemas.microsoft.com/office/drawing/2014/main" id="{F2BA5362-A7D5-4575-BEC8-B574D4C4F4FC}"/>
              </a:ext>
            </a:extLst>
          </p:cNvPr>
          <p:cNvGrpSpPr/>
          <p:nvPr/>
        </p:nvGrpSpPr>
        <p:grpSpPr>
          <a:xfrm>
            <a:off x="4917654" y="2037175"/>
            <a:ext cx="2700391" cy="3106325"/>
            <a:chOff x="4882377" y="2919135"/>
            <a:chExt cx="2996144" cy="3677710"/>
          </a:xfrm>
        </p:grpSpPr>
        <p:grpSp>
          <p:nvGrpSpPr>
            <p:cNvPr id="30" name="Group 29">
              <a:extLst>
                <a:ext uri="{FF2B5EF4-FFF2-40B4-BE49-F238E27FC236}">
                  <a16:creationId xmlns:a16="http://schemas.microsoft.com/office/drawing/2014/main" id="{642DB3C3-2DD3-4183-BB6F-CB11B6CD9814}"/>
                </a:ext>
              </a:extLst>
            </p:cNvPr>
            <p:cNvGrpSpPr/>
            <p:nvPr/>
          </p:nvGrpSpPr>
          <p:grpSpPr>
            <a:xfrm>
              <a:off x="5684791" y="2919135"/>
              <a:ext cx="2193730" cy="3677710"/>
              <a:chOff x="5582490" y="2862611"/>
              <a:chExt cx="2193730" cy="3677710"/>
            </a:xfrm>
          </p:grpSpPr>
          <p:sp>
            <p:nvSpPr>
              <p:cNvPr id="150" name="Rectangle: Rounded Corners 149">
                <a:extLst>
                  <a:ext uri="{FF2B5EF4-FFF2-40B4-BE49-F238E27FC236}">
                    <a16:creationId xmlns:a16="http://schemas.microsoft.com/office/drawing/2014/main" id="{AAC99C17-53AA-4D81-B7C8-5404320C4441}"/>
                  </a:ext>
                </a:extLst>
              </p:cNvPr>
              <p:cNvSpPr/>
              <p:nvPr/>
            </p:nvSpPr>
            <p:spPr>
              <a:xfrm>
                <a:off x="5582490" y="2862611"/>
                <a:ext cx="2045861" cy="367771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p>
            </p:txBody>
          </p:sp>
          <p:grpSp>
            <p:nvGrpSpPr>
              <p:cNvPr id="125" name="Group 124">
                <a:extLst>
                  <a:ext uri="{FF2B5EF4-FFF2-40B4-BE49-F238E27FC236}">
                    <a16:creationId xmlns:a16="http://schemas.microsoft.com/office/drawing/2014/main" id="{40ADFA53-0FC2-4B22-801E-D36075391EC2}"/>
                  </a:ext>
                </a:extLst>
              </p:cNvPr>
              <p:cNvGrpSpPr/>
              <p:nvPr/>
            </p:nvGrpSpPr>
            <p:grpSpPr>
              <a:xfrm>
                <a:off x="5864057" y="3163119"/>
                <a:ext cx="1577001" cy="1602015"/>
                <a:chOff x="5396709" y="1201738"/>
                <a:chExt cx="1403350" cy="1602015"/>
              </a:xfrm>
            </p:grpSpPr>
            <p:sp>
              <p:nvSpPr>
                <p:cNvPr id="112" name="Oval 111">
                  <a:extLst>
                    <a:ext uri="{FF2B5EF4-FFF2-40B4-BE49-F238E27FC236}">
                      <a16:creationId xmlns:a16="http://schemas.microsoft.com/office/drawing/2014/main" id="{ED2FA9B6-BB75-4804-9A81-E3EBED6DE7E4}"/>
                    </a:ext>
                  </a:extLst>
                </p:cNvPr>
                <p:cNvSpPr/>
                <p:nvPr/>
              </p:nvSpPr>
              <p:spPr>
                <a:xfrm>
                  <a:off x="5396709" y="1201738"/>
                  <a:ext cx="1403350" cy="1602015"/>
                </a:xfrm>
                <a:prstGeom prst="ellipse">
                  <a:avLst/>
                </a:prstGeom>
                <a:solidFill>
                  <a:schemeClr val="accent4">
                    <a:lumMod val="60000"/>
                    <a:lumOff val="40000"/>
                    <a:alpha val="2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nvGrpSpPr>
                <p:cNvPr id="88" name="Group 87">
                  <a:extLst>
                    <a:ext uri="{FF2B5EF4-FFF2-40B4-BE49-F238E27FC236}">
                      <a16:creationId xmlns:a16="http://schemas.microsoft.com/office/drawing/2014/main" id="{00167C69-98D1-4CD1-B883-8E9969E2ADD2}"/>
                    </a:ext>
                  </a:extLst>
                </p:cNvPr>
                <p:cNvGrpSpPr/>
                <p:nvPr/>
              </p:nvGrpSpPr>
              <p:grpSpPr>
                <a:xfrm>
                  <a:off x="6141526" y="1649446"/>
                  <a:ext cx="494053" cy="380658"/>
                  <a:chOff x="1932565" y="3454683"/>
                  <a:chExt cx="684426" cy="436248"/>
                </a:xfrm>
              </p:grpSpPr>
              <p:pic>
                <p:nvPicPr>
                  <p:cNvPr id="97" name="Graphic 96" descr="Braille">
                    <a:extLst>
                      <a:ext uri="{FF2B5EF4-FFF2-40B4-BE49-F238E27FC236}">
                        <a16:creationId xmlns:a16="http://schemas.microsoft.com/office/drawing/2014/main" id="{65DAF964-D88F-4798-8629-EA4E2228215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5679" y="3601372"/>
                    <a:ext cx="289560" cy="289559"/>
                  </a:xfrm>
                  <a:prstGeom prst="rect">
                    <a:avLst/>
                  </a:prstGeom>
                </p:spPr>
              </p:pic>
              <p:sp>
                <p:nvSpPr>
                  <p:cNvPr id="98" name="TextBox 97">
                    <a:extLst>
                      <a:ext uri="{FF2B5EF4-FFF2-40B4-BE49-F238E27FC236}">
                        <a16:creationId xmlns:a16="http://schemas.microsoft.com/office/drawing/2014/main" id="{BDBB14A5-4BD3-4C05-905F-F1AB171B5C5E}"/>
                      </a:ext>
                    </a:extLst>
                  </p:cNvPr>
                  <p:cNvSpPr txBox="1"/>
                  <p:nvPr/>
                </p:nvSpPr>
                <p:spPr>
                  <a:xfrm>
                    <a:off x="1932565" y="3454683"/>
                    <a:ext cx="684426" cy="317451"/>
                  </a:xfrm>
                  <a:prstGeom prst="rect">
                    <a:avLst/>
                  </a:prstGeom>
                  <a:noFill/>
                </p:spPr>
                <p:txBody>
                  <a:bodyPr wrap="square" rtlCol="0">
                    <a:spAutoFit/>
                  </a:bodyPr>
                  <a:lstStyle/>
                  <a:p>
                    <a:r>
                      <a:rPr lang="en-US" sz="750" dirty="0"/>
                      <a:t>CPY-2</a:t>
                    </a:r>
                  </a:p>
                </p:txBody>
              </p:sp>
            </p:grpSp>
            <p:grpSp>
              <p:nvGrpSpPr>
                <p:cNvPr id="89" name="Group 88">
                  <a:extLst>
                    <a:ext uri="{FF2B5EF4-FFF2-40B4-BE49-F238E27FC236}">
                      <a16:creationId xmlns:a16="http://schemas.microsoft.com/office/drawing/2014/main" id="{637CC34B-C372-4A6B-961D-4CA78C793FF3}"/>
                    </a:ext>
                  </a:extLst>
                </p:cNvPr>
                <p:cNvGrpSpPr/>
                <p:nvPr/>
              </p:nvGrpSpPr>
              <p:grpSpPr>
                <a:xfrm>
                  <a:off x="6132866" y="1298444"/>
                  <a:ext cx="494053" cy="374925"/>
                  <a:chOff x="1534634" y="1780937"/>
                  <a:chExt cx="684426" cy="429677"/>
                </a:xfrm>
              </p:grpSpPr>
              <p:pic>
                <p:nvPicPr>
                  <p:cNvPr id="95" name="Graphic 94" descr="Braille">
                    <a:extLst>
                      <a:ext uri="{FF2B5EF4-FFF2-40B4-BE49-F238E27FC236}">
                        <a16:creationId xmlns:a16="http://schemas.microsoft.com/office/drawing/2014/main" id="{123E9F40-EF31-4BBA-A71F-5D270F15869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9745" y="1921054"/>
                    <a:ext cx="289560" cy="289560"/>
                  </a:xfrm>
                  <a:prstGeom prst="rect">
                    <a:avLst/>
                  </a:prstGeom>
                </p:spPr>
              </p:pic>
              <p:sp>
                <p:nvSpPr>
                  <p:cNvPr id="96" name="TextBox 95">
                    <a:extLst>
                      <a:ext uri="{FF2B5EF4-FFF2-40B4-BE49-F238E27FC236}">
                        <a16:creationId xmlns:a16="http://schemas.microsoft.com/office/drawing/2014/main" id="{E7C25871-2160-4392-882E-8324D9FF80F6}"/>
                      </a:ext>
                    </a:extLst>
                  </p:cNvPr>
                  <p:cNvSpPr txBox="1"/>
                  <p:nvPr/>
                </p:nvSpPr>
                <p:spPr>
                  <a:xfrm>
                    <a:off x="1534634" y="1780937"/>
                    <a:ext cx="684426" cy="317450"/>
                  </a:xfrm>
                  <a:prstGeom prst="rect">
                    <a:avLst/>
                  </a:prstGeom>
                  <a:noFill/>
                </p:spPr>
                <p:txBody>
                  <a:bodyPr wrap="square" rtlCol="0">
                    <a:spAutoFit/>
                  </a:bodyPr>
                  <a:lstStyle/>
                  <a:p>
                    <a:r>
                      <a:rPr lang="en-US" sz="750" dirty="0"/>
                      <a:t>CPY-1</a:t>
                    </a:r>
                  </a:p>
                </p:txBody>
              </p:sp>
            </p:grpSp>
            <p:grpSp>
              <p:nvGrpSpPr>
                <p:cNvPr id="90" name="Group 89">
                  <a:extLst>
                    <a:ext uri="{FF2B5EF4-FFF2-40B4-BE49-F238E27FC236}">
                      <a16:creationId xmlns:a16="http://schemas.microsoft.com/office/drawing/2014/main" id="{D480EEF0-C0F6-484E-BC95-0199D809D46B}"/>
                    </a:ext>
                  </a:extLst>
                </p:cNvPr>
                <p:cNvGrpSpPr/>
                <p:nvPr/>
              </p:nvGrpSpPr>
              <p:grpSpPr>
                <a:xfrm>
                  <a:off x="5643222" y="1290036"/>
                  <a:ext cx="494053" cy="547948"/>
                  <a:chOff x="290362" y="1817163"/>
                  <a:chExt cx="684424" cy="627967"/>
                </a:xfrm>
              </p:grpSpPr>
              <p:pic>
                <p:nvPicPr>
                  <p:cNvPr id="93" name="Content Placeholder 5" descr="Browser window">
                    <a:extLst>
                      <a:ext uri="{FF2B5EF4-FFF2-40B4-BE49-F238E27FC236}">
                        <a16:creationId xmlns:a16="http://schemas.microsoft.com/office/drawing/2014/main" id="{0C54CA3F-2F10-4DD8-B0D0-442A912A03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274" y="1991998"/>
                    <a:ext cx="453132" cy="453132"/>
                  </a:xfrm>
                  <a:prstGeom prst="rect">
                    <a:avLst/>
                  </a:prstGeom>
                </p:spPr>
              </p:pic>
              <p:sp>
                <p:nvSpPr>
                  <p:cNvPr id="94" name="TextBox 93">
                    <a:extLst>
                      <a:ext uri="{FF2B5EF4-FFF2-40B4-BE49-F238E27FC236}">
                        <a16:creationId xmlns:a16="http://schemas.microsoft.com/office/drawing/2014/main" id="{D4CF7C7D-B8ED-4DCC-8F40-9A53C4CF669E}"/>
                      </a:ext>
                    </a:extLst>
                  </p:cNvPr>
                  <p:cNvSpPr txBox="1"/>
                  <p:nvPr/>
                </p:nvSpPr>
                <p:spPr>
                  <a:xfrm>
                    <a:off x="290362" y="1817163"/>
                    <a:ext cx="684424" cy="493811"/>
                  </a:xfrm>
                  <a:prstGeom prst="rect">
                    <a:avLst/>
                  </a:prstGeom>
                  <a:noFill/>
                </p:spPr>
                <p:txBody>
                  <a:bodyPr wrap="square" rtlCol="0">
                    <a:spAutoFit/>
                  </a:bodyPr>
                  <a:lstStyle/>
                  <a:p>
                    <a:r>
                      <a:rPr lang="en-US" sz="750" dirty="0"/>
                      <a:t>PGM-A</a:t>
                    </a:r>
                  </a:p>
                </p:txBody>
              </p:sp>
            </p:grpSp>
            <p:grpSp>
              <p:nvGrpSpPr>
                <p:cNvPr id="111" name="Group 110">
                  <a:extLst>
                    <a:ext uri="{FF2B5EF4-FFF2-40B4-BE49-F238E27FC236}">
                      <a16:creationId xmlns:a16="http://schemas.microsoft.com/office/drawing/2014/main" id="{722033D3-2F99-4467-BE66-02BAA8103F66}"/>
                    </a:ext>
                  </a:extLst>
                </p:cNvPr>
                <p:cNvGrpSpPr/>
                <p:nvPr/>
              </p:nvGrpSpPr>
              <p:grpSpPr>
                <a:xfrm>
                  <a:off x="5671441" y="1753373"/>
                  <a:ext cx="494053" cy="525463"/>
                  <a:chOff x="5663216" y="1880389"/>
                  <a:chExt cx="494053" cy="525463"/>
                </a:xfrm>
              </p:grpSpPr>
              <p:pic>
                <p:nvPicPr>
                  <p:cNvPr id="103" name="Content Placeholder 5" descr="Browser window">
                    <a:extLst>
                      <a:ext uri="{FF2B5EF4-FFF2-40B4-BE49-F238E27FC236}">
                        <a16:creationId xmlns:a16="http://schemas.microsoft.com/office/drawing/2014/main" id="{2EFF6E39-4705-4253-87E4-9994BF94AFA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1117" y="2010461"/>
                    <a:ext cx="327095" cy="395391"/>
                  </a:xfrm>
                  <a:prstGeom prst="rect">
                    <a:avLst/>
                  </a:prstGeom>
                </p:spPr>
              </p:pic>
              <p:sp>
                <p:nvSpPr>
                  <p:cNvPr id="104" name="TextBox 103">
                    <a:extLst>
                      <a:ext uri="{FF2B5EF4-FFF2-40B4-BE49-F238E27FC236}">
                        <a16:creationId xmlns:a16="http://schemas.microsoft.com/office/drawing/2014/main" id="{702DED04-58E5-4F62-A54D-BF6D81870112}"/>
                      </a:ext>
                    </a:extLst>
                  </p:cNvPr>
                  <p:cNvSpPr txBox="1"/>
                  <p:nvPr/>
                </p:nvSpPr>
                <p:spPr>
                  <a:xfrm>
                    <a:off x="5663216" y="1880389"/>
                    <a:ext cx="494053" cy="430887"/>
                  </a:xfrm>
                  <a:prstGeom prst="rect">
                    <a:avLst/>
                  </a:prstGeom>
                  <a:noFill/>
                </p:spPr>
                <p:txBody>
                  <a:bodyPr wrap="square" rtlCol="0">
                    <a:spAutoFit/>
                  </a:bodyPr>
                  <a:lstStyle/>
                  <a:p>
                    <a:r>
                      <a:rPr lang="en-US" sz="750" dirty="0"/>
                      <a:t>PGM-B</a:t>
                    </a:r>
                  </a:p>
                </p:txBody>
              </p:sp>
            </p:grpSp>
            <p:grpSp>
              <p:nvGrpSpPr>
                <p:cNvPr id="105" name="Group 104">
                  <a:extLst>
                    <a:ext uri="{FF2B5EF4-FFF2-40B4-BE49-F238E27FC236}">
                      <a16:creationId xmlns:a16="http://schemas.microsoft.com/office/drawing/2014/main" id="{4EB6012D-14AA-436D-A220-D6B01B06A186}"/>
                    </a:ext>
                  </a:extLst>
                </p:cNvPr>
                <p:cNvGrpSpPr/>
                <p:nvPr/>
              </p:nvGrpSpPr>
              <p:grpSpPr>
                <a:xfrm>
                  <a:off x="6115543" y="1994302"/>
                  <a:ext cx="438633" cy="430888"/>
                  <a:chOff x="1561328" y="1873479"/>
                  <a:chExt cx="564023" cy="606709"/>
                </a:xfrm>
              </p:grpSpPr>
              <p:pic>
                <p:nvPicPr>
                  <p:cNvPr id="106" name="Graphic 105" descr="Braille">
                    <a:extLst>
                      <a:ext uri="{FF2B5EF4-FFF2-40B4-BE49-F238E27FC236}">
                        <a16:creationId xmlns:a16="http://schemas.microsoft.com/office/drawing/2014/main" id="{E2C17D40-6760-480A-B9D1-2B1C1E7C888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8559" y="2070325"/>
                    <a:ext cx="289560" cy="319053"/>
                  </a:xfrm>
                  <a:prstGeom prst="rect">
                    <a:avLst/>
                  </a:prstGeom>
                </p:spPr>
              </p:pic>
              <p:sp>
                <p:nvSpPr>
                  <p:cNvPr id="107" name="TextBox 106">
                    <a:extLst>
                      <a:ext uri="{FF2B5EF4-FFF2-40B4-BE49-F238E27FC236}">
                        <a16:creationId xmlns:a16="http://schemas.microsoft.com/office/drawing/2014/main" id="{2590627B-10B5-4AB3-8A88-6E9F27AF3893}"/>
                      </a:ext>
                    </a:extLst>
                  </p:cNvPr>
                  <p:cNvSpPr txBox="1"/>
                  <p:nvPr/>
                </p:nvSpPr>
                <p:spPr>
                  <a:xfrm>
                    <a:off x="1561328" y="1873479"/>
                    <a:ext cx="564023" cy="606709"/>
                  </a:xfrm>
                  <a:prstGeom prst="rect">
                    <a:avLst/>
                  </a:prstGeom>
                  <a:noFill/>
                </p:spPr>
                <p:txBody>
                  <a:bodyPr wrap="square" rtlCol="0">
                    <a:spAutoFit/>
                  </a:bodyPr>
                  <a:lstStyle/>
                  <a:p>
                    <a:r>
                      <a:rPr lang="en-US" sz="750" dirty="0"/>
                      <a:t>CPY-3</a:t>
                    </a:r>
                  </a:p>
                </p:txBody>
              </p:sp>
            </p:grpSp>
            <p:grpSp>
              <p:nvGrpSpPr>
                <p:cNvPr id="113" name="Group 112">
                  <a:extLst>
                    <a:ext uri="{FF2B5EF4-FFF2-40B4-BE49-F238E27FC236}">
                      <a16:creationId xmlns:a16="http://schemas.microsoft.com/office/drawing/2014/main" id="{F815BFEC-2805-4B05-AC14-593F4FDE59ED}"/>
                    </a:ext>
                  </a:extLst>
                </p:cNvPr>
                <p:cNvGrpSpPr/>
                <p:nvPr/>
              </p:nvGrpSpPr>
              <p:grpSpPr>
                <a:xfrm>
                  <a:off x="5671441" y="2186837"/>
                  <a:ext cx="494053" cy="530104"/>
                  <a:chOff x="5663216" y="1904465"/>
                  <a:chExt cx="494053" cy="530104"/>
                </a:xfrm>
              </p:grpSpPr>
              <p:pic>
                <p:nvPicPr>
                  <p:cNvPr id="114" name="Content Placeholder 5" descr="Browser window">
                    <a:extLst>
                      <a:ext uri="{FF2B5EF4-FFF2-40B4-BE49-F238E27FC236}">
                        <a16:creationId xmlns:a16="http://schemas.microsoft.com/office/drawing/2014/main" id="{AEECDB80-F7F6-4640-81C1-D4E9A2A9FC9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9448" y="2039178"/>
                    <a:ext cx="327095" cy="395391"/>
                  </a:xfrm>
                  <a:prstGeom prst="rect">
                    <a:avLst/>
                  </a:prstGeom>
                </p:spPr>
              </p:pic>
              <p:sp>
                <p:nvSpPr>
                  <p:cNvPr id="115" name="TextBox 114">
                    <a:extLst>
                      <a:ext uri="{FF2B5EF4-FFF2-40B4-BE49-F238E27FC236}">
                        <a16:creationId xmlns:a16="http://schemas.microsoft.com/office/drawing/2014/main" id="{D455440C-1240-48E3-8DDC-1404103E1900}"/>
                      </a:ext>
                    </a:extLst>
                  </p:cNvPr>
                  <p:cNvSpPr txBox="1"/>
                  <p:nvPr/>
                </p:nvSpPr>
                <p:spPr>
                  <a:xfrm>
                    <a:off x="5663216" y="1904465"/>
                    <a:ext cx="494053" cy="430887"/>
                  </a:xfrm>
                  <a:prstGeom prst="rect">
                    <a:avLst/>
                  </a:prstGeom>
                  <a:noFill/>
                </p:spPr>
                <p:txBody>
                  <a:bodyPr wrap="square" rtlCol="0">
                    <a:spAutoFit/>
                  </a:bodyPr>
                  <a:lstStyle/>
                  <a:p>
                    <a:r>
                      <a:rPr lang="en-US" sz="750" dirty="0"/>
                      <a:t>PGM-C</a:t>
                    </a:r>
                  </a:p>
                </p:txBody>
              </p:sp>
            </p:grpSp>
          </p:grpSp>
          <p:sp>
            <p:nvSpPr>
              <p:cNvPr id="151" name="TextBox 150">
                <a:extLst>
                  <a:ext uri="{FF2B5EF4-FFF2-40B4-BE49-F238E27FC236}">
                    <a16:creationId xmlns:a16="http://schemas.microsoft.com/office/drawing/2014/main" id="{8A9779E9-A8B0-4030-9D6F-C56FB2CB3AE3}"/>
                  </a:ext>
                </a:extLst>
              </p:cNvPr>
              <p:cNvSpPr txBox="1"/>
              <p:nvPr/>
            </p:nvSpPr>
            <p:spPr>
              <a:xfrm>
                <a:off x="5730359" y="2883337"/>
                <a:ext cx="2045861" cy="338555"/>
              </a:xfrm>
              <a:prstGeom prst="rect">
                <a:avLst/>
              </a:prstGeom>
              <a:noFill/>
            </p:spPr>
            <p:txBody>
              <a:bodyPr wrap="square" rtlCol="0">
                <a:spAutoFit/>
              </a:bodyPr>
              <a:lstStyle/>
              <a:p>
                <a:r>
                  <a:rPr lang="en-US" sz="1050" b="1" dirty="0"/>
                  <a:t>DBB Result - Build List</a:t>
                </a:r>
              </a:p>
            </p:txBody>
          </p:sp>
        </p:grpSp>
        <p:sp>
          <p:nvSpPr>
            <p:cNvPr id="124" name="Arrow: Curved Up 123">
              <a:extLst>
                <a:ext uri="{FF2B5EF4-FFF2-40B4-BE49-F238E27FC236}">
                  <a16:creationId xmlns:a16="http://schemas.microsoft.com/office/drawing/2014/main" id="{5394A140-5471-4053-8894-6A8B6E3E61EC}"/>
                </a:ext>
              </a:extLst>
            </p:cNvPr>
            <p:cNvSpPr/>
            <p:nvPr/>
          </p:nvSpPr>
          <p:spPr>
            <a:xfrm>
              <a:off x="4882377" y="4641219"/>
              <a:ext cx="1260014" cy="391018"/>
            </a:xfrm>
            <a:prstGeom prst="curvedUp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33" name="Group 32">
            <a:extLst>
              <a:ext uri="{FF2B5EF4-FFF2-40B4-BE49-F238E27FC236}">
                <a16:creationId xmlns:a16="http://schemas.microsoft.com/office/drawing/2014/main" id="{5C86A5EE-61C9-436E-AE3A-14B546E7664E}"/>
              </a:ext>
            </a:extLst>
          </p:cNvPr>
          <p:cNvGrpSpPr/>
          <p:nvPr/>
        </p:nvGrpSpPr>
        <p:grpSpPr>
          <a:xfrm>
            <a:off x="1940957" y="1481430"/>
            <a:ext cx="5308096" cy="3365895"/>
            <a:chOff x="619238" y="1935219"/>
            <a:chExt cx="7077460" cy="4487860"/>
          </a:xfrm>
        </p:grpSpPr>
        <p:grpSp>
          <p:nvGrpSpPr>
            <p:cNvPr id="32" name="Group 31">
              <a:extLst>
                <a:ext uri="{FF2B5EF4-FFF2-40B4-BE49-F238E27FC236}">
                  <a16:creationId xmlns:a16="http://schemas.microsoft.com/office/drawing/2014/main" id="{81D73A2B-5EA3-4907-8F31-FE56F96B423B}"/>
                </a:ext>
              </a:extLst>
            </p:cNvPr>
            <p:cNvGrpSpPr/>
            <p:nvPr/>
          </p:nvGrpSpPr>
          <p:grpSpPr>
            <a:xfrm>
              <a:off x="619238" y="1935219"/>
              <a:ext cx="7077460" cy="4487860"/>
              <a:chOff x="619238" y="1935219"/>
              <a:chExt cx="7077460" cy="4487860"/>
            </a:xfrm>
          </p:grpSpPr>
          <p:sp>
            <p:nvSpPr>
              <p:cNvPr id="99" name="TextBox 98">
                <a:extLst>
                  <a:ext uri="{FF2B5EF4-FFF2-40B4-BE49-F238E27FC236}">
                    <a16:creationId xmlns:a16="http://schemas.microsoft.com/office/drawing/2014/main" id="{E2F5F00C-16A5-4395-A72A-6A6295A9A5B9}"/>
                  </a:ext>
                </a:extLst>
              </p:cNvPr>
              <p:cNvSpPr txBox="1"/>
              <p:nvPr/>
            </p:nvSpPr>
            <p:spPr>
              <a:xfrm>
                <a:off x="742965" y="1935219"/>
                <a:ext cx="6953733" cy="338555"/>
              </a:xfrm>
              <a:prstGeom prst="rect">
                <a:avLst/>
              </a:prstGeom>
              <a:solidFill>
                <a:schemeClr val="accent1">
                  <a:lumMod val="60000"/>
                  <a:lumOff val="40000"/>
                  <a:alpha val="29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bg2">
                        <a:lumMod val="10000"/>
                      </a:schemeClr>
                    </a:solidFill>
                  </a:rPr>
                  <a:t>If we change PGM-B, DBB will return “PGMS B &amp; C” for a build.</a:t>
                </a:r>
              </a:p>
            </p:txBody>
          </p:sp>
          <p:grpSp>
            <p:nvGrpSpPr>
              <p:cNvPr id="16" name="Group 15">
                <a:extLst>
                  <a:ext uri="{FF2B5EF4-FFF2-40B4-BE49-F238E27FC236}">
                    <a16:creationId xmlns:a16="http://schemas.microsoft.com/office/drawing/2014/main" id="{686D74DB-1CF5-4044-98E5-2E76842AF4CD}"/>
                  </a:ext>
                </a:extLst>
              </p:cNvPr>
              <p:cNvGrpSpPr/>
              <p:nvPr/>
            </p:nvGrpSpPr>
            <p:grpSpPr>
              <a:xfrm>
                <a:off x="619238" y="4581806"/>
                <a:ext cx="6737310" cy="1841273"/>
                <a:chOff x="619238" y="4581806"/>
                <a:chExt cx="6737310" cy="1841273"/>
              </a:xfrm>
            </p:grpSpPr>
            <p:sp>
              <p:nvSpPr>
                <p:cNvPr id="81" name="Oval 80">
                  <a:extLst>
                    <a:ext uri="{FF2B5EF4-FFF2-40B4-BE49-F238E27FC236}">
                      <a16:creationId xmlns:a16="http://schemas.microsoft.com/office/drawing/2014/main" id="{66D82578-69C4-4D76-ADC6-45024E93D3E5}"/>
                    </a:ext>
                  </a:extLst>
                </p:cNvPr>
                <p:cNvSpPr/>
                <p:nvPr/>
              </p:nvSpPr>
              <p:spPr>
                <a:xfrm>
                  <a:off x="619238" y="4581806"/>
                  <a:ext cx="2301504" cy="1810039"/>
                </a:xfrm>
                <a:prstGeom prst="ellipse">
                  <a:avLst/>
                </a:prstGeom>
                <a:solidFill>
                  <a:schemeClr val="accent1">
                    <a:lumMod val="20000"/>
                    <a:lumOff val="80000"/>
                    <a:alpha val="29000"/>
                  </a:schemeClr>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46" name="Group 145">
                  <a:extLst>
                    <a:ext uri="{FF2B5EF4-FFF2-40B4-BE49-F238E27FC236}">
                      <a16:creationId xmlns:a16="http://schemas.microsoft.com/office/drawing/2014/main" id="{99CE175D-A417-4305-80F7-43BDACA2BE8F}"/>
                    </a:ext>
                  </a:extLst>
                </p:cNvPr>
                <p:cNvGrpSpPr/>
                <p:nvPr/>
              </p:nvGrpSpPr>
              <p:grpSpPr>
                <a:xfrm>
                  <a:off x="3416468" y="5160610"/>
                  <a:ext cx="1946565" cy="556634"/>
                  <a:chOff x="3130728" y="3173093"/>
                  <a:chExt cx="1985093" cy="556634"/>
                </a:xfrm>
              </p:grpSpPr>
              <p:sp>
                <p:nvSpPr>
                  <p:cNvPr id="123" name="Oval 122">
                    <a:extLst>
                      <a:ext uri="{FF2B5EF4-FFF2-40B4-BE49-F238E27FC236}">
                        <a16:creationId xmlns:a16="http://schemas.microsoft.com/office/drawing/2014/main" id="{CFFBD89D-A7F4-42A1-AC84-7A50928C78B6}"/>
                      </a:ext>
                    </a:extLst>
                  </p:cNvPr>
                  <p:cNvSpPr/>
                  <p:nvPr/>
                </p:nvSpPr>
                <p:spPr>
                  <a:xfrm>
                    <a:off x="3357170" y="3173093"/>
                    <a:ext cx="1403350" cy="556634"/>
                  </a:xfrm>
                  <a:prstGeom prst="ellipse">
                    <a:avLst/>
                  </a:prstGeom>
                  <a:solidFill>
                    <a:schemeClr val="accent1">
                      <a:lumMod val="20000"/>
                      <a:lumOff val="80000"/>
                      <a:alpha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TextBox 119">
                    <a:extLst>
                      <a:ext uri="{FF2B5EF4-FFF2-40B4-BE49-F238E27FC236}">
                        <a16:creationId xmlns:a16="http://schemas.microsoft.com/office/drawing/2014/main" id="{BD3CC02B-5F0C-4FA3-868F-514D4F6586AA}"/>
                      </a:ext>
                    </a:extLst>
                  </p:cNvPr>
                  <p:cNvSpPr txBox="1"/>
                  <p:nvPr/>
                </p:nvSpPr>
                <p:spPr>
                  <a:xfrm>
                    <a:off x="3130728" y="3285141"/>
                    <a:ext cx="1985093" cy="338556"/>
                  </a:xfrm>
                  <a:prstGeom prst="rect">
                    <a:avLst/>
                  </a:prstGeom>
                  <a:noFill/>
                </p:spPr>
                <p:txBody>
                  <a:bodyPr wrap="square" rtlCol="0">
                    <a:spAutoFit/>
                  </a:bodyPr>
                  <a:lstStyle/>
                  <a:p>
                    <a:pPr algn="ctr"/>
                    <a:r>
                      <a:rPr lang="en-US" sz="1050" dirty="0"/>
                      <a:t>Change PGM-B</a:t>
                    </a:r>
                  </a:p>
                </p:txBody>
              </p:sp>
            </p:grpSp>
            <p:grpSp>
              <p:nvGrpSpPr>
                <p:cNvPr id="148" name="Group 147">
                  <a:extLst>
                    <a:ext uri="{FF2B5EF4-FFF2-40B4-BE49-F238E27FC236}">
                      <a16:creationId xmlns:a16="http://schemas.microsoft.com/office/drawing/2014/main" id="{37B0EE8F-DAFD-422C-8D81-447DF77EAF80}"/>
                    </a:ext>
                  </a:extLst>
                </p:cNvPr>
                <p:cNvGrpSpPr/>
                <p:nvPr/>
              </p:nvGrpSpPr>
              <p:grpSpPr>
                <a:xfrm>
                  <a:off x="6079391" y="4955745"/>
                  <a:ext cx="1277157" cy="1467334"/>
                  <a:chOff x="3607262" y="4345948"/>
                  <a:chExt cx="1277157" cy="1467334"/>
                </a:xfrm>
              </p:grpSpPr>
              <p:sp>
                <p:nvSpPr>
                  <p:cNvPr id="147" name="Oval 146">
                    <a:extLst>
                      <a:ext uri="{FF2B5EF4-FFF2-40B4-BE49-F238E27FC236}">
                        <a16:creationId xmlns:a16="http://schemas.microsoft.com/office/drawing/2014/main" id="{2C3CCA45-169F-43FC-8968-3783A55C6561}"/>
                      </a:ext>
                    </a:extLst>
                  </p:cNvPr>
                  <p:cNvSpPr/>
                  <p:nvPr/>
                </p:nvSpPr>
                <p:spPr>
                  <a:xfrm>
                    <a:off x="3607262" y="4345948"/>
                    <a:ext cx="1261954" cy="1467334"/>
                  </a:xfrm>
                  <a:prstGeom prst="ellipse">
                    <a:avLst/>
                  </a:prstGeom>
                  <a:solidFill>
                    <a:schemeClr val="accent1">
                      <a:lumMod val="40000"/>
                      <a:lumOff val="60000"/>
                      <a:alpha val="2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nvGrpSpPr>
                  <p:cNvPr id="126" name="Group 125">
                    <a:extLst>
                      <a:ext uri="{FF2B5EF4-FFF2-40B4-BE49-F238E27FC236}">
                        <a16:creationId xmlns:a16="http://schemas.microsoft.com/office/drawing/2014/main" id="{B653A4F9-D1F8-48E2-8025-5BC3A1B64588}"/>
                      </a:ext>
                    </a:extLst>
                  </p:cNvPr>
                  <p:cNvGrpSpPr/>
                  <p:nvPr/>
                </p:nvGrpSpPr>
                <p:grpSpPr>
                  <a:xfrm>
                    <a:off x="3838608" y="4490569"/>
                    <a:ext cx="1045811" cy="1084692"/>
                    <a:chOff x="5775446" y="1316007"/>
                    <a:chExt cx="1045811" cy="1084692"/>
                  </a:xfrm>
                </p:grpSpPr>
                <p:grpSp>
                  <p:nvGrpSpPr>
                    <p:cNvPr id="128" name="Group 127">
                      <a:extLst>
                        <a:ext uri="{FF2B5EF4-FFF2-40B4-BE49-F238E27FC236}">
                          <a16:creationId xmlns:a16="http://schemas.microsoft.com/office/drawing/2014/main" id="{13A1BD70-3C2E-49E8-9F52-29B0E5AA99AE}"/>
                        </a:ext>
                      </a:extLst>
                    </p:cNvPr>
                    <p:cNvGrpSpPr/>
                    <p:nvPr/>
                  </p:nvGrpSpPr>
                  <p:grpSpPr>
                    <a:xfrm>
                      <a:off x="6235043" y="1391157"/>
                      <a:ext cx="542740" cy="403201"/>
                      <a:chOff x="2062113" y="3158676"/>
                      <a:chExt cx="751872" cy="462083"/>
                    </a:xfrm>
                  </p:grpSpPr>
                  <p:pic>
                    <p:nvPicPr>
                      <p:cNvPr id="144" name="Graphic 143" descr="Braille">
                        <a:extLst>
                          <a:ext uri="{FF2B5EF4-FFF2-40B4-BE49-F238E27FC236}">
                            <a16:creationId xmlns:a16="http://schemas.microsoft.com/office/drawing/2014/main" id="{B3BD5F2D-2B5A-44F9-83CF-BD1A7B45A21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7514" y="3331199"/>
                        <a:ext cx="289559" cy="289560"/>
                      </a:xfrm>
                      <a:prstGeom prst="rect">
                        <a:avLst/>
                      </a:prstGeom>
                    </p:spPr>
                  </p:pic>
                  <p:sp>
                    <p:nvSpPr>
                      <p:cNvPr id="145" name="TextBox 144">
                        <a:extLst>
                          <a:ext uri="{FF2B5EF4-FFF2-40B4-BE49-F238E27FC236}">
                            <a16:creationId xmlns:a16="http://schemas.microsoft.com/office/drawing/2014/main" id="{AA20595A-0B8E-4740-976E-0B8524880AB5}"/>
                          </a:ext>
                        </a:extLst>
                      </p:cNvPr>
                      <p:cNvSpPr txBox="1"/>
                      <p:nvPr/>
                    </p:nvSpPr>
                    <p:spPr>
                      <a:xfrm>
                        <a:off x="2062113" y="3158676"/>
                        <a:ext cx="751872" cy="317450"/>
                      </a:xfrm>
                      <a:prstGeom prst="rect">
                        <a:avLst/>
                      </a:prstGeom>
                      <a:noFill/>
                    </p:spPr>
                    <p:txBody>
                      <a:bodyPr wrap="square" rtlCol="0">
                        <a:spAutoFit/>
                      </a:bodyPr>
                      <a:lstStyle/>
                      <a:p>
                        <a:pPr algn="ctr"/>
                        <a:r>
                          <a:rPr lang="en-US" sz="750" dirty="0"/>
                          <a:t>CPY-2</a:t>
                        </a:r>
                      </a:p>
                    </p:txBody>
                  </p:sp>
                </p:grpSp>
                <p:grpSp>
                  <p:nvGrpSpPr>
                    <p:cNvPr id="130" name="Group 129">
                      <a:extLst>
                        <a:ext uri="{FF2B5EF4-FFF2-40B4-BE49-F238E27FC236}">
                          <a16:creationId xmlns:a16="http://schemas.microsoft.com/office/drawing/2014/main" id="{AE4EB66B-2FB9-4E24-B6D0-D92CAE41FD1D}"/>
                        </a:ext>
                      </a:extLst>
                    </p:cNvPr>
                    <p:cNvGrpSpPr/>
                    <p:nvPr/>
                  </p:nvGrpSpPr>
                  <p:grpSpPr>
                    <a:xfrm>
                      <a:off x="5775446" y="1316007"/>
                      <a:ext cx="648678" cy="547947"/>
                      <a:chOff x="473535" y="1846926"/>
                      <a:chExt cx="898629" cy="627966"/>
                    </a:xfrm>
                  </p:grpSpPr>
                  <p:pic>
                    <p:nvPicPr>
                      <p:cNvPr id="140" name="Content Placeholder 5" descr="Browser window">
                        <a:extLst>
                          <a:ext uri="{FF2B5EF4-FFF2-40B4-BE49-F238E27FC236}">
                            <a16:creationId xmlns:a16="http://schemas.microsoft.com/office/drawing/2014/main" id="{8723A66B-052D-49E8-B838-1A28D864F81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1448" y="2021760"/>
                        <a:ext cx="453132" cy="453132"/>
                      </a:xfrm>
                      <a:prstGeom prst="rect">
                        <a:avLst/>
                      </a:prstGeom>
                    </p:spPr>
                  </p:pic>
                  <p:sp>
                    <p:nvSpPr>
                      <p:cNvPr id="141" name="TextBox 140">
                        <a:extLst>
                          <a:ext uri="{FF2B5EF4-FFF2-40B4-BE49-F238E27FC236}">
                            <a16:creationId xmlns:a16="http://schemas.microsoft.com/office/drawing/2014/main" id="{B778ED12-44B4-4FD9-B665-1E30FDC4695C}"/>
                          </a:ext>
                        </a:extLst>
                      </p:cNvPr>
                      <p:cNvSpPr txBox="1"/>
                      <p:nvPr/>
                    </p:nvSpPr>
                    <p:spPr>
                      <a:xfrm>
                        <a:off x="473535" y="1846926"/>
                        <a:ext cx="898629" cy="317450"/>
                      </a:xfrm>
                      <a:prstGeom prst="rect">
                        <a:avLst/>
                      </a:prstGeom>
                      <a:noFill/>
                    </p:spPr>
                    <p:txBody>
                      <a:bodyPr wrap="square" rtlCol="0">
                        <a:spAutoFit/>
                      </a:bodyPr>
                      <a:lstStyle/>
                      <a:p>
                        <a:pPr algn="ctr"/>
                        <a:r>
                          <a:rPr lang="en-US" sz="750" dirty="0"/>
                          <a:t>PGM-B</a:t>
                        </a:r>
                      </a:p>
                    </p:txBody>
                  </p:sp>
                </p:grpSp>
                <p:grpSp>
                  <p:nvGrpSpPr>
                    <p:cNvPr id="131" name="Group 130">
                      <a:extLst>
                        <a:ext uri="{FF2B5EF4-FFF2-40B4-BE49-F238E27FC236}">
                          <a16:creationId xmlns:a16="http://schemas.microsoft.com/office/drawing/2014/main" id="{E8E8C8BD-977F-4111-AC20-498BD41AD6DC}"/>
                        </a:ext>
                      </a:extLst>
                    </p:cNvPr>
                    <p:cNvGrpSpPr/>
                    <p:nvPr/>
                  </p:nvGrpSpPr>
                  <p:grpSpPr>
                    <a:xfrm>
                      <a:off x="5805355" y="1881418"/>
                      <a:ext cx="618768" cy="519281"/>
                      <a:chOff x="5797130" y="2008434"/>
                      <a:chExt cx="618768" cy="519281"/>
                    </a:xfrm>
                  </p:grpSpPr>
                  <p:pic>
                    <p:nvPicPr>
                      <p:cNvPr id="138" name="Content Placeholder 5" descr="Browser window">
                        <a:extLst>
                          <a:ext uri="{FF2B5EF4-FFF2-40B4-BE49-F238E27FC236}">
                            <a16:creationId xmlns:a16="http://schemas.microsoft.com/office/drawing/2014/main" id="{AECBBF99-317A-445E-9CDA-008CF18CDF9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0171" y="2132324"/>
                        <a:ext cx="327095" cy="395391"/>
                      </a:xfrm>
                      <a:prstGeom prst="rect">
                        <a:avLst/>
                      </a:prstGeom>
                    </p:spPr>
                  </p:pic>
                  <p:sp>
                    <p:nvSpPr>
                      <p:cNvPr id="139" name="TextBox 138">
                        <a:extLst>
                          <a:ext uri="{FF2B5EF4-FFF2-40B4-BE49-F238E27FC236}">
                            <a16:creationId xmlns:a16="http://schemas.microsoft.com/office/drawing/2014/main" id="{30AA0DF8-A5BA-4F61-86EB-C9689DB2B20A}"/>
                          </a:ext>
                        </a:extLst>
                      </p:cNvPr>
                      <p:cNvSpPr txBox="1"/>
                      <p:nvPr/>
                    </p:nvSpPr>
                    <p:spPr>
                      <a:xfrm>
                        <a:off x="5797130" y="2008434"/>
                        <a:ext cx="618768" cy="276998"/>
                      </a:xfrm>
                      <a:prstGeom prst="rect">
                        <a:avLst/>
                      </a:prstGeom>
                      <a:noFill/>
                    </p:spPr>
                    <p:txBody>
                      <a:bodyPr wrap="square" rtlCol="0">
                        <a:spAutoFit/>
                      </a:bodyPr>
                      <a:lstStyle/>
                      <a:p>
                        <a:pPr algn="ctr"/>
                        <a:r>
                          <a:rPr lang="en-US" sz="750" dirty="0"/>
                          <a:t>PGM-C</a:t>
                        </a:r>
                      </a:p>
                    </p:txBody>
                  </p:sp>
                </p:grpSp>
                <p:grpSp>
                  <p:nvGrpSpPr>
                    <p:cNvPr id="132" name="Group 131">
                      <a:extLst>
                        <a:ext uri="{FF2B5EF4-FFF2-40B4-BE49-F238E27FC236}">
                          <a16:creationId xmlns:a16="http://schemas.microsoft.com/office/drawing/2014/main" id="{304D8D5F-983F-460C-B16C-0C659EECBB2C}"/>
                        </a:ext>
                      </a:extLst>
                    </p:cNvPr>
                    <p:cNvGrpSpPr/>
                    <p:nvPr/>
                  </p:nvGrpSpPr>
                  <p:grpSpPr>
                    <a:xfrm>
                      <a:off x="6257544" y="1749225"/>
                      <a:ext cx="563713" cy="384455"/>
                      <a:chOff x="1743922" y="1528398"/>
                      <a:chExt cx="724859" cy="541329"/>
                    </a:xfrm>
                  </p:grpSpPr>
                  <p:pic>
                    <p:nvPicPr>
                      <p:cNvPr id="136" name="Graphic 135" descr="Braille">
                        <a:extLst>
                          <a:ext uri="{FF2B5EF4-FFF2-40B4-BE49-F238E27FC236}">
                            <a16:creationId xmlns:a16="http://schemas.microsoft.com/office/drawing/2014/main" id="{88EE2DDB-D79E-456A-816E-88172A32557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85102" y="1780167"/>
                        <a:ext cx="289560" cy="289560"/>
                      </a:xfrm>
                      <a:prstGeom prst="rect">
                        <a:avLst/>
                      </a:prstGeom>
                    </p:spPr>
                  </p:pic>
                  <p:sp>
                    <p:nvSpPr>
                      <p:cNvPr id="137" name="TextBox 136">
                        <a:extLst>
                          <a:ext uri="{FF2B5EF4-FFF2-40B4-BE49-F238E27FC236}">
                            <a16:creationId xmlns:a16="http://schemas.microsoft.com/office/drawing/2014/main" id="{7D91E620-0BCF-4655-BC58-CB869591C7F1}"/>
                          </a:ext>
                        </a:extLst>
                      </p:cNvPr>
                      <p:cNvSpPr txBox="1"/>
                      <p:nvPr/>
                    </p:nvSpPr>
                    <p:spPr>
                      <a:xfrm>
                        <a:off x="1743922" y="1528398"/>
                        <a:ext cx="724859" cy="390026"/>
                      </a:xfrm>
                      <a:prstGeom prst="rect">
                        <a:avLst/>
                      </a:prstGeom>
                      <a:noFill/>
                    </p:spPr>
                    <p:txBody>
                      <a:bodyPr wrap="square" rtlCol="0">
                        <a:spAutoFit/>
                      </a:bodyPr>
                      <a:lstStyle/>
                      <a:p>
                        <a:pPr algn="ctr"/>
                        <a:r>
                          <a:rPr lang="en-US" sz="750" dirty="0"/>
                          <a:t>CPY-3</a:t>
                        </a:r>
                      </a:p>
                    </p:txBody>
                  </p:sp>
                </p:grpSp>
              </p:grpSp>
            </p:grpSp>
          </p:grpSp>
        </p:grpSp>
        <p:sp>
          <p:nvSpPr>
            <p:cNvPr id="149" name="Arrow: Curved Up 148">
              <a:extLst>
                <a:ext uri="{FF2B5EF4-FFF2-40B4-BE49-F238E27FC236}">
                  <a16:creationId xmlns:a16="http://schemas.microsoft.com/office/drawing/2014/main" id="{D2D8B030-62F8-4E59-AC0C-18017DC5F17E}"/>
                </a:ext>
              </a:extLst>
            </p:cNvPr>
            <p:cNvSpPr/>
            <p:nvPr/>
          </p:nvSpPr>
          <p:spPr>
            <a:xfrm rot="677808">
              <a:off x="4702363" y="5884221"/>
              <a:ext cx="1261954" cy="427127"/>
            </a:xfrm>
            <a:prstGeom prst="curvedUp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spTree>
    <p:extLst>
      <p:ext uri="{BB962C8B-B14F-4D97-AF65-F5344CB8AC3E}">
        <p14:creationId xmlns:p14="http://schemas.microsoft.com/office/powerpoint/2010/main" val="8669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C1DC-5A56-4CFC-B993-C6B65FA9A3A8}"/>
              </a:ext>
            </a:extLst>
          </p:cNvPr>
          <p:cNvSpPr>
            <a:spLocks noGrp="1"/>
          </p:cNvSpPr>
          <p:nvPr>
            <p:ph type="title"/>
          </p:nvPr>
        </p:nvSpPr>
        <p:spPr/>
        <p:txBody>
          <a:bodyPr/>
          <a:lstStyle/>
          <a:p>
            <a:r>
              <a:rPr lang="en-US" dirty="0"/>
              <a:t>DDB – A Sample Groovy Cobol Compile Script</a:t>
            </a:r>
          </a:p>
        </p:txBody>
      </p:sp>
      <p:sp>
        <p:nvSpPr>
          <p:cNvPr id="4" name="TextBox 3">
            <a:extLst>
              <a:ext uri="{FF2B5EF4-FFF2-40B4-BE49-F238E27FC236}">
                <a16:creationId xmlns:a16="http://schemas.microsoft.com/office/drawing/2014/main" id="{3D5545B8-79B6-4D01-9DD5-D76536038130}"/>
              </a:ext>
            </a:extLst>
          </p:cNvPr>
          <p:cNvSpPr txBox="1"/>
          <p:nvPr/>
        </p:nvSpPr>
        <p:spPr>
          <a:xfrm>
            <a:off x="525600" y="1008000"/>
            <a:ext cx="8265600"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200" dirty="0">
                <a:latin typeface="Lucida Console" panose="020B0609040504020204" pitchFamily="49" charset="0"/>
              </a:rPr>
              <a:t>import com.ibm.dbb.build.* </a:t>
            </a:r>
          </a:p>
          <a:p>
            <a:endParaRPr lang="en-US" sz="1200" dirty="0">
              <a:latin typeface="Lucida Console" panose="020B0609040504020204" pitchFamily="49" charset="0"/>
            </a:endParaRPr>
          </a:p>
          <a:p>
            <a:r>
              <a:rPr lang="en-US" sz="1200" dirty="0" err="1">
                <a:latin typeface="Lucida Console" panose="020B0609040504020204" pitchFamily="49" charset="0"/>
              </a:rPr>
              <a:t>println</a:t>
            </a:r>
            <a:r>
              <a:rPr lang="en-US" sz="1200" dirty="0">
                <a:latin typeface="Lucida Console" panose="020B0609040504020204" pitchFamily="49" charset="0"/>
              </a:rPr>
              <a:t>("Copying source from </a:t>
            </a:r>
            <a:r>
              <a:rPr lang="en-US" sz="1200" dirty="0" err="1">
                <a:latin typeface="Lucida Console" panose="020B0609040504020204" pitchFamily="49" charset="0"/>
              </a:rPr>
              <a:t>zFS</a:t>
            </a:r>
            <a:r>
              <a:rPr lang="en-US" sz="1200" dirty="0">
                <a:latin typeface="Lucida Console" panose="020B0609040504020204" pitchFamily="49" charset="0"/>
              </a:rPr>
              <a:t> to PDS . . .") </a:t>
            </a:r>
          </a:p>
          <a:p>
            <a:r>
              <a:rPr lang="en-US" sz="1200" dirty="0">
                <a:latin typeface="Lucida Console" panose="020B0609040504020204" pitchFamily="49" charset="0"/>
              </a:rPr>
              <a:t>def copy = new </a:t>
            </a:r>
            <a:r>
              <a:rPr lang="en-US" sz="1200" b="1" dirty="0" err="1">
                <a:solidFill>
                  <a:schemeClr val="accent1">
                    <a:lumMod val="75000"/>
                  </a:schemeClr>
                </a:solidFill>
                <a:latin typeface="Lucida Console" panose="020B0609040504020204" pitchFamily="49" charset="0"/>
              </a:rPr>
              <a:t>CopyToPDS</a:t>
            </a:r>
            <a:r>
              <a:rPr lang="en-US" sz="1200" dirty="0">
                <a:latin typeface="Lucida Console" panose="020B0609040504020204" pitchFamily="49" charset="0"/>
              </a:rPr>
              <a:t>().file(new File("/u/usr1/build/</a:t>
            </a:r>
            <a:r>
              <a:rPr lang="en-US" sz="1200" dirty="0" err="1">
                <a:latin typeface="Lucida Console" panose="020B0609040504020204" pitchFamily="49" charset="0"/>
              </a:rPr>
              <a:t>helloworld.cbl</a:t>
            </a:r>
            <a:r>
              <a:rPr lang="en-US" sz="1200" dirty="0">
                <a:latin typeface="Lucida Console" panose="020B0609040504020204" pitchFamily="49" charset="0"/>
              </a:rPr>
              <a:t>"))</a:t>
            </a:r>
          </a:p>
          <a:p>
            <a:r>
              <a:rPr lang="en-US" sz="1200" dirty="0">
                <a:latin typeface="Lucida Console" panose="020B0609040504020204" pitchFamily="49" charset="0"/>
              </a:rPr>
              <a:t>    .dataset("USR1.BUILD.COBOL").member("HELLO") </a:t>
            </a:r>
          </a:p>
          <a:p>
            <a:r>
              <a:rPr lang="en-US" sz="1200" dirty="0" err="1">
                <a:latin typeface="Lucida Console" panose="020B0609040504020204" pitchFamily="49" charset="0"/>
              </a:rPr>
              <a:t>copy.execute</a:t>
            </a:r>
            <a:r>
              <a:rPr lang="en-US" sz="1200" dirty="0">
                <a:latin typeface="Lucida Console" panose="020B0609040504020204" pitchFamily="49" charset="0"/>
              </a:rPr>
              <a:t>() </a:t>
            </a:r>
          </a:p>
          <a:p>
            <a:endParaRPr lang="en-US" sz="1200" dirty="0">
              <a:latin typeface="Lucida Console" panose="020B0609040504020204" pitchFamily="49" charset="0"/>
            </a:endParaRPr>
          </a:p>
          <a:p>
            <a:r>
              <a:rPr lang="en-US" sz="1200" dirty="0" err="1">
                <a:latin typeface="Lucida Console" panose="020B0609040504020204" pitchFamily="49" charset="0"/>
              </a:rPr>
              <a:t>println</a:t>
            </a:r>
            <a:r>
              <a:rPr lang="en-US" sz="1200" dirty="0">
                <a:latin typeface="Lucida Console" panose="020B0609040504020204" pitchFamily="49" charset="0"/>
              </a:rPr>
              <a:t>("Compiling . . .") </a:t>
            </a:r>
          </a:p>
          <a:p>
            <a:r>
              <a:rPr lang="en-US" sz="1200" dirty="0">
                <a:latin typeface="Lucida Console" panose="020B0609040504020204" pitchFamily="49" charset="0"/>
              </a:rPr>
              <a:t>def compile = new </a:t>
            </a:r>
            <a:r>
              <a:rPr lang="en-US" sz="1200" b="1" dirty="0" err="1">
                <a:solidFill>
                  <a:schemeClr val="accent1">
                    <a:lumMod val="75000"/>
                  </a:schemeClr>
                </a:solidFill>
                <a:latin typeface="Lucida Console" panose="020B0609040504020204" pitchFamily="49" charset="0"/>
              </a:rPr>
              <a:t>MVSExec</a:t>
            </a:r>
            <a:r>
              <a:rPr lang="en-US" sz="1200" dirty="0">
                <a:latin typeface="Lucida Console" panose="020B0609040504020204" pitchFamily="49" charset="0"/>
              </a:rPr>
              <a:t>().</a:t>
            </a:r>
            <a:r>
              <a:rPr lang="en-US" sz="1200" dirty="0" err="1">
                <a:latin typeface="Lucida Console" panose="020B0609040504020204" pitchFamily="49" charset="0"/>
              </a:rPr>
              <a:t>pgm</a:t>
            </a:r>
            <a:r>
              <a:rPr lang="en-US" sz="1200" dirty="0">
                <a:latin typeface="Lucida Console" panose="020B0609040504020204" pitchFamily="49" charset="0"/>
              </a:rPr>
              <a:t>("IGYCRCTL").</a:t>
            </a:r>
            <a:r>
              <a:rPr lang="en-US" sz="1200" dirty="0" err="1">
                <a:latin typeface="Lucida Console" panose="020B0609040504020204" pitchFamily="49" charset="0"/>
              </a:rPr>
              <a:t>parm</a:t>
            </a:r>
            <a:r>
              <a:rPr lang="en-US" sz="1200" dirty="0">
                <a:latin typeface="Lucida Console" panose="020B0609040504020204" pitchFamily="49" charset="0"/>
              </a:rPr>
              <a:t>("LIB") </a:t>
            </a:r>
          </a:p>
          <a:p>
            <a:endParaRPr lang="en-US" sz="1200" dirty="0">
              <a:latin typeface="Lucida Console" panose="020B0609040504020204" pitchFamily="49" charset="0"/>
            </a:endParaRPr>
          </a:p>
          <a:p>
            <a:r>
              <a:rPr lang="en-US" sz="1200" dirty="0">
                <a:latin typeface="Lucida Console" panose="020B0609040504020204" pitchFamily="49" charset="0"/>
              </a:rPr>
              <a:t>compile.dd(new </a:t>
            </a:r>
            <a:r>
              <a:rPr lang="en-US" sz="1200" b="1" dirty="0" err="1">
                <a:solidFill>
                  <a:schemeClr val="accent1">
                    <a:lumMod val="75000"/>
                  </a:schemeClr>
                </a:solidFill>
                <a:latin typeface="Lucida Console" panose="020B0609040504020204" pitchFamily="49" charset="0"/>
              </a:rPr>
              <a:t>DDStatement</a:t>
            </a:r>
            <a:r>
              <a:rPr lang="en-US" sz="1200" dirty="0">
                <a:latin typeface="Lucida Console" panose="020B0609040504020204" pitchFamily="49" charset="0"/>
              </a:rPr>
              <a:t>().name("SYSIN").</a:t>
            </a:r>
            <a:r>
              <a:rPr lang="en-US" sz="1200" dirty="0" err="1">
                <a:latin typeface="Lucida Console" panose="020B0609040504020204" pitchFamily="49" charset="0"/>
              </a:rPr>
              <a:t>dsn</a:t>
            </a:r>
            <a:r>
              <a:rPr lang="en-US" sz="1200" dirty="0">
                <a:latin typeface="Lucida Console" panose="020B0609040504020204" pitchFamily="49" charset="0"/>
              </a:rPr>
              <a:t>("USR1.BUILD.COBOL(HELLO)")</a:t>
            </a:r>
          </a:p>
          <a:p>
            <a:r>
              <a:rPr lang="en-US" sz="1200" dirty="0">
                <a:latin typeface="Lucida Console" panose="020B0609040504020204" pitchFamily="49" charset="0"/>
              </a:rPr>
              <a:t>   	.options("</a:t>
            </a:r>
            <a:r>
              <a:rPr lang="en-US" sz="1200" dirty="0" err="1">
                <a:latin typeface="Lucida Console" panose="020B0609040504020204" pitchFamily="49" charset="0"/>
              </a:rPr>
              <a:t>shr</a:t>
            </a:r>
            <a:r>
              <a:rPr lang="en-US" sz="1200" dirty="0">
                <a:latin typeface="Lucida Console" panose="020B0609040504020204" pitchFamily="49" charset="0"/>
              </a:rPr>
              <a:t>")) </a:t>
            </a:r>
          </a:p>
          <a:p>
            <a:endParaRPr lang="en-US" sz="1200" dirty="0">
              <a:latin typeface="Lucida Console" panose="020B0609040504020204" pitchFamily="49" charset="0"/>
            </a:endParaRPr>
          </a:p>
          <a:p>
            <a:r>
              <a:rPr lang="en-US" sz="1200" dirty="0">
                <a:latin typeface="Lucida Console" panose="020B0609040504020204" pitchFamily="49" charset="0"/>
              </a:rPr>
              <a:t>   	… </a:t>
            </a:r>
            <a:r>
              <a:rPr lang="en-US" sz="1200" i="1" dirty="0">
                <a:latin typeface="Lucida Console" panose="020B0609040504020204" pitchFamily="49" charset="0"/>
              </a:rPr>
              <a:t>other dd’s</a:t>
            </a:r>
            <a:r>
              <a:rPr lang="en-US" sz="1200" dirty="0">
                <a:latin typeface="Lucida Console" panose="020B0609040504020204" pitchFamily="49" charset="0"/>
              </a:rPr>
              <a:t> </a:t>
            </a:r>
          </a:p>
          <a:p>
            <a:endParaRPr lang="en-US" sz="1200" dirty="0">
              <a:latin typeface="Lucida Console" panose="020B0609040504020204" pitchFamily="49" charset="0"/>
            </a:endParaRPr>
          </a:p>
          <a:p>
            <a:r>
              <a:rPr lang="en-US" sz="1200" dirty="0" err="1">
                <a:latin typeface="Lucida Console" panose="020B0609040504020204" pitchFamily="49" charset="0"/>
              </a:rPr>
              <a:t>compile.copy</a:t>
            </a:r>
            <a:r>
              <a:rPr lang="en-US" sz="1200" dirty="0">
                <a:latin typeface="Lucida Console" panose="020B0609040504020204" pitchFamily="49" charset="0"/>
              </a:rPr>
              <a:t>(new </a:t>
            </a:r>
            <a:r>
              <a:rPr lang="en-US" sz="1200" b="1" dirty="0" err="1">
                <a:solidFill>
                  <a:schemeClr val="accent1">
                    <a:lumMod val="75000"/>
                  </a:schemeClr>
                </a:solidFill>
                <a:latin typeface="Lucida Console" panose="020B0609040504020204" pitchFamily="49" charset="0"/>
              </a:rPr>
              <a:t>CopyToHFS</a:t>
            </a:r>
            <a:r>
              <a:rPr lang="en-US" sz="1200" dirty="0">
                <a:latin typeface="Lucida Console" panose="020B0609040504020204" pitchFamily="49" charset="0"/>
              </a:rPr>
              <a:t>().</a:t>
            </a:r>
            <a:r>
              <a:rPr lang="en-US" sz="1200" dirty="0" err="1">
                <a:latin typeface="Lucida Console" panose="020B0609040504020204" pitchFamily="49" charset="0"/>
              </a:rPr>
              <a:t>ddName</a:t>
            </a:r>
            <a:r>
              <a:rPr lang="en-US" sz="1200" dirty="0">
                <a:latin typeface="Lucida Console" panose="020B0609040504020204" pitchFamily="49" charset="0"/>
              </a:rPr>
              <a:t>("SYSPRINT")</a:t>
            </a:r>
          </a:p>
          <a:p>
            <a:r>
              <a:rPr lang="en-US" sz="1200" dirty="0">
                <a:latin typeface="Lucida Console" panose="020B0609040504020204" pitchFamily="49" charset="0"/>
              </a:rPr>
              <a:t>	.file(new File("/u/usr1/build/helloworld.log"))) </a:t>
            </a:r>
          </a:p>
          <a:p>
            <a:endParaRPr lang="en-US" sz="1200" dirty="0">
              <a:latin typeface="Lucida Console" panose="020B0609040504020204" pitchFamily="49" charset="0"/>
            </a:endParaRPr>
          </a:p>
          <a:p>
            <a:r>
              <a:rPr lang="en-US" sz="1200" dirty="0">
                <a:latin typeface="Lucida Console" panose="020B0609040504020204" pitchFamily="49" charset="0"/>
              </a:rPr>
              <a:t>def </a:t>
            </a:r>
            <a:r>
              <a:rPr lang="en-US" sz="1200" dirty="0" err="1">
                <a:latin typeface="Lucida Console" panose="020B0609040504020204" pitchFamily="49" charset="0"/>
              </a:rPr>
              <a:t>rc</a:t>
            </a:r>
            <a:r>
              <a:rPr lang="en-US" sz="1200" dirty="0">
                <a:latin typeface="Lucida Console" panose="020B0609040504020204" pitchFamily="49" charset="0"/>
              </a:rPr>
              <a:t> = </a:t>
            </a:r>
            <a:r>
              <a:rPr lang="en-US" sz="1200" dirty="0" err="1">
                <a:latin typeface="Lucida Console" panose="020B0609040504020204" pitchFamily="49" charset="0"/>
              </a:rPr>
              <a:t>compile.</a:t>
            </a:r>
            <a:r>
              <a:rPr lang="en-US" sz="1200" b="1" dirty="0" err="1">
                <a:solidFill>
                  <a:schemeClr val="accent1">
                    <a:lumMod val="75000"/>
                  </a:schemeClr>
                </a:solidFill>
                <a:latin typeface="Lucida Console" panose="020B0609040504020204" pitchFamily="49" charset="0"/>
              </a:rPr>
              <a:t>execute</a:t>
            </a:r>
            <a:r>
              <a:rPr lang="en-US" sz="1200" dirty="0">
                <a:latin typeface="Lucida Console" panose="020B0609040504020204" pitchFamily="49" charset="0"/>
              </a:rPr>
              <a:t>() if (</a:t>
            </a:r>
            <a:r>
              <a:rPr lang="en-US" sz="1200" dirty="0" err="1">
                <a:latin typeface="Lucida Console" panose="020B0609040504020204" pitchFamily="49" charset="0"/>
              </a:rPr>
              <a:t>rc</a:t>
            </a:r>
            <a:r>
              <a:rPr lang="en-US" sz="1200" dirty="0">
                <a:latin typeface="Lucida Console" panose="020B0609040504020204" pitchFamily="49" charset="0"/>
              </a:rPr>
              <a:t> &gt; 4) </a:t>
            </a:r>
          </a:p>
          <a:p>
            <a:r>
              <a:rPr lang="en-US" sz="1200" dirty="0">
                <a:latin typeface="Lucida Console" panose="020B0609040504020204" pitchFamily="49" charset="0"/>
              </a:rPr>
              <a:t>	</a:t>
            </a:r>
            <a:r>
              <a:rPr lang="en-US" sz="1200" dirty="0" err="1">
                <a:latin typeface="Lucida Console" panose="020B0609040504020204" pitchFamily="49" charset="0"/>
              </a:rPr>
              <a:t>println</a:t>
            </a:r>
            <a:r>
              <a:rPr lang="en-US" sz="1200" dirty="0">
                <a:latin typeface="Lucida Console" panose="020B0609040504020204" pitchFamily="49" charset="0"/>
              </a:rPr>
              <a:t>("Compile failed! RC=$</a:t>
            </a:r>
            <a:r>
              <a:rPr lang="en-US" sz="1200" dirty="0" err="1">
                <a:latin typeface="Lucida Console" panose="020B0609040504020204" pitchFamily="49" charset="0"/>
              </a:rPr>
              <a:t>rc</a:t>
            </a:r>
            <a:r>
              <a:rPr lang="en-US" sz="1200" dirty="0">
                <a:latin typeface="Lucida Console" panose="020B0609040504020204" pitchFamily="49" charset="0"/>
              </a:rPr>
              <a:t>") else </a:t>
            </a:r>
            <a:r>
              <a:rPr lang="en-US" sz="1200" dirty="0" err="1">
                <a:latin typeface="Lucida Console" panose="020B0609040504020204" pitchFamily="49" charset="0"/>
              </a:rPr>
              <a:t>println</a:t>
            </a:r>
            <a:r>
              <a:rPr lang="en-US" sz="1200" dirty="0">
                <a:latin typeface="Lucida Console" panose="020B0609040504020204" pitchFamily="49" charset="0"/>
              </a:rPr>
              <a:t>("Compile successful! RC=$</a:t>
            </a:r>
            <a:r>
              <a:rPr lang="en-US" sz="1200" dirty="0" err="1">
                <a:latin typeface="Lucida Console" panose="020B0609040504020204" pitchFamily="49" charset="0"/>
              </a:rPr>
              <a:t>rc</a:t>
            </a:r>
            <a:r>
              <a:rPr lang="en-US" sz="1200" dirty="0">
                <a:latin typeface="Lucida Console" panose="020B0609040504020204" pitchFamily="49" charset="0"/>
              </a:rPr>
              <a:t>")</a:t>
            </a:r>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Lucida Console" panose="020B0609040504020204" pitchFamily="49" charset="0"/>
              <a:sym typeface="Calibri"/>
            </a:endParaRPr>
          </a:p>
        </p:txBody>
      </p:sp>
    </p:spTree>
    <p:extLst>
      <p:ext uri="{BB962C8B-B14F-4D97-AF65-F5344CB8AC3E}">
        <p14:creationId xmlns:p14="http://schemas.microsoft.com/office/powerpoint/2010/main" val="1271520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C7D-65CD-435D-AB1A-2506A67FBBCF}"/>
              </a:ext>
            </a:extLst>
          </p:cNvPr>
          <p:cNvSpPr>
            <a:spLocks noGrp="1"/>
          </p:cNvSpPr>
          <p:nvPr>
            <p:ph type="title"/>
          </p:nvPr>
        </p:nvSpPr>
        <p:spPr/>
        <p:txBody>
          <a:bodyPr/>
          <a:lstStyle/>
          <a:p>
            <a:r>
              <a:rPr lang="en-US" dirty="0"/>
              <a:t>DBB Web Application …</a:t>
            </a:r>
          </a:p>
        </p:txBody>
      </p:sp>
      <p:sp>
        <p:nvSpPr>
          <p:cNvPr id="3" name="Content Placeholder 2">
            <a:extLst>
              <a:ext uri="{FF2B5EF4-FFF2-40B4-BE49-F238E27FC236}">
                <a16:creationId xmlns:a16="http://schemas.microsoft.com/office/drawing/2014/main" id="{45FB3D33-C996-4326-94DF-F1C6BF60DE9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84124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67" y="2345257"/>
            <a:ext cx="8723050" cy="452986"/>
          </a:xfrm>
        </p:spPr>
        <p:txBody>
          <a:bodyPr/>
          <a:lstStyle/>
          <a:p>
            <a:r>
              <a:rPr lang="en-US" sz="2400" dirty="0">
                <a:solidFill>
                  <a:srgbClr val="002060"/>
                </a:solidFill>
              </a:rPr>
              <a:t>Migration Path from Current State to Git-DBB Solution</a:t>
            </a:r>
          </a:p>
        </p:txBody>
      </p:sp>
      <p:sp>
        <p:nvSpPr>
          <p:cNvPr id="3" name="Slide Number Placeholder 2"/>
          <p:cNvSpPr>
            <a:spLocks noGrp="1"/>
          </p:cNvSpPr>
          <p:nvPr>
            <p:ph type="sldNum" sz="quarter" idx="2"/>
          </p:nvPr>
        </p:nvSpPr>
        <p:spPr/>
        <p:txBody>
          <a:bodyPr/>
          <a:lstStyle/>
          <a:p>
            <a:fld id="{86CB4B4D-7CA3-9044-876B-883B54F8677D}" type="slidenum">
              <a:rPr lang="en-US" smtClean="0"/>
              <a:pPr/>
              <a:t>37</a:t>
            </a:fld>
            <a:endParaRPr lang="en-US" dirty="0"/>
          </a:p>
        </p:txBody>
      </p:sp>
    </p:spTree>
    <p:extLst>
      <p:ext uri="{BB962C8B-B14F-4D97-AF65-F5344CB8AC3E}">
        <p14:creationId xmlns:p14="http://schemas.microsoft.com/office/powerpoint/2010/main" val="182286422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23199480-DAFF-4B91-A5BC-583CE8B5A835}"/>
              </a:ext>
            </a:extLst>
          </p:cNvPr>
          <p:cNvSpPr/>
          <p:nvPr/>
        </p:nvSpPr>
        <p:spPr>
          <a:xfrm>
            <a:off x="0" y="446920"/>
            <a:ext cx="9132496" cy="3382864"/>
          </a:xfrm>
          <a:prstGeom prst="rect">
            <a:avLst/>
          </a:prstGeom>
          <a:gradFill flip="none" rotWithShape="1">
            <a:gsLst>
              <a:gs pos="0">
                <a:sysClr val="window" lastClr="FFFFFF"/>
              </a:gs>
              <a:gs pos="74000">
                <a:sysClr val="window" lastClr="FFFFFF"/>
              </a:gs>
              <a:gs pos="83000">
                <a:srgbClr val="A5A5A5">
                  <a:lumMod val="45000"/>
                  <a:lumOff val="55000"/>
                </a:srgbClr>
              </a:gs>
              <a:gs pos="100000">
                <a:srgbClr val="A5A5A5">
                  <a:lumMod val="30000"/>
                  <a:lumOff val="70000"/>
                </a:srgbClr>
              </a:gs>
            </a:gsLst>
            <a:lin ang="5400000" scaled="1"/>
            <a:tileRect/>
          </a:gra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5" name="Diagram 94">
            <a:extLst>
              <a:ext uri="{FF2B5EF4-FFF2-40B4-BE49-F238E27FC236}">
                <a16:creationId xmlns:a16="http://schemas.microsoft.com/office/drawing/2014/main" id="{C8D2C65E-2ECF-431F-9851-61B99AF24169}"/>
              </a:ext>
            </a:extLst>
          </p:cNvPr>
          <p:cNvGraphicFramePr/>
          <p:nvPr>
            <p:extLst/>
          </p:nvPr>
        </p:nvGraphicFramePr>
        <p:xfrm>
          <a:off x="177158" y="545003"/>
          <a:ext cx="8740195" cy="11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6" name="Group 95">
            <a:extLst>
              <a:ext uri="{FF2B5EF4-FFF2-40B4-BE49-F238E27FC236}">
                <a16:creationId xmlns:a16="http://schemas.microsoft.com/office/drawing/2014/main" id="{8B9C1C6B-264F-4D72-9112-E81CAC5A7FD7}"/>
              </a:ext>
            </a:extLst>
          </p:cNvPr>
          <p:cNvGrpSpPr/>
          <p:nvPr/>
        </p:nvGrpSpPr>
        <p:grpSpPr>
          <a:xfrm>
            <a:off x="2130962" y="2090895"/>
            <a:ext cx="983766" cy="1000666"/>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97" name="Rectangle 96">
              <a:extLst>
                <a:ext uri="{FF2B5EF4-FFF2-40B4-BE49-F238E27FC236}">
                  <a16:creationId xmlns:a16="http://schemas.microsoft.com/office/drawing/2014/main" id="{6FA0D772-CAA5-4CD7-B632-8C2C9620D0C1}"/>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50224ABF-C641-4ABD-B776-0430391805BD}"/>
                </a:ext>
              </a:extLst>
            </p:cNvPr>
            <p:cNvSpPr txBox="1"/>
            <p:nvPr/>
          </p:nvSpPr>
          <p:spPr>
            <a:xfrm>
              <a:off x="750536" y="1274774"/>
              <a:ext cx="1106129" cy="338554"/>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Extract</a:t>
              </a:r>
            </a:p>
          </p:txBody>
        </p:sp>
      </p:grpSp>
      <p:sp>
        <p:nvSpPr>
          <p:cNvPr id="99" name="Rectangle 98">
            <a:extLst>
              <a:ext uri="{FF2B5EF4-FFF2-40B4-BE49-F238E27FC236}">
                <a16:creationId xmlns:a16="http://schemas.microsoft.com/office/drawing/2014/main" id="{CA06F375-495A-40B0-B830-5536698E30F7}"/>
              </a:ext>
            </a:extLst>
          </p:cNvPr>
          <p:cNvSpPr/>
          <p:nvPr/>
        </p:nvSpPr>
        <p:spPr>
          <a:xfrm>
            <a:off x="-11504" y="3829510"/>
            <a:ext cx="9144000" cy="1316291"/>
          </a:xfrm>
          <a:prstGeom prst="rect">
            <a:avLst/>
          </a:prstGeom>
          <a:solidFill>
            <a:srgbClr val="44546A">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Arrow: Chevron 99">
            <a:extLst>
              <a:ext uri="{FF2B5EF4-FFF2-40B4-BE49-F238E27FC236}">
                <a16:creationId xmlns:a16="http://schemas.microsoft.com/office/drawing/2014/main" id="{748FB59B-897C-408B-8ED1-853A5BB2A74A}"/>
              </a:ext>
            </a:extLst>
          </p:cNvPr>
          <p:cNvSpPr/>
          <p:nvPr/>
        </p:nvSpPr>
        <p:spPr>
          <a:xfrm rot="5400000">
            <a:off x="793150" y="2864812"/>
            <a:ext cx="185053" cy="920297"/>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Arrow: Chevron 100">
            <a:extLst>
              <a:ext uri="{FF2B5EF4-FFF2-40B4-BE49-F238E27FC236}">
                <a16:creationId xmlns:a16="http://schemas.microsoft.com/office/drawing/2014/main" id="{C174B24B-DD78-431B-A718-84296F8015F9}"/>
              </a:ext>
            </a:extLst>
          </p:cNvPr>
          <p:cNvSpPr/>
          <p:nvPr/>
        </p:nvSpPr>
        <p:spPr>
          <a:xfrm rot="5400000">
            <a:off x="2508641" y="2827928"/>
            <a:ext cx="185052" cy="983765"/>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Arrow: Chevron 101">
            <a:extLst>
              <a:ext uri="{FF2B5EF4-FFF2-40B4-BE49-F238E27FC236}">
                <a16:creationId xmlns:a16="http://schemas.microsoft.com/office/drawing/2014/main" id="{B77C50B4-0B18-4F09-8D7A-E84B6067992D}"/>
              </a:ext>
            </a:extLst>
          </p:cNvPr>
          <p:cNvSpPr/>
          <p:nvPr/>
        </p:nvSpPr>
        <p:spPr>
          <a:xfrm rot="5400000">
            <a:off x="5982395" y="2699775"/>
            <a:ext cx="194098" cy="1194954"/>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Arrow: Chevron 102">
            <a:extLst>
              <a:ext uri="{FF2B5EF4-FFF2-40B4-BE49-F238E27FC236}">
                <a16:creationId xmlns:a16="http://schemas.microsoft.com/office/drawing/2014/main" id="{C0737846-1905-4426-BC3B-32B97A21968E}"/>
              </a:ext>
            </a:extLst>
          </p:cNvPr>
          <p:cNvSpPr/>
          <p:nvPr/>
        </p:nvSpPr>
        <p:spPr>
          <a:xfrm rot="5400000">
            <a:off x="7747350" y="2738657"/>
            <a:ext cx="194098" cy="1117191"/>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TextBox 103">
            <a:extLst>
              <a:ext uri="{FF2B5EF4-FFF2-40B4-BE49-F238E27FC236}">
                <a16:creationId xmlns:a16="http://schemas.microsoft.com/office/drawing/2014/main" id="{FDB7B83D-0880-4D66-9E43-FAAD1F73B3B2}"/>
              </a:ext>
            </a:extLst>
          </p:cNvPr>
          <p:cNvSpPr txBox="1"/>
          <p:nvPr/>
        </p:nvSpPr>
        <p:spPr>
          <a:xfrm>
            <a:off x="3923814" y="3953676"/>
            <a:ext cx="1314307" cy="85408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Identify Interfaces and dependencies between applications and componentize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TextBox 104">
            <a:extLst>
              <a:ext uri="{FF2B5EF4-FFF2-40B4-BE49-F238E27FC236}">
                <a16:creationId xmlns:a16="http://schemas.microsoft.com/office/drawing/2014/main" id="{064545CE-E4AE-4617-B9C1-D2A73741B9D8}"/>
              </a:ext>
            </a:extLst>
          </p:cNvPr>
          <p:cNvSpPr txBox="1"/>
          <p:nvPr/>
        </p:nvSpPr>
        <p:spPr>
          <a:xfrm>
            <a:off x="2109285" y="3953677"/>
            <a:ext cx="1089217" cy="140807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Extract</a:t>
            </a:r>
            <a:r>
              <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Metadata, Source Libraries, Compile Procedures and options, Languages, File types from Host SCM</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F1A0B02C-5E1F-43DA-AF21-9DBE2DAEB864}"/>
              </a:ext>
            </a:extLst>
          </p:cNvPr>
          <p:cNvSpPr txBox="1"/>
          <p:nvPr/>
        </p:nvSpPr>
        <p:spPr>
          <a:xfrm>
            <a:off x="7205155" y="3900209"/>
            <a:ext cx="1193328" cy="1615827"/>
          </a:xfrm>
          <a:prstGeom prst="rect">
            <a:avLst/>
          </a:prstGeom>
          <a:noFill/>
        </p:spPr>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Product deployment</a:t>
            </a:r>
          </a:p>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Setup repos and Import  </a:t>
            </a:r>
          </a:p>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Setup the scripts and establish the pipeline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ABB5F842-CAF7-432C-B538-D65600FE57F1}"/>
              </a:ext>
            </a:extLst>
          </p:cNvPr>
          <p:cNvSpPr txBox="1"/>
          <p:nvPr/>
        </p:nvSpPr>
        <p:spPr>
          <a:xfrm>
            <a:off x="847429" y="2264191"/>
            <a:ext cx="803439"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prstClr val="white"/>
                </a:solidFill>
                <a:effectLst/>
                <a:uLnTx/>
                <a:uFillTx/>
                <a:latin typeface="Calibri" panose="020F0502020204030204"/>
                <a:ea typeface="+mn-ea"/>
                <a:cs typeface="+mn-cs"/>
              </a:rPr>
              <a:t>Analysis</a:t>
            </a:r>
          </a:p>
        </p:txBody>
      </p:sp>
      <p:grpSp>
        <p:nvGrpSpPr>
          <p:cNvPr id="108" name="Group 107">
            <a:extLst>
              <a:ext uri="{FF2B5EF4-FFF2-40B4-BE49-F238E27FC236}">
                <a16:creationId xmlns:a16="http://schemas.microsoft.com/office/drawing/2014/main" id="{F9EA51C9-0D5C-437C-9A22-2F5E67C8891D}"/>
              </a:ext>
            </a:extLst>
          </p:cNvPr>
          <p:cNvGrpSpPr/>
          <p:nvPr/>
        </p:nvGrpSpPr>
        <p:grpSpPr>
          <a:xfrm>
            <a:off x="449039" y="2090896"/>
            <a:ext cx="923403" cy="1022831"/>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09" name="Rectangle 108">
              <a:extLst>
                <a:ext uri="{FF2B5EF4-FFF2-40B4-BE49-F238E27FC236}">
                  <a16:creationId xmlns:a16="http://schemas.microsoft.com/office/drawing/2014/main" id="{4AA1BE7F-5ABC-4980-9044-70D1EC666EA4}"/>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D6A2311D-149B-454D-9E61-54EFF7E6C13A}"/>
                </a:ext>
              </a:extLst>
            </p:cNvPr>
            <p:cNvSpPr txBox="1"/>
            <p:nvPr/>
          </p:nvSpPr>
          <p:spPr>
            <a:xfrm>
              <a:off x="700475" y="1235332"/>
              <a:ext cx="1284492" cy="381221"/>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Analyse</a:t>
              </a:r>
            </a:p>
          </p:txBody>
        </p:sp>
      </p:grpSp>
      <p:grpSp>
        <p:nvGrpSpPr>
          <p:cNvPr id="111" name="Group 110">
            <a:extLst>
              <a:ext uri="{FF2B5EF4-FFF2-40B4-BE49-F238E27FC236}">
                <a16:creationId xmlns:a16="http://schemas.microsoft.com/office/drawing/2014/main" id="{5B56DA60-8097-4D27-A038-CD361918EC77}"/>
              </a:ext>
            </a:extLst>
          </p:cNvPr>
          <p:cNvGrpSpPr/>
          <p:nvPr/>
        </p:nvGrpSpPr>
        <p:grpSpPr>
          <a:xfrm>
            <a:off x="3722390" y="2093402"/>
            <a:ext cx="1256322" cy="1000666"/>
            <a:chOff x="961844" y="1070969"/>
            <a:chExt cx="1652765"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2" name="Rectangle 111">
              <a:extLst>
                <a:ext uri="{FF2B5EF4-FFF2-40B4-BE49-F238E27FC236}">
                  <a16:creationId xmlns:a16="http://schemas.microsoft.com/office/drawing/2014/main" id="{459451D1-0198-4B81-81F6-D83E393E33E6}"/>
                </a:ext>
              </a:extLst>
            </p:cNvPr>
            <p:cNvSpPr/>
            <p:nvPr/>
          </p:nvSpPr>
          <p:spPr>
            <a:xfrm>
              <a:off x="961845" y="1070969"/>
              <a:ext cx="1652764"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45958852-3BED-431C-962B-7BD8BAA8A5BF}"/>
                </a:ext>
              </a:extLst>
            </p:cNvPr>
            <p:cNvSpPr txBox="1"/>
            <p:nvPr/>
          </p:nvSpPr>
          <p:spPr>
            <a:xfrm>
              <a:off x="961844" y="1156313"/>
              <a:ext cx="1652764" cy="439162"/>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Componentize</a:t>
              </a:r>
            </a:p>
          </p:txBody>
        </p:sp>
      </p:grpSp>
      <p:grpSp>
        <p:nvGrpSpPr>
          <p:cNvPr id="114" name="Group 113">
            <a:extLst>
              <a:ext uri="{FF2B5EF4-FFF2-40B4-BE49-F238E27FC236}">
                <a16:creationId xmlns:a16="http://schemas.microsoft.com/office/drawing/2014/main" id="{61F95902-B36C-4671-AA45-9267C4307CF9}"/>
              </a:ext>
            </a:extLst>
          </p:cNvPr>
          <p:cNvGrpSpPr/>
          <p:nvPr/>
        </p:nvGrpSpPr>
        <p:grpSpPr>
          <a:xfrm>
            <a:off x="7251845" y="2093402"/>
            <a:ext cx="1117191" cy="1022832"/>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5" name="Rectangle 114">
              <a:extLst>
                <a:ext uri="{FF2B5EF4-FFF2-40B4-BE49-F238E27FC236}">
                  <a16:creationId xmlns:a16="http://schemas.microsoft.com/office/drawing/2014/main" id="{4B8E97E1-E09A-4B71-9E37-4AD0CEB69F5B}"/>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TextBox 115">
              <a:extLst>
                <a:ext uri="{FF2B5EF4-FFF2-40B4-BE49-F238E27FC236}">
                  <a16:creationId xmlns:a16="http://schemas.microsoft.com/office/drawing/2014/main" id="{7A7DA6BB-6473-40D6-9E6A-B144B977E5F0}"/>
                </a:ext>
              </a:extLst>
            </p:cNvPr>
            <p:cNvSpPr txBox="1"/>
            <p:nvPr/>
          </p:nvSpPr>
          <p:spPr>
            <a:xfrm>
              <a:off x="775325" y="1322229"/>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Migrate</a:t>
              </a:r>
            </a:p>
          </p:txBody>
        </p:sp>
      </p:grpSp>
      <p:pic>
        <p:nvPicPr>
          <p:cNvPr id="117" name="Graphic 116" descr="Magnifying glass">
            <a:extLst>
              <a:ext uri="{FF2B5EF4-FFF2-40B4-BE49-F238E27FC236}">
                <a16:creationId xmlns:a16="http://schemas.microsoft.com/office/drawing/2014/main" id="{CF4E08AD-149B-496A-B836-012CE601EE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403" y="2566759"/>
            <a:ext cx="457208" cy="457208"/>
          </a:xfrm>
          <a:prstGeom prst="rect">
            <a:avLst/>
          </a:prstGeom>
        </p:spPr>
      </p:pic>
      <p:pic>
        <p:nvPicPr>
          <p:cNvPr id="118" name="Graphic 117" descr="Unlock">
            <a:extLst>
              <a:ext uri="{FF2B5EF4-FFF2-40B4-BE49-F238E27FC236}">
                <a16:creationId xmlns:a16="http://schemas.microsoft.com/office/drawing/2014/main" id="{7A4FEB03-D17E-43B7-AE3D-7DFBAF6C85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9388" y="2495422"/>
            <a:ext cx="473177" cy="473177"/>
          </a:xfrm>
          <a:prstGeom prst="rect">
            <a:avLst/>
          </a:prstGeom>
        </p:spPr>
      </p:pic>
      <p:pic>
        <p:nvPicPr>
          <p:cNvPr id="119" name="Graphic 118" descr="Table">
            <a:extLst>
              <a:ext uri="{FF2B5EF4-FFF2-40B4-BE49-F238E27FC236}">
                <a16:creationId xmlns:a16="http://schemas.microsoft.com/office/drawing/2014/main" id="{BC74CAE3-854A-4995-85CC-ED2E4947C5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20137" y="2481703"/>
            <a:ext cx="460831" cy="460831"/>
          </a:xfrm>
          <a:prstGeom prst="rect">
            <a:avLst/>
          </a:prstGeom>
        </p:spPr>
      </p:pic>
      <p:pic>
        <p:nvPicPr>
          <p:cNvPr id="120" name="Graphic 119" descr="Gears">
            <a:extLst>
              <a:ext uri="{FF2B5EF4-FFF2-40B4-BE49-F238E27FC236}">
                <a16:creationId xmlns:a16="http://schemas.microsoft.com/office/drawing/2014/main" id="{B842E519-BEE7-4F2F-83F9-0276E25861A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99570" y="2467850"/>
            <a:ext cx="550359" cy="550359"/>
          </a:xfrm>
          <a:prstGeom prst="rect">
            <a:avLst/>
          </a:prstGeom>
        </p:spPr>
      </p:pic>
      <p:sp>
        <p:nvSpPr>
          <p:cNvPr id="121" name="TextBox 120">
            <a:extLst>
              <a:ext uri="{FF2B5EF4-FFF2-40B4-BE49-F238E27FC236}">
                <a16:creationId xmlns:a16="http://schemas.microsoft.com/office/drawing/2014/main" id="{F7D36030-0D27-437C-8C9B-EA0C8E74FCE1}"/>
              </a:ext>
            </a:extLst>
          </p:cNvPr>
          <p:cNvSpPr txBox="1"/>
          <p:nvPr/>
        </p:nvSpPr>
        <p:spPr>
          <a:xfrm>
            <a:off x="366132" y="3948491"/>
            <a:ext cx="1089216" cy="99257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75" b="1" i="0" u="none" strike="noStrike" kern="1200" cap="none" spc="0" normalizeH="0" baseline="0" noProof="0" dirty="0">
                <a:ln>
                  <a:noFill/>
                </a:ln>
                <a:solidFill>
                  <a:prstClr val="white"/>
                </a:solidFill>
                <a:effectLst/>
                <a:uLnTx/>
                <a:uFillTx/>
                <a:latin typeface="Calibri" panose="020F0502020204030204"/>
                <a:ea typeface="+mn-ea"/>
                <a:cs typeface="+mn-cs"/>
              </a:rPr>
              <a:t>Analyse the  development process, Infrastructure and document the current state</a:t>
            </a:r>
          </a:p>
        </p:txBody>
      </p:sp>
      <p:grpSp>
        <p:nvGrpSpPr>
          <p:cNvPr id="33" name="Group 32">
            <a:extLst>
              <a:ext uri="{FF2B5EF4-FFF2-40B4-BE49-F238E27FC236}">
                <a16:creationId xmlns:a16="http://schemas.microsoft.com/office/drawing/2014/main" id="{1548EA1C-9273-4EF0-8131-B26474C85DCA}"/>
              </a:ext>
            </a:extLst>
          </p:cNvPr>
          <p:cNvGrpSpPr/>
          <p:nvPr/>
        </p:nvGrpSpPr>
        <p:grpSpPr>
          <a:xfrm>
            <a:off x="5508471" y="2085250"/>
            <a:ext cx="1117191" cy="1022832"/>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34" name="Rectangle 33">
              <a:extLst>
                <a:ext uri="{FF2B5EF4-FFF2-40B4-BE49-F238E27FC236}">
                  <a16:creationId xmlns:a16="http://schemas.microsoft.com/office/drawing/2014/main" id="{9B7FF9F4-43D2-451C-A2EE-3FD0ADEF0B5D}"/>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92D99A9-BF83-42D2-BC03-AC1E258820FB}"/>
                </a:ext>
              </a:extLst>
            </p:cNvPr>
            <p:cNvSpPr txBox="1"/>
            <p:nvPr/>
          </p:nvSpPr>
          <p:spPr>
            <a:xfrm>
              <a:off x="730045" y="1287602"/>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CI/CD</a:t>
              </a:r>
            </a:p>
          </p:txBody>
        </p:sp>
      </p:grpSp>
      <p:sp>
        <p:nvSpPr>
          <p:cNvPr id="36" name="TextBox 35">
            <a:extLst>
              <a:ext uri="{FF2B5EF4-FFF2-40B4-BE49-F238E27FC236}">
                <a16:creationId xmlns:a16="http://schemas.microsoft.com/office/drawing/2014/main" id="{FF9FEDA5-F47B-4D89-AF0D-2AC75286F55E}"/>
              </a:ext>
            </a:extLst>
          </p:cNvPr>
          <p:cNvSpPr txBox="1"/>
          <p:nvPr/>
        </p:nvSpPr>
        <p:spPr>
          <a:xfrm>
            <a:off x="5508471" y="3948492"/>
            <a:ext cx="1144773" cy="992579"/>
          </a:xfrm>
          <a:prstGeom prst="rect">
            <a:avLst/>
          </a:prstGeom>
          <a:noFill/>
        </p:spPr>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Derive future state architecture </a:t>
            </a:r>
          </a:p>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Establish CI/CD workflow</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row: Chevron 36">
            <a:extLst>
              <a:ext uri="{FF2B5EF4-FFF2-40B4-BE49-F238E27FC236}">
                <a16:creationId xmlns:a16="http://schemas.microsoft.com/office/drawing/2014/main" id="{9CC74688-1930-422F-B860-C73C746C963E}"/>
              </a:ext>
            </a:extLst>
          </p:cNvPr>
          <p:cNvSpPr/>
          <p:nvPr/>
        </p:nvSpPr>
        <p:spPr>
          <a:xfrm rot="5400000">
            <a:off x="4253504" y="2692487"/>
            <a:ext cx="194098" cy="1194954"/>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67A8D1D-379A-4AD4-B843-41B5787C1A23}"/>
              </a:ext>
            </a:extLst>
          </p:cNvPr>
          <p:cNvSpPr txBox="1"/>
          <p:nvPr/>
        </p:nvSpPr>
        <p:spPr>
          <a:xfrm>
            <a:off x="366132" y="116586"/>
            <a:ext cx="4029846" cy="327782"/>
          </a:xfrm>
          <a:prstGeom prst="rect">
            <a:avLst/>
          </a:prstGeom>
          <a:noFill/>
        </p:spPr>
        <p:txBody>
          <a:bodyPr wrap="square" rtlCol="0">
            <a:spAutoFit/>
          </a:bodyPr>
          <a:lstStyle/>
          <a:p>
            <a:pPr marL="0" marR="0" lvl="0" indent="0" algn="l" defTabSz="685800" rtl="0" eaLnBrk="0" fontAlgn="base" latinLnBrk="0" hangingPunct="0">
              <a:lnSpc>
                <a:spcPct val="90000"/>
              </a:lnSpc>
              <a:spcBef>
                <a:spcPct val="0"/>
              </a:spcBef>
              <a:spcAft>
                <a:spcPct val="0"/>
              </a:spcAft>
              <a:buClrTx/>
              <a:buSzTx/>
              <a:buFontTx/>
              <a:buNone/>
              <a:tabLst/>
              <a:defRPr/>
            </a:pPr>
            <a:r>
              <a:rPr kumimoji="0" lang="en-CA" sz="1700" b="0" i="0" u="none" strike="noStrike" kern="1200" cap="none" spc="0" normalizeH="0" baseline="0" noProof="0" dirty="0">
                <a:ln>
                  <a:noFill/>
                </a:ln>
                <a:solidFill>
                  <a:srgbClr val="00649D"/>
                </a:solidFill>
                <a:effectLst/>
                <a:uLnTx/>
                <a:uFillTx/>
                <a:latin typeface="Arial"/>
                <a:ea typeface="+mn-ea"/>
                <a:cs typeface="+mn-cs"/>
              </a:rPr>
              <a:t>Migration process and tools</a:t>
            </a:r>
          </a:p>
        </p:txBody>
      </p:sp>
      <p:pic>
        <p:nvPicPr>
          <p:cNvPr id="4" name="Graphic 3" descr="Repeat">
            <a:extLst>
              <a:ext uri="{FF2B5EF4-FFF2-40B4-BE49-F238E27FC236}">
                <a16:creationId xmlns:a16="http://schemas.microsoft.com/office/drawing/2014/main" id="{3DA1FDF6-0DCE-4374-9426-33C05CFBF40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28465" y="2494513"/>
            <a:ext cx="501956" cy="501956"/>
          </a:xfrm>
          <a:prstGeom prst="rect">
            <a:avLst/>
          </a:prstGeom>
        </p:spPr>
      </p:pic>
    </p:spTree>
    <p:extLst>
      <p:ext uri="{BB962C8B-B14F-4D97-AF65-F5344CB8AC3E}">
        <p14:creationId xmlns:p14="http://schemas.microsoft.com/office/powerpoint/2010/main" val="3481906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761D517-3F04-4864-8812-B43338FCC429}"/>
              </a:ext>
            </a:extLst>
          </p:cNvPr>
          <p:cNvSpPr/>
          <p:nvPr/>
        </p:nvSpPr>
        <p:spPr>
          <a:xfrm>
            <a:off x="5900565" y="1609601"/>
            <a:ext cx="1719156" cy="782801"/>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685783">
              <a:defRPr/>
            </a:pPr>
            <a:endParaRPr lang="fr-FR" sz="900" kern="0" dirty="0">
              <a:solidFill>
                <a:prstClr val="black"/>
              </a:solidFill>
              <a:latin typeface="Calibri" panose="020F0502020204030204"/>
              <a:cs typeface="+mn-cs"/>
            </a:endParaRPr>
          </a:p>
        </p:txBody>
      </p:sp>
      <p:sp>
        <p:nvSpPr>
          <p:cNvPr id="74" name="Rectangle 73">
            <a:extLst>
              <a:ext uri="{FF2B5EF4-FFF2-40B4-BE49-F238E27FC236}">
                <a16:creationId xmlns:a16="http://schemas.microsoft.com/office/drawing/2014/main" id="{CB15C981-017E-46CE-9C9D-B8BE5B1AEC45}"/>
              </a:ext>
            </a:extLst>
          </p:cNvPr>
          <p:cNvSpPr/>
          <p:nvPr/>
        </p:nvSpPr>
        <p:spPr>
          <a:xfrm>
            <a:off x="5900565" y="1110858"/>
            <a:ext cx="1719156" cy="498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783">
              <a:defRPr/>
            </a:pPr>
            <a:r>
              <a:rPr lang="fr-FR" sz="900" kern="0" dirty="0">
                <a:solidFill>
                  <a:prstClr val="white"/>
                </a:solidFill>
                <a:latin typeface="Calibri" panose="020F0502020204030204"/>
                <a:cs typeface="+mn-cs"/>
              </a:rPr>
              <a:t>Public Interface</a:t>
            </a:r>
            <a:br>
              <a:rPr lang="fr-FR" sz="900" kern="0" dirty="0">
                <a:solidFill>
                  <a:prstClr val="white"/>
                </a:solidFill>
                <a:latin typeface="Calibri" panose="020F0502020204030204"/>
                <a:cs typeface="+mn-cs"/>
              </a:rPr>
            </a:br>
            <a:r>
              <a:rPr lang="fr-FR" sz="900" kern="0" dirty="0">
                <a:solidFill>
                  <a:prstClr val="white"/>
                </a:solidFill>
                <a:latin typeface="Calibri" panose="020F0502020204030204"/>
                <a:cs typeface="+mn-cs"/>
              </a:rPr>
              <a:t>of  Application 1</a:t>
            </a:r>
          </a:p>
        </p:txBody>
      </p:sp>
      <p:sp>
        <p:nvSpPr>
          <p:cNvPr id="75" name="Rounded Rectangle 13">
            <a:extLst>
              <a:ext uri="{FF2B5EF4-FFF2-40B4-BE49-F238E27FC236}">
                <a16:creationId xmlns:a16="http://schemas.microsoft.com/office/drawing/2014/main" id="{87E384EF-14CA-4937-A8DE-1C8B4F99E99C}"/>
              </a:ext>
            </a:extLst>
          </p:cNvPr>
          <p:cNvSpPr/>
          <p:nvPr/>
        </p:nvSpPr>
        <p:spPr>
          <a:xfrm>
            <a:off x="5789356" y="794056"/>
            <a:ext cx="1946189" cy="1718361"/>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685783">
              <a:defRPr/>
            </a:pPr>
            <a:endParaRPr lang="fr-FR" sz="1050" kern="0" dirty="0">
              <a:solidFill>
                <a:prstClr val="white"/>
              </a:solidFill>
              <a:latin typeface="Calibri" panose="020F0502020204030204"/>
              <a:cs typeface="+mn-cs"/>
            </a:endParaRPr>
          </a:p>
        </p:txBody>
      </p:sp>
      <p:sp>
        <p:nvSpPr>
          <p:cNvPr id="76" name="TextBox 75">
            <a:extLst>
              <a:ext uri="{FF2B5EF4-FFF2-40B4-BE49-F238E27FC236}">
                <a16:creationId xmlns:a16="http://schemas.microsoft.com/office/drawing/2014/main" id="{4F04D525-16C5-460D-A33A-5E8F2D0E40DC}"/>
              </a:ext>
            </a:extLst>
          </p:cNvPr>
          <p:cNvSpPr txBox="1"/>
          <p:nvPr/>
        </p:nvSpPr>
        <p:spPr>
          <a:xfrm>
            <a:off x="6268365" y="821712"/>
            <a:ext cx="1025798" cy="253916"/>
          </a:xfrm>
          <a:prstGeom prst="rect">
            <a:avLst/>
          </a:prstGeom>
          <a:noFill/>
        </p:spPr>
        <p:txBody>
          <a:bodyPr wrap="square" rtlCol="0">
            <a:spAutoFit/>
          </a:bodyPr>
          <a:lstStyle/>
          <a:p>
            <a:pPr algn="ctr" defTabSz="685783"/>
            <a:r>
              <a:rPr lang="fr-FR" sz="1050" b="1" dirty="0">
                <a:solidFill>
                  <a:prstClr val="black"/>
                </a:solidFill>
                <a:latin typeface="Calibri" panose="020F0502020204030204" pitchFamily="34" charset="0"/>
                <a:cs typeface="+mn-cs"/>
              </a:rPr>
              <a:t>Application 1</a:t>
            </a:r>
          </a:p>
        </p:txBody>
      </p:sp>
      <p:sp>
        <p:nvSpPr>
          <p:cNvPr id="77" name="TextBox 76">
            <a:extLst>
              <a:ext uri="{FF2B5EF4-FFF2-40B4-BE49-F238E27FC236}">
                <a16:creationId xmlns:a16="http://schemas.microsoft.com/office/drawing/2014/main" id="{0BE3411F-E953-4D39-B843-8E488E49D432}"/>
              </a:ext>
            </a:extLst>
          </p:cNvPr>
          <p:cNvSpPr txBox="1"/>
          <p:nvPr/>
        </p:nvSpPr>
        <p:spPr>
          <a:xfrm>
            <a:off x="6131086" y="1649403"/>
            <a:ext cx="1300356" cy="525208"/>
          </a:xfrm>
          <a:prstGeom prst="rect">
            <a:avLst/>
          </a:prstGeom>
          <a:noFill/>
        </p:spPr>
        <p:txBody>
          <a:bodyPr wrap="none" rtlCol="0">
            <a:spAutoFit/>
          </a:bodyPr>
          <a:lstStyle/>
          <a:p>
            <a:pPr algn="ctr" defTabSz="685783"/>
            <a:r>
              <a:rPr lang="en-US" sz="900" dirty="0">
                <a:solidFill>
                  <a:prstClr val="black"/>
                </a:solidFill>
                <a:latin typeface="Calibri" panose="020F0502020204030204" pitchFamily="34" charset="0"/>
                <a:cs typeface="+mn-cs"/>
              </a:rPr>
              <a:t>Private</a:t>
            </a:r>
            <a:r>
              <a:rPr lang="fr-FR" sz="900" dirty="0">
                <a:solidFill>
                  <a:prstClr val="black"/>
                </a:solidFill>
                <a:latin typeface="Calibri" panose="020F0502020204030204" pitchFamily="34" charset="0"/>
                <a:cs typeface="+mn-cs"/>
              </a:rPr>
              <a:t> </a:t>
            </a:r>
            <a:r>
              <a:rPr lang="en-US" sz="900" dirty="0">
                <a:solidFill>
                  <a:prstClr val="black"/>
                </a:solidFill>
                <a:latin typeface="Calibri" panose="020F0502020204030204" pitchFamily="34" charset="0"/>
                <a:cs typeface="+mn-cs"/>
              </a:rPr>
              <a:t>Implementation</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of Application 1</a:t>
            </a:r>
          </a:p>
          <a:p>
            <a:pPr defTabSz="685783"/>
            <a:endParaRPr lang="en-US" sz="1013" dirty="0">
              <a:solidFill>
                <a:prstClr val="black"/>
              </a:solidFill>
              <a:latin typeface="Calibri" panose="020F0502020204030204" pitchFamily="34" charset="0"/>
              <a:cs typeface="+mn-cs"/>
            </a:endParaRPr>
          </a:p>
        </p:txBody>
      </p:sp>
      <p:sp>
        <p:nvSpPr>
          <p:cNvPr id="78" name="Rectangle 77">
            <a:extLst>
              <a:ext uri="{FF2B5EF4-FFF2-40B4-BE49-F238E27FC236}">
                <a16:creationId xmlns:a16="http://schemas.microsoft.com/office/drawing/2014/main" id="{5897C325-3694-40D5-8D2C-CCEDE13405FC}"/>
              </a:ext>
            </a:extLst>
          </p:cNvPr>
          <p:cNvSpPr/>
          <p:nvPr/>
        </p:nvSpPr>
        <p:spPr>
          <a:xfrm>
            <a:off x="4591830" y="3592015"/>
            <a:ext cx="1719156" cy="782801"/>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685783">
              <a:defRPr/>
            </a:pPr>
            <a:endParaRPr lang="fr-FR" sz="900" kern="0" dirty="0">
              <a:solidFill>
                <a:prstClr val="black"/>
              </a:solidFill>
              <a:latin typeface="Calibri" panose="020F0502020204030204"/>
              <a:cs typeface="+mn-cs"/>
            </a:endParaRPr>
          </a:p>
        </p:txBody>
      </p:sp>
      <p:sp>
        <p:nvSpPr>
          <p:cNvPr id="79" name="Rectangle 78">
            <a:extLst>
              <a:ext uri="{FF2B5EF4-FFF2-40B4-BE49-F238E27FC236}">
                <a16:creationId xmlns:a16="http://schemas.microsoft.com/office/drawing/2014/main" id="{21E6F5CF-C760-40A7-B2EF-BDD512F7FF69}"/>
              </a:ext>
            </a:extLst>
          </p:cNvPr>
          <p:cNvSpPr/>
          <p:nvPr/>
        </p:nvSpPr>
        <p:spPr>
          <a:xfrm>
            <a:off x="4591830" y="3093273"/>
            <a:ext cx="1719156" cy="498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783">
              <a:defRPr/>
            </a:pPr>
            <a:r>
              <a:rPr lang="fr-FR" sz="900" kern="0" dirty="0">
                <a:solidFill>
                  <a:prstClr val="white"/>
                </a:solidFill>
                <a:latin typeface="Calibri" panose="020F0502020204030204"/>
                <a:cs typeface="+mn-cs"/>
              </a:rPr>
              <a:t>Public Interface</a:t>
            </a:r>
            <a:br>
              <a:rPr lang="fr-FR" sz="900" kern="0" dirty="0">
                <a:solidFill>
                  <a:prstClr val="white"/>
                </a:solidFill>
                <a:latin typeface="Calibri" panose="020F0502020204030204"/>
                <a:cs typeface="+mn-cs"/>
              </a:rPr>
            </a:br>
            <a:r>
              <a:rPr lang="fr-FR" sz="900" kern="0" dirty="0">
                <a:solidFill>
                  <a:prstClr val="white"/>
                </a:solidFill>
                <a:latin typeface="Calibri" panose="020F0502020204030204"/>
                <a:cs typeface="+mn-cs"/>
              </a:rPr>
              <a:t>of Application 2</a:t>
            </a:r>
          </a:p>
        </p:txBody>
      </p:sp>
      <p:sp>
        <p:nvSpPr>
          <p:cNvPr id="80" name="Rounded Rectangle 22">
            <a:extLst>
              <a:ext uri="{FF2B5EF4-FFF2-40B4-BE49-F238E27FC236}">
                <a16:creationId xmlns:a16="http://schemas.microsoft.com/office/drawing/2014/main" id="{78B7B99E-8E81-4805-95B4-56204D8F6507}"/>
              </a:ext>
            </a:extLst>
          </p:cNvPr>
          <p:cNvSpPr/>
          <p:nvPr/>
        </p:nvSpPr>
        <p:spPr>
          <a:xfrm>
            <a:off x="4480621" y="2776469"/>
            <a:ext cx="1946189" cy="1718361"/>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685783">
              <a:defRPr/>
            </a:pPr>
            <a:endParaRPr lang="fr-FR" sz="1050" kern="0" dirty="0">
              <a:solidFill>
                <a:prstClr val="white"/>
              </a:solidFill>
              <a:latin typeface="Calibri" panose="020F0502020204030204"/>
              <a:cs typeface="+mn-cs"/>
            </a:endParaRPr>
          </a:p>
        </p:txBody>
      </p:sp>
      <p:sp>
        <p:nvSpPr>
          <p:cNvPr id="81" name="TextBox 80">
            <a:extLst>
              <a:ext uri="{FF2B5EF4-FFF2-40B4-BE49-F238E27FC236}">
                <a16:creationId xmlns:a16="http://schemas.microsoft.com/office/drawing/2014/main" id="{17056668-8433-43A7-AB36-CADF268C8DE6}"/>
              </a:ext>
            </a:extLst>
          </p:cNvPr>
          <p:cNvSpPr txBox="1"/>
          <p:nvPr/>
        </p:nvSpPr>
        <p:spPr>
          <a:xfrm>
            <a:off x="4959630" y="2804126"/>
            <a:ext cx="1025798" cy="253916"/>
          </a:xfrm>
          <a:prstGeom prst="rect">
            <a:avLst/>
          </a:prstGeom>
          <a:noFill/>
        </p:spPr>
        <p:txBody>
          <a:bodyPr wrap="square" rtlCol="0">
            <a:spAutoFit/>
          </a:bodyPr>
          <a:lstStyle/>
          <a:p>
            <a:pPr algn="ctr" defTabSz="685783"/>
            <a:r>
              <a:rPr lang="fr-FR" sz="1050" b="1">
                <a:solidFill>
                  <a:prstClr val="black"/>
                </a:solidFill>
                <a:latin typeface="Calibri" panose="020F0502020204030204" pitchFamily="34" charset="0"/>
                <a:cs typeface="+mn-cs"/>
              </a:rPr>
              <a:t>Application 2</a:t>
            </a:r>
            <a:endParaRPr lang="fr-FR" sz="1050" b="1" dirty="0">
              <a:solidFill>
                <a:prstClr val="black"/>
              </a:solidFill>
              <a:latin typeface="Calibri" panose="020F0502020204030204" pitchFamily="34" charset="0"/>
              <a:cs typeface="+mn-cs"/>
            </a:endParaRPr>
          </a:p>
        </p:txBody>
      </p:sp>
      <p:sp>
        <p:nvSpPr>
          <p:cNvPr id="82" name="TextBox 81">
            <a:extLst>
              <a:ext uri="{FF2B5EF4-FFF2-40B4-BE49-F238E27FC236}">
                <a16:creationId xmlns:a16="http://schemas.microsoft.com/office/drawing/2014/main" id="{23418B89-93D4-4F19-BEA1-2A4E570E9E5F}"/>
              </a:ext>
            </a:extLst>
          </p:cNvPr>
          <p:cNvSpPr txBox="1"/>
          <p:nvPr/>
        </p:nvSpPr>
        <p:spPr>
          <a:xfrm>
            <a:off x="4822351" y="3631817"/>
            <a:ext cx="1300356" cy="525208"/>
          </a:xfrm>
          <a:prstGeom prst="rect">
            <a:avLst/>
          </a:prstGeom>
          <a:noFill/>
        </p:spPr>
        <p:txBody>
          <a:bodyPr wrap="none" rtlCol="0">
            <a:spAutoFit/>
          </a:bodyPr>
          <a:lstStyle/>
          <a:p>
            <a:pPr algn="ctr" defTabSz="685783"/>
            <a:r>
              <a:rPr lang="en-US" sz="900" dirty="0">
                <a:solidFill>
                  <a:prstClr val="black"/>
                </a:solidFill>
                <a:latin typeface="Calibri" panose="020F0502020204030204" pitchFamily="34" charset="0"/>
                <a:cs typeface="+mn-cs"/>
              </a:rPr>
              <a:t>Private Implementation</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of Application 2</a:t>
            </a:r>
          </a:p>
          <a:p>
            <a:pPr defTabSz="685783"/>
            <a:endParaRPr lang="en-US" sz="1013" dirty="0">
              <a:solidFill>
                <a:prstClr val="black"/>
              </a:solidFill>
              <a:latin typeface="Calibri" panose="020F0502020204030204" pitchFamily="34" charset="0"/>
              <a:cs typeface="+mn-cs"/>
            </a:endParaRPr>
          </a:p>
        </p:txBody>
      </p:sp>
      <p:sp>
        <p:nvSpPr>
          <p:cNvPr id="83" name="Rectangle 82">
            <a:extLst>
              <a:ext uri="{FF2B5EF4-FFF2-40B4-BE49-F238E27FC236}">
                <a16:creationId xmlns:a16="http://schemas.microsoft.com/office/drawing/2014/main" id="{AA29F1D9-98AC-4888-A259-43B0CD57F787}"/>
              </a:ext>
            </a:extLst>
          </p:cNvPr>
          <p:cNvSpPr/>
          <p:nvPr/>
        </p:nvSpPr>
        <p:spPr>
          <a:xfrm>
            <a:off x="4591832" y="3979119"/>
            <a:ext cx="672425" cy="395696"/>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685783">
              <a:defRPr/>
            </a:pPr>
            <a:endParaRPr lang="en-US" sz="1013" kern="0">
              <a:solidFill>
                <a:prstClr val="white"/>
              </a:solidFill>
              <a:latin typeface="Calibri" panose="020F0502020204030204"/>
              <a:cs typeface="+mn-cs"/>
            </a:endParaRPr>
          </a:p>
        </p:txBody>
      </p:sp>
      <p:sp>
        <p:nvSpPr>
          <p:cNvPr id="84" name="TextBox 83">
            <a:extLst>
              <a:ext uri="{FF2B5EF4-FFF2-40B4-BE49-F238E27FC236}">
                <a16:creationId xmlns:a16="http://schemas.microsoft.com/office/drawing/2014/main" id="{5D89CD8F-474A-41D2-9EAB-CFEC81E8A2E5}"/>
              </a:ext>
            </a:extLst>
          </p:cNvPr>
          <p:cNvSpPr txBox="1"/>
          <p:nvPr/>
        </p:nvSpPr>
        <p:spPr>
          <a:xfrm>
            <a:off x="4571981" y="4014208"/>
            <a:ext cx="801823" cy="507831"/>
          </a:xfrm>
          <a:prstGeom prst="rect">
            <a:avLst/>
          </a:prstGeom>
          <a:noFill/>
        </p:spPr>
        <p:txBody>
          <a:bodyPr wrap="none" rtlCol="0">
            <a:spAutoFit/>
          </a:bodyPr>
          <a:lstStyle/>
          <a:p>
            <a:pPr defTabSz="685783"/>
            <a:r>
              <a:rPr lang="fr-FR" sz="900" dirty="0">
                <a:solidFill>
                  <a:prstClr val="black"/>
                </a:solidFill>
                <a:latin typeface="Calibri" panose="020F0502020204030204" pitchFamily="34" charset="0"/>
                <a:cs typeface="+mn-cs"/>
              </a:rPr>
              <a:t>Interface of </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Application 1</a:t>
            </a:r>
          </a:p>
          <a:p>
            <a:pPr defTabSz="685783"/>
            <a:endParaRPr lang="en-US" sz="900" dirty="0">
              <a:solidFill>
                <a:prstClr val="black"/>
              </a:solidFill>
              <a:latin typeface="Calibri" panose="020F0502020204030204" pitchFamily="34" charset="0"/>
              <a:cs typeface="+mn-cs"/>
            </a:endParaRPr>
          </a:p>
        </p:txBody>
      </p:sp>
      <p:sp>
        <p:nvSpPr>
          <p:cNvPr id="85" name="Rectangle 84">
            <a:extLst>
              <a:ext uri="{FF2B5EF4-FFF2-40B4-BE49-F238E27FC236}">
                <a16:creationId xmlns:a16="http://schemas.microsoft.com/office/drawing/2014/main" id="{CDF57928-EE6F-47C7-9B2F-7DC523D67695}"/>
              </a:ext>
            </a:extLst>
          </p:cNvPr>
          <p:cNvSpPr/>
          <p:nvPr/>
        </p:nvSpPr>
        <p:spPr>
          <a:xfrm>
            <a:off x="5638564" y="3978439"/>
            <a:ext cx="672425" cy="395696"/>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685783">
              <a:defRPr/>
            </a:pPr>
            <a:endParaRPr lang="en-US" sz="1013" kern="0">
              <a:solidFill>
                <a:prstClr val="white"/>
              </a:solidFill>
              <a:latin typeface="Calibri" panose="020F0502020204030204"/>
              <a:cs typeface="+mn-cs"/>
            </a:endParaRPr>
          </a:p>
        </p:txBody>
      </p:sp>
      <p:sp>
        <p:nvSpPr>
          <p:cNvPr id="86" name="TextBox 85">
            <a:extLst>
              <a:ext uri="{FF2B5EF4-FFF2-40B4-BE49-F238E27FC236}">
                <a16:creationId xmlns:a16="http://schemas.microsoft.com/office/drawing/2014/main" id="{305B430E-C809-489D-AE01-9F1A5680D9F3}"/>
              </a:ext>
            </a:extLst>
          </p:cNvPr>
          <p:cNvSpPr txBox="1"/>
          <p:nvPr/>
        </p:nvSpPr>
        <p:spPr>
          <a:xfrm>
            <a:off x="5618712" y="4013528"/>
            <a:ext cx="801823" cy="507831"/>
          </a:xfrm>
          <a:prstGeom prst="rect">
            <a:avLst/>
          </a:prstGeom>
          <a:noFill/>
        </p:spPr>
        <p:txBody>
          <a:bodyPr wrap="none" rtlCol="0">
            <a:spAutoFit/>
          </a:bodyPr>
          <a:lstStyle/>
          <a:p>
            <a:pPr defTabSz="685783"/>
            <a:r>
              <a:rPr lang="fr-FR" sz="900" dirty="0">
                <a:solidFill>
                  <a:prstClr val="black"/>
                </a:solidFill>
                <a:latin typeface="Calibri" panose="020F0502020204030204" pitchFamily="34" charset="0"/>
                <a:cs typeface="+mn-cs"/>
              </a:rPr>
              <a:t>Interface of</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Application 3</a:t>
            </a:r>
          </a:p>
          <a:p>
            <a:pPr defTabSz="685783"/>
            <a:endParaRPr lang="en-US" sz="900" dirty="0">
              <a:solidFill>
                <a:prstClr val="black"/>
              </a:solidFill>
              <a:latin typeface="Calibri" panose="020F0502020204030204" pitchFamily="34" charset="0"/>
              <a:cs typeface="+mn-cs"/>
            </a:endParaRPr>
          </a:p>
        </p:txBody>
      </p:sp>
      <p:sp>
        <p:nvSpPr>
          <p:cNvPr id="87" name="Rectangle 86">
            <a:extLst>
              <a:ext uri="{FF2B5EF4-FFF2-40B4-BE49-F238E27FC236}">
                <a16:creationId xmlns:a16="http://schemas.microsoft.com/office/drawing/2014/main" id="{25FD7F0D-68E9-46ED-BAF7-37D5D9EFFF4F}"/>
              </a:ext>
            </a:extLst>
          </p:cNvPr>
          <p:cNvSpPr/>
          <p:nvPr/>
        </p:nvSpPr>
        <p:spPr>
          <a:xfrm>
            <a:off x="7069848" y="3583801"/>
            <a:ext cx="1719156" cy="782801"/>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685783">
              <a:defRPr/>
            </a:pPr>
            <a:endParaRPr lang="fr-FR" sz="900" kern="0" dirty="0">
              <a:solidFill>
                <a:prstClr val="black"/>
              </a:solidFill>
              <a:latin typeface="Calibri" panose="020F0502020204030204"/>
              <a:cs typeface="+mn-cs"/>
            </a:endParaRPr>
          </a:p>
        </p:txBody>
      </p:sp>
      <p:sp>
        <p:nvSpPr>
          <p:cNvPr id="88" name="Rectangle 87">
            <a:extLst>
              <a:ext uri="{FF2B5EF4-FFF2-40B4-BE49-F238E27FC236}">
                <a16:creationId xmlns:a16="http://schemas.microsoft.com/office/drawing/2014/main" id="{52FE0798-FCDC-4205-9EC2-7C1DFED2F4AC}"/>
              </a:ext>
            </a:extLst>
          </p:cNvPr>
          <p:cNvSpPr/>
          <p:nvPr/>
        </p:nvSpPr>
        <p:spPr>
          <a:xfrm>
            <a:off x="7069848" y="3085058"/>
            <a:ext cx="1719156" cy="498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783">
              <a:defRPr/>
            </a:pPr>
            <a:r>
              <a:rPr lang="fr-FR" sz="900" kern="0" dirty="0">
                <a:solidFill>
                  <a:prstClr val="white"/>
                </a:solidFill>
                <a:latin typeface="Calibri" panose="020F0502020204030204"/>
                <a:cs typeface="+mn-cs"/>
              </a:rPr>
              <a:t>Public Interface</a:t>
            </a:r>
            <a:br>
              <a:rPr lang="fr-FR" sz="900" kern="0" dirty="0">
                <a:solidFill>
                  <a:prstClr val="white"/>
                </a:solidFill>
                <a:latin typeface="Calibri" panose="020F0502020204030204"/>
                <a:cs typeface="+mn-cs"/>
              </a:rPr>
            </a:br>
            <a:r>
              <a:rPr lang="fr-FR" sz="900" kern="0" dirty="0">
                <a:solidFill>
                  <a:prstClr val="white"/>
                </a:solidFill>
                <a:latin typeface="Calibri" panose="020F0502020204030204"/>
                <a:cs typeface="+mn-cs"/>
              </a:rPr>
              <a:t>of Application 3</a:t>
            </a:r>
          </a:p>
        </p:txBody>
      </p:sp>
      <p:sp>
        <p:nvSpPr>
          <p:cNvPr id="89" name="Rounded Rectangle 31">
            <a:extLst>
              <a:ext uri="{FF2B5EF4-FFF2-40B4-BE49-F238E27FC236}">
                <a16:creationId xmlns:a16="http://schemas.microsoft.com/office/drawing/2014/main" id="{8779B36D-40A8-4449-A7FB-6729FB3428B9}"/>
              </a:ext>
            </a:extLst>
          </p:cNvPr>
          <p:cNvSpPr/>
          <p:nvPr/>
        </p:nvSpPr>
        <p:spPr>
          <a:xfrm>
            <a:off x="6958639" y="2768255"/>
            <a:ext cx="1946189" cy="1718361"/>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685783">
              <a:defRPr/>
            </a:pPr>
            <a:endParaRPr lang="fr-FR" sz="1050" kern="0" dirty="0">
              <a:solidFill>
                <a:prstClr val="white"/>
              </a:solidFill>
              <a:latin typeface="Calibri" panose="020F0502020204030204"/>
              <a:cs typeface="+mn-cs"/>
            </a:endParaRPr>
          </a:p>
        </p:txBody>
      </p:sp>
      <p:sp>
        <p:nvSpPr>
          <p:cNvPr id="90" name="TextBox 89">
            <a:extLst>
              <a:ext uri="{FF2B5EF4-FFF2-40B4-BE49-F238E27FC236}">
                <a16:creationId xmlns:a16="http://schemas.microsoft.com/office/drawing/2014/main" id="{E267EC66-E2A8-4F25-A59A-9EE48DB59F6F}"/>
              </a:ext>
            </a:extLst>
          </p:cNvPr>
          <p:cNvSpPr txBox="1"/>
          <p:nvPr/>
        </p:nvSpPr>
        <p:spPr>
          <a:xfrm>
            <a:off x="7437648" y="2795912"/>
            <a:ext cx="1025798" cy="253916"/>
          </a:xfrm>
          <a:prstGeom prst="rect">
            <a:avLst/>
          </a:prstGeom>
          <a:noFill/>
        </p:spPr>
        <p:txBody>
          <a:bodyPr wrap="square" rtlCol="0">
            <a:spAutoFit/>
          </a:bodyPr>
          <a:lstStyle/>
          <a:p>
            <a:pPr algn="ctr" defTabSz="685783"/>
            <a:r>
              <a:rPr lang="fr-FR" sz="1050" b="1">
                <a:solidFill>
                  <a:prstClr val="black"/>
                </a:solidFill>
                <a:latin typeface="Calibri" panose="020F0502020204030204" pitchFamily="34" charset="0"/>
                <a:cs typeface="+mn-cs"/>
              </a:rPr>
              <a:t>Application 3</a:t>
            </a:r>
            <a:endParaRPr lang="fr-FR" sz="1050" b="1" dirty="0">
              <a:solidFill>
                <a:prstClr val="black"/>
              </a:solidFill>
              <a:latin typeface="Calibri" panose="020F0502020204030204" pitchFamily="34" charset="0"/>
              <a:cs typeface="+mn-cs"/>
            </a:endParaRPr>
          </a:p>
        </p:txBody>
      </p:sp>
      <p:sp>
        <p:nvSpPr>
          <p:cNvPr id="91" name="TextBox 90">
            <a:extLst>
              <a:ext uri="{FF2B5EF4-FFF2-40B4-BE49-F238E27FC236}">
                <a16:creationId xmlns:a16="http://schemas.microsoft.com/office/drawing/2014/main" id="{9EC27931-B0AE-41EF-9EDA-0D9D4F0683E9}"/>
              </a:ext>
            </a:extLst>
          </p:cNvPr>
          <p:cNvSpPr txBox="1"/>
          <p:nvPr/>
        </p:nvSpPr>
        <p:spPr>
          <a:xfrm>
            <a:off x="7300369" y="3623603"/>
            <a:ext cx="1300356" cy="525208"/>
          </a:xfrm>
          <a:prstGeom prst="rect">
            <a:avLst/>
          </a:prstGeom>
          <a:noFill/>
        </p:spPr>
        <p:txBody>
          <a:bodyPr wrap="none" rtlCol="0">
            <a:spAutoFit/>
          </a:bodyPr>
          <a:lstStyle/>
          <a:p>
            <a:pPr algn="ctr" defTabSz="685783"/>
            <a:r>
              <a:rPr lang="en-US" sz="900" dirty="0">
                <a:solidFill>
                  <a:prstClr val="black"/>
                </a:solidFill>
                <a:latin typeface="Calibri" panose="020F0502020204030204" pitchFamily="34" charset="0"/>
                <a:cs typeface="+mn-cs"/>
              </a:rPr>
              <a:t>Private Implementation</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of Application 3</a:t>
            </a:r>
          </a:p>
          <a:p>
            <a:pPr defTabSz="685783"/>
            <a:endParaRPr lang="en-US" sz="1013" dirty="0">
              <a:solidFill>
                <a:prstClr val="black"/>
              </a:solidFill>
              <a:latin typeface="Calibri" panose="020F0502020204030204" pitchFamily="34" charset="0"/>
              <a:cs typeface="+mn-cs"/>
            </a:endParaRPr>
          </a:p>
        </p:txBody>
      </p:sp>
      <p:sp>
        <p:nvSpPr>
          <p:cNvPr id="92" name="Rectangle 91">
            <a:extLst>
              <a:ext uri="{FF2B5EF4-FFF2-40B4-BE49-F238E27FC236}">
                <a16:creationId xmlns:a16="http://schemas.microsoft.com/office/drawing/2014/main" id="{93571CEC-5FD1-417D-9C0A-A94F38132BF3}"/>
              </a:ext>
            </a:extLst>
          </p:cNvPr>
          <p:cNvSpPr/>
          <p:nvPr/>
        </p:nvSpPr>
        <p:spPr>
          <a:xfrm>
            <a:off x="7069850" y="3970903"/>
            <a:ext cx="672425" cy="395696"/>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685783">
              <a:defRPr/>
            </a:pPr>
            <a:endParaRPr lang="en-US" sz="1013" kern="0">
              <a:solidFill>
                <a:prstClr val="white"/>
              </a:solidFill>
              <a:latin typeface="Calibri" panose="020F0502020204030204"/>
              <a:cs typeface="+mn-cs"/>
            </a:endParaRPr>
          </a:p>
        </p:txBody>
      </p:sp>
      <p:sp>
        <p:nvSpPr>
          <p:cNvPr id="93" name="TextBox 92">
            <a:extLst>
              <a:ext uri="{FF2B5EF4-FFF2-40B4-BE49-F238E27FC236}">
                <a16:creationId xmlns:a16="http://schemas.microsoft.com/office/drawing/2014/main" id="{1E7E967D-019A-4CC5-94BC-12925A809131}"/>
              </a:ext>
            </a:extLst>
          </p:cNvPr>
          <p:cNvSpPr txBox="1"/>
          <p:nvPr/>
        </p:nvSpPr>
        <p:spPr>
          <a:xfrm>
            <a:off x="7049999" y="4005994"/>
            <a:ext cx="801823" cy="507831"/>
          </a:xfrm>
          <a:prstGeom prst="rect">
            <a:avLst/>
          </a:prstGeom>
          <a:noFill/>
        </p:spPr>
        <p:txBody>
          <a:bodyPr wrap="none" rtlCol="0">
            <a:spAutoFit/>
          </a:bodyPr>
          <a:lstStyle/>
          <a:p>
            <a:pPr defTabSz="685783"/>
            <a:r>
              <a:rPr lang="fr-FR" sz="900" dirty="0">
                <a:solidFill>
                  <a:prstClr val="black"/>
                </a:solidFill>
                <a:latin typeface="Calibri" panose="020F0502020204030204" pitchFamily="34" charset="0"/>
                <a:cs typeface="+mn-cs"/>
              </a:rPr>
              <a:t>Interface of </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Application 1</a:t>
            </a:r>
          </a:p>
          <a:p>
            <a:pPr defTabSz="685783"/>
            <a:endParaRPr lang="en-US" sz="900" dirty="0">
              <a:solidFill>
                <a:prstClr val="black"/>
              </a:solidFill>
              <a:latin typeface="Calibri" panose="020F0502020204030204" pitchFamily="34" charset="0"/>
              <a:cs typeface="+mn-cs"/>
            </a:endParaRPr>
          </a:p>
        </p:txBody>
      </p:sp>
      <p:sp>
        <p:nvSpPr>
          <p:cNvPr id="94" name="Title 1">
            <a:extLst>
              <a:ext uri="{FF2B5EF4-FFF2-40B4-BE49-F238E27FC236}">
                <a16:creationId xmlns:a16="http://schemas.microsoft.com/office/drawing/2014/main" id="{EA9C3E5B-909A-4C3B-BE16-24362FB0CACA}"/>
              </a:ext>
            </a:extLst>
          </p:cNvPr>
          <p:cNvSpPr>
            <a:spLocks noGrp="1"/>
          </p:cNvSpPr>
          <p:nvPr>
            <p:ph type="title"/>
          </p:nvPr>
        </p:nvSpPr>
        <p:spPr/>
        <p:txBody>
          <a:bodyPr/>
          <a:lstStyle/>
          <a:p>
            <a:r>
              <a:rPr lang="en-US" dirty="0"/>
              <a:t>Breaking down the monolith - Interactions of applications</a:t>
            </a:r>
          </a:p>
        </p:txBody>
      </p:sp>
      <p:sp>
        <p:nvSpPr>
          <p:cNvPr id="24" name="Content Placeholder 2">
            <a:extLst>
              <a:ext uri="{FF2B5EF4-FFF2-40B4-BE49-F238E27FC236}">
                <a16:creationId xmlns:a16="http://schemas.microsoft.com/office/drawing/2014/main" id="{2DFB7177-EF58-4C7A-AD5E-018DD7EFCD5D}"/>
              </a:ext>
            </a:extLst>
          </p:cNvPr>
          <p:cNvSpPr>
            <a:spLocks noGrp="1"/>
          </p:cNvSpPr>
          <p:nvPr>
            <p:ph sz="quarter" idx="13"/>
          </p:nvPr>
        </p:nvSpPr>
        <p:spPr>
          <a:xfrm>
            <a:off x="239316" y="1160585"/>
            <a:ext cx="3709476" cy="3576913"/>
          </a:xfrm>
        </p:spPr>
        <p:txBody>
          <a:bodyPr>
            <a:normAutofit/>
          </a:bodyPr>
          <a:lstStyle/>
          <a:p>
            <a:r>
              <a:rPr lang="en-US" sz="1800" dirty="0"/>
              <a:t>Application 1 separates into public interfaces and its implementation</a:t>
            </a:r>
          </a:p>
          <a:p>
            <a:endParaRPr lang="en-US" sz="1800" dirty="0"/>
          </a:p>
          <a:p>
            <a:endParaRPr lang="en-US" sz="1800" dirty="0"/>
          </a:p>
          <a:p>
            <a:r>
              <a:rPr lang="en-US" sz="1800" dirty="0"/>
              <a:t>Application 2 follows the</a:t>
            </a:r>
            <a:br>
              <a:rPr lang="en-US" sz="1800" dirty="0"/>
            </a:br>
            <a:r>
              <a:rPr lang="en-US" sz="1800" dirty="0"/>
              <a:t>same mimic, but also uses services from App1 and App3. Therefore the configuration requires at least the interface description to be buildable</a:t>
            </a:r>
          </a:p>
        </p:txBody>
      </p:sp>
    </p:spTree>
    <p:extLst>
      <p:ext uri="{BB962C8B-B14F-4D97-AF65-F5344CB8AC3E}">
        <p14:creationId xmlns:p14="http://schemas.microsoft.com/office/powerpoint/2010/main" val="15145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p:bldP spid="82" grpId="0"/>
      <p:bldP spid="83" grpId="0" animBg="1"/>
      <p:bldP spid="84" grpId="0"/>
      <p:bldP spid="85" grpId="0" animBg="1"/>
      <p:bldP spid="86" grpId="0"/>
      <p:bldP spid="87" grpId="0" animBg="1"/>
      <p:bldP spid="88" grpId="0" animBg="1"/>
      <p:bldP spid="89" grpId="0" animBg="1"/>
      <p:bldP spid="90" grpId="0"/>
      <p:bldP spid="91" grpId="0"/>
      <p:bldP spid="92" grpId="0" animBg="1"/>
      <p:bldP spid="9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Enterprise agility – “you are only as fast as your slowest link”</a:t>
            </a:r>
            <a:endParaRPr lang="en-GB" sz="2000" dirty="0">
              <a:solidFill>
                <a:schemeClr val="tx1"/>
              </a:solidFill>
              <a:latin typeface="Arial"/>
              <a:ea typeface="Arial"/>
              <a:cs typeface="Arial"/>
              <a:sym typeface="Arial"/>
            </a:endParaRPr>
          </a:p>
        </p:txBody>
      </p:sp>
      <p:pic>
        <p:nvPicPr>
          <p:cNvPr id="12" name="Picture 11"/>
          <p:cNvPicPr>
            <a:picLocks noChangeAspect="1"/>
          </p:cNvPicPr>
          <p:nvPr/>
        </p:nvPicPr>
        <p:blipFill>
          <a:blip r:embed="rId2"/>
          <a:stretch>
            <a:fillRect/>
          </a:stretch>
        </p:blipFill>
        <p:spPr>
          <a:xfrm>
            <a:off x="359597" y="536963"/>
            <a:ext cx="7407667" cy="4250788"/>
          </a:xfrm>
          <a:prstGeom prst="rect">
            <a:avLst/>
          </a:prstGeom>
        </p:spPr>
      </p:pic>
    </p:spTree>
    <p:extLst>
      <p:ext uri="{BB962C8B-B14F-4D97-AF65-F5344CB8AC3E}">
        <p14:creationId xmlns:p14="http://schemas.microsoft.com/office/powerpoint/2010/main" val="339512712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96BB-839E-42EE-9787-AD822DCC0B1B}"/>
              </a:ext>
            </a:extLst>
          </p:cNvPr>
          <p:cNvSpPr>
            <a:spLocks noGrp="1"/>
          </p:cNvSpPr>
          <p:nvPr>
            <p:ph type="title"/>
          </p:nvPr>
        </p:nvSpPr>
        <p:spPr/>
        <p:txBody>
          <a:bodyPr/>
          <a:lstStyle/>
          <a:p>
            <a:r>
              <a:rPr lang="en-US" dirty="0"/>
              <a:t>Git Migration White Paper</a:t>
            </a:r>
          </a:p>
        </p:txBody>
      </p:sp>
      <p:sp>
        <p:nvSpPr>
          <p:cNvPr id="6" name="Rectangle 5">
            <a:extLst>
              <a:ext uri="{FF2B5EF4-FFF2-40B4-BE49-F238E27FC236}">
                <a16:creationId xmlns:a16="http://schemas.microsoft.com/office/drawing/2014/main" id="{0899AA2C-5753-4F15-8038-E6EA1C81C161}"/>
              </a:ext>
            </a:extLst>
          </p:cNvPr>
          <p:cNvSpPr/>
          <p:nvPr/>
        </p:nvSpPr>
        <p:spPr>
          <a:xfrm>
            <a:off x="153127" y="739356"/>
            <a:ext cx="8735292" cy="307777"/>
          </a:xfrm>
          <a:prstGeom prst="rect">
            <a:avLst/>
          </a:prstGeom>
        </p:spPr>
        <p:txBody>
          <a:bodyPr wrap="square">
            <a:spAutoFit/>
          </a:bodyPr>
          <a:lstStyle/>
          <a:p>
            <a:r>
              <a:rPr lang="en-US" sz="1400" dirty="0">
                <a:solidFill>
                  <a:srgbClr val="619AEC"/>
                </a:solidFill>
              </a:rPr>
              <a:t>http://www-03.ibm.com/support/techdocs/atsmastr.nsf/WebIndex/WP102772</a:t>
            </a:r>
            <a:endParaRPr lang="en-US" sz="1400" dirty="0"/>
          </a:p>
        </p:txBody>
      </p:sp>
      <p:sp>
        <p:nvSpPr>
          <p:cNvPr id="7" name="Content Placeholder 2">
            <a:extLst>
              <a:ext uri="{FF2B5EF4-FFF2-40B4-BE49-F238E27FC236}">
                <a16:creationId xmlns:a16="http://schemas.microsoft.com/office/drawing/2014/main" id="{2B4C68A4-9DA4-46FF-B5F1-522CF94C4348}"/>
              </a:ext>
            </a:extLst>
          </p:cNvPr>
          <p:cNvSpPr txBox="1">
            <a:spLocks/>
          </p:cNvSpPr>
          <p:nvPr/>
        </p:nvSpPr>
        <p:spPr>
          <a:xfrm>
            <a:off x="118848" y="1047133"/>
            <a:ext cx="4025512" cy="3441739"/>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Moving from a legacy z/OS Library Manager to Git is not just about tools.</a:t>
            </a:r>
          </a:p>
          <a:p>
            <a:pPr marL="0" indent="0">
              <a:buNone/>
            </a:pPr>
            <a:r>
              <a:rPr lang="en-US" sz="1400" dirty="0"/>
              <a:t> </a:t>
            </a:r>
          </a:p>
          <a:p>
            <a:r>
              <a:rPr lang="en-US" sz="1400" dirty="0"/>
              <a:t>There are some key differences between traditional and modern SCM approaches. </a:t>
            </a:r>
          </a:p>
          <a:p>
            <a:endParaRPr lang="en-US" sz="1400" dirty="0"/>
          </a:p>
          <a:p>
            <a:r>
              <a:rPr lang="en-US" sz="1400" dirty="0"/>
              <a:t>This whitepaper is a synthesis of expert guidance learned in collaboration with mainframe development organizations.</a:t>
            </a:r>
          </a:p>
          <a:p>
            <a:pPr lvl="1"/>
            <a:r>
              <a:rPr lang="en-US" sz="1200" dirty="0"/>
              <a:t>Explains how to adopt and manage the transition at a process level.</a:t>
            </a:r>
          </a:p>
          <a:p>
            <a:pPr lvl="1"/>
            <a:r>
              <a:rPr lang="en-US" sz="1200" dirty="0"/>
              <a:t>Hash a special focus on how an existing mainframe application can be componentized and how the application interfaces can be described and managed, as well as built.</a:t>
            </a:r>
            <a:endParaRPr lang="en-US" sz="1000" dirty="0"/>
          </a:p>
          <a:p>
            <a:pPr lvl="1"/>
            <a:endParaRPr lang="en-US" sz="1000" dirty="0"/>
          </a:p>
        </p:txBody>
      </p:sp>
      <p:pic>
        <p:nvPicPr>
          <p:cNvPr id="3" name="Picture 2">
            <a:extLst>
              <a:ext uri="{FF2B5EF4-FFF2-40B4-BE49-F238E27FC236}">
                <a16:creationId xmlns:a16="http://schemas.microsoft.com/office/drawing/2014/main" id="{8979D135-702E-4F9B-8AFE-1483630A58E3}"/>
              </a:ext>
            </a:extLst>
          </p:cNvPr>
          <p:cNvPicPr>
            <a:picLocks noChangeAspect="1"/>
          </p:cNvPicPr>
          <p:nvPr/>
        </p:nvPicPr>
        <p:blipFill>
          <a:blip r:embed="rId2"/>
          <a:stretch>
            <a:fillRect/>
          </a:stretch>
        </p:blipFill>
        <p:spPr>
          <a:xfrm>
            <a:off x="4850194" y="997520"/>
            <a:ext cx="4025512" cy="3950611"/>
          </a:xfrm>
          <a:prstGeom prst="rect">
            <a:avLst/>
          </a:prstGeom>
        </p:spPr>
      </p:pic>
    </p:spTree>
    <p:extLst>
      <p:ext uri="{BB962C8B-B14F-4D97-AF65-F5344CB8AC3E}">
        <p14:creationId xmlns:p14="http://schemas.microsoft.com/office/powerpoint/2010/main" val="33388730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002932-6A36-4B0D-9CAD-63D2ABB7E46F}"/>
              </a:ext>
            </a:extLst>
          </p:cNvPr>
          <p:cNvSpPr/>
          <p:nvPr/>
        </p:nvSpPr>
        <p:spPr>
          <a:xfrm>
            <a:off x="0" y="4378484"/>
            <a:ext cx="9144000" cy="504063"/>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0" cap="none" spc="0" normalizeH="0" baseline="0" noProof="0" dirty="0">
                <a:ln>
                  <a:noFill/>
                </a:ln>
                <a:solidFill>
                  <a:srgbClr val="FFFFFF"/>
                </a:solidFill>
                <a:effectLst/>
                <a:uLnTx/>
                <a:uFillTx/>
                <a:latin typeface="IBM Plex Sans Text" panose="020B0503050203000203" pitchFamily="34" charset="0"/>
                <a:ea typeface="+mn-ea"/>
                <a:cs typeface="+mn-cs"/>
              </a:rPr>
              <a:t>For further details about the program, please contact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1" i="0" u="none" strike="noStrike" kern="0" cap="none" spc="0" normalizeH="0" baseline="0" noProof="0" dirty="0">
                <a:ln>
                  <a:noFill/>
                </a:ln>
                <a:solidFill>
                  <a:srgbClr val="FFFF00"/>
                </a:solidFill>
                <a:effectLst/>
                <a:uLnTx/>
                <a:uFillTx/>
                <a:latin typeface="IBM Plex Sans Text" panose="020B0503050203000203" pitchFamily="34" charset="0"/>
                <a:ea typeface="+mn-ea"/>
                <a:cs typeface="+mn-cs"/>
              </a:rPr>
              <a:t>mfdevopsaccelerator@ibm.com  ,  jayakarm@ibm.com</a:t>
            </a:r>
          </a:p>
        </p:txBody>
      </p:sp>
      <p:sp>
        <p:nvSpPr>
          <p:cNvPr id="12" name="Rectangle 11">
            <a:extLst>
              <a:ext uri="{FF2B5EF4-FFF2-40B4-BE49-F238E27FC236}">
                <a16:creationId xmlns:a16="http://schemas.microsoft.com/office/drawing/2014/main" id="{3113086F-73D5-4D5C-BFB6-6E87BAF6D732}"/>
              </a:ext>
            </a:extLst>
          </p:cNvPr>
          <p:cNvSpPr/>
          <p:nvPr/>
        </p:nvSpPr>
        <p:spPr>
          <a:xfrm>
            <a:off x="0" y="451262"/>
            <a:ext cx="9144000" cy="1003026"/>
          </a:xfrm>
          <a:prstGeom prst="rect">
            <a:avLst/>
          </a:prstGeom>
          <a:solidFill>
            <a:schemeClr val="tx2">
              <a:lumMod val="75000"/>
            </a:schemeClr>
          </a:solidFill>
          <a:ln w="12700" cap="flat" cmpd="sng" algn="ctr">
            <a:solidFill>
              <a:srgbClr val="4472C4">
                <a:shade val="50000"/>
              </a:srgbClr>
            </a:solidFill>
            <a:prstDash val="solid"/>
            <a:miter lim="800000"/>
          </a:ln>
          <a:effectLst/>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Simplify your Journey towards DevOps transformation through </a:t>
            </a:r>
            <a:r>
              <a:rPr kumimoji="0" lang="en-CA" sz="1200" b="1" i="0" u="none" strike="noStrike" kern="1200" cap="none" spc="0" normalizeH="0" baseline="0" noProof="0" dirty="0">
                <a:ln>
                  <a:noFill/>
                </a:ln>
                <a:solidFill>
                  <a:srgbClr val="FFFF00"/>
                </a:solidFill>
                <a:effectLst/>
                <a:uLnTx/>
                <a:uFillTx/>
                <a:latin typeface="IBM Plex Sans" panose="020B0503050203000203" pitchFamily="34" charset="77"/>
                <a:ea typeface="+mn-ea"/>
                <a:cs typeface="+mn-cs"/>
              </a:rPr>
              <a:t>DevOps Acceleration Program(DAP)</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DAP provides with expert advise on </a:t>
            </a: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the best transformation approach for your enterprise, from any model to DevOps.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It includes how-to guides on culture, best practices, tools, training, and even sample code and architectures</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dirty="0">
              <a:ln>
                <a:noFill/>
              </a:ln>
              <a:solidFill>
                <a:srgbClr val="00649D">
                  <a:lumMod val="75000"/>
                </a:srgb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12C848C-56DD-4360-A5EE-34DA326C4EF1}"/>
              </a:ext>
            </a:extLst>
          </p:cNvPr>
          <p:cNvSpPr txBox="1"/>
          <p:nvPr/>
        </p:nvSpPr>
        <p:spPr>
          <a:xfrm>
            <a:off x="190891" y="1692051"/>
            <a:ext cx="8359902" cy="2931572"/>
          </a:xfrm>
          <a:prstGeom prst="rect">
            <a:avLst/>
          </a:prstGeom>
          <a:noFill/>
        </p:spPr>
        <p:txBody>
          <a:bodyPr wrap="square" rtlCol="0">
            <a:spAutoFit/>
          </a:bodyPr>
          <a:lstStyle/>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1" i="0" u="sng"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Product Deployment</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Deployment preparation </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Rollout planning – Workflow and Use Case analysis </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Assistance on Installation, Configuration, Optimization </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Best Practices – in the areas of production Adoption</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endParaRPr kumimoji="0" lang="en-CA" sz="1200" b="1" i="0" u="sng"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1" i="0" u="sng"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SCM Migration </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Assessment of current state client setup</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Transformation/Product workshop and Future state High level architecture  </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Representative Migration</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Migration approach for future implementation</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Knowledge transfer</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43E8544-D018-4E41-A645-9D5C6C8D7568}"/>
              </a:ext>
            </a:extLst>
          </p:cNvPr>
          <p:cNvSpPr txBox="1"/>
          <p:nvPr/>
        </p:nvSpPr>
        <p:spPr>
          <a:xfrm>
            <a:off x="7987323" y="4882547"/>
            <a:ext cx="953477" cy="246543"/>
          </a:xfrm>
          <a:prstGeom prst="rect">
            <a:avLst/>
          </a:prstGeom>
          <a:solidFill>
            <a:schemeClr val="bg1"/>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4EB54B2B-6333-4329-88B6-0B8446863EA0}"/>
              </a:ext>
            </a:extLst>
          </p:cNvPr>
          <p:cNvPicPr>
            <a:picLocks noChangeAspect="1"/>
          </p:cNvPicPr>
          <p:nvPr/>
        </p:nvPicPr>
        <p:blipFill>
          <a:blip r:embed="rId2"/>
          <a:stretch>
            <a:fillRect/>
          </a:stretch>
        </p:blipFill>
        <p:spPr>
          <a:xfrm>
            <a:off x="6747585" y="4874945"/>
            <a:ext cx="3090940" cy="280440"/>
          </a:xfrm>
          <a:prstGeom prst="rect">
            <a:avLst/>
          </a:prstGeom>
        </p:spPr>
      </p:pic>
    </p:spTree>
    <p:extLst>
      <p:ext uri="{BB962C8B-B14F-4D97-AF65-F5344CB8AC3E}">
        <p14:creationId xmlns:p14="http://schemas.microsoft.com/office/powerpoint/2010/main" val="362636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p:cNvSpPr/>
          <p:nvPr/>
        </p:nvSpPr>
        <p:spPr>
          <a:xfrm>
            <a:off x="177441" y="3437314"/>
            <a:ext cx="8685535" cy="83927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8" name="Rectangle 137"/>
          <p:cNvSpPr/>
          <p:nvPr/>
        </p:nvSpPr>
        <p:spPr>
          <a:xfrm>
            <a:off x="2535997" y="4157773"/>
            <a:ext cx="789427" cy="642640"/>
          </a:xfrm>
          <a:prstGeom prst="rect">
            <a:avLst/>
          </a:prstGeom>
          <a:solidFill>
            <a:srgbClr val="AC996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SonarQube</a:t>
            </a:r>
            <a:endParaRPr lang="en-US" sz="800" dirty="0">
              <a:solidFill>
                <a:schemeClr val="tx1"/>
              </a:solidFill>
            </a:endParaRPr>
          </a:p>
        </p:txBody>
      </p:sp>
      <p:sp>
        <p:nvSpPr>
          <p:cNvPr id="2" name="Title 1"/>
          <p:cNvSpPr>
            <a:spLocks noGrp="1"/>
          </p:cNvSpPr>
          <p:nvPr>
            <p:ph type="title"/>
          </p:nvPr>
        </p:nvSpPr>
        <p:spPr>
          <a:xfrm>
            <a:off x="139926" y="17570"/>
            <a:ext cx="8723050" cy="452986"/>
          </a:xfrm>
        </p:spPr>
        <p:txBody>
          <a:bodyPr/>
          <a:lstStyle/>
          <a:p>
            <a:r>
              <a:rPr lang="en-US" dirty="0">
                <a:solidFill>
                  <a:srgbClr val="007CC3"/>
                </a:solidFill>
              </a:rPr>
              <a:t>Proposed vision for CI/CD @Ameriprise</a:t>
            </a:r>
            <a:r>
              <a:rPr lang="en-US" dirty="0"/>
              <a:t>	</a:t>
            </a:r>
          </a:p>
        </p:txBody>
      </p:sp>
      <p:sp>
        <p:nvSpPr>
          <p:cNvPr id="30" name="Rectangle 29"/>
          <p:cNvSpPr/>
          <p:nvPr/>
        </p:nvSpPr>
        <p:spPr>
          <a:xfrm>
            <a:off x="231388" y="698352"/>
            <a:ext cx="8540127" cy="382531"/>
          </a:xfrm>
          <a:prstGeom prst="rect">
            <a:avLst/>
          </a:prstGeom>
          <a:solidFill>
            <a:srgbClr val="AC9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Work items planning, CI/CD Dashboarding: </a:t>
            </a:r>
          </a:p>
          <a:p>
            <a:pPr algn="ctr"/>
            <a:r>
              <a:rPr lang="en-US" sz="1100" dirty="0">
                <a:solidFill>
                  <a:schemeClr val="tx1"/>
                </a:solidFill>
              </a:rPr>
              <a:t>JIRA</a:t>
            </a:r>
          </a:p>
        </p:txBody>
      </p:sp>
      <p:pic>
        <p:nvPicPr>
          <p:cNvPr id="72" name="Picture 10" descr="Image result for develop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41" y="1235105"/>
            <a:ext cx="511814" cy="44195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48465" y="1453835"/>
            <a:ext cx="749960" cy="200055"/>
          </a:xfrm>
          <a:prstGeom prst="rect">
            <a:avLst/>
          </a:prstGeom>
          <a:noFill/>
        </p:spPr>
        <p:txBody>
          <a:bodyPr wrap="square" rtlCol="0">
            <a:spAutoFit/>
          </a:bodyPr>
          <a:lstStyle/>
          <a:p>
            <a:r>
              <a:rPr lang="en-US" sz="700" b="1" dirty="0"/>
              <a:t>Developer</a:t>
            </a:r>
          </a:p>
        </p:txBody>
      </p:sp>
      <p:cxnSp>
        <p:nvCxnSpPr>
          <p:cNvPr id="13" name="Elbow Connector 12"/>
          <p:cNvCxnSpPr>
            <a:stCxn id="72" idx="0"/>
            <a:endCxn id="30" idx="1"/>
          </p:cNvCxnSpPr>
          <p:nvPr/>
        </p:nvCxnSpPr>
        <p:spPr>
          <a:xfrm rot="16200000" flipV="1">
            <a:off x="95025" y="1025982"/>
            <a:ext cx="345487" cy="72760"/>
          </a:xfrm>
          <a:prstGeom prst="bentConnector4">
            <a:avLst>
              <a:gd name="adj1" fmla="val 22320"/>
              <a:gd name="adj2" fmla="val 29807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Rectangle 14"/>
          <p:cNvSpPr/>
          <p:nvPr/>
        </p:nvSpPr>
        <p:spPr>
          <a:xfrm>
            <a:off x="576993" y="1170381"/>
            <a:ext cx="6548636" cy="761859"/>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b">
            <a:noAutofit/>
          </a:bodyPr>
          <a:lstStyle/>
          <a:p>
            <a:pPr marL="0" marR="0" indent="0"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Developer workstation - RDZ</a:t>
            </a:r>
          </a:p>
        </p:txBody>
      </p:sp>
      <p:sp>
        <p:nvSpPr>
          <p:cNvPr id="75" name="Rectangle 74"/>
          <p:cNvSpPr/>
          <p:nvPr/>
        </p:nvSpPr>
        <p:spPr>
          <a:xfrm>
            <a:off x="404478" y="2075648"/>
            <a:ext cx="8367037" cy="732350"/>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r>
              <a:rPr lang="en-US" sz="1000" b="1" dirty="0"/>
              <a:t>Source code</a:t>
            </a:r>
            <a:endParaRPr kumimoji="0" lang="en-US" sz="1000" b="1" i="0" u="none" strike="noStrike" cap="none" spc="0" normalizeH="0" baseline="0" dirty="0">
              <a:ln>
                <a:noFill/>
              </a:ln>
              <a:solidFill>
                <a:srgbClr val="000000"/>
              </a:solidFill>
              <a:effectLst/>
              <a:uFillTx/>
              <a:sym typeface="Calibri"/>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7719" y="2131672"/>
            <a:ext cx="501063" cy="582819"/>
          </a:xfrm>
          <a:prstGeom prst="rect">
            <a:avLst/>
          </a:prstGeom>
        </p:spPr>
      </p:pic>
      <p:sp>
        <p:nvSpPr>
          <p:cNvPr id="77" name="Can 76"/>
          <p:cNvSpPr/>
          <p:nvPr/>
        </p:nvSpPr>
        <p:spPr>
          <a:xfrm>
            <a:off x="4905817" y="2138261"/>
            <a:ext cx="1054164" cy="526329"/>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err="1">
                <a:solidFill>
                  <a:schemeClr val="tx1"/>
                </a:solidFill>
              </a:rPr>
              <a:t>Git</a:t>
            </a:r>
            <a:r>
              <a:rPr lang="en-US" sz="1200" dirty="0">
                <a:solidFill>
                  <a:schemeClr val="tx1"/>
                </a:solidFill>
              </a:rPr>
              <a:t> /DBB</a:t>
            </a:r>
          </a:p>
        </p:txBody>
      </p:sp>
      <p:sp>
        <p:nvSpPr>
          <p:cNvPr id="79" name="Rectangle 78"/>
          <p:cNvSpPr/>
          <p:nvPr/>
        </p:nvSpPr>
        <p:spPr>
          <a:xfrm>
            <a:off x="699675" y="1235352"/>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ADDI – Analysis and Impact report.</a:t>
            </a:r>
          </a:p>
        </p:txBody>
      </p:sp>
      <p:sp>
        <p:nvSpPr>
          <p:cNvPr id="80" name="Rectangle 79"/>
          <p:cNvSpPr/>
          <p:nvPr/>
        </p:nvSpPr>
        <p:spPr>
          <a:xfrm>
            <a:off x="1583492" y="1250619"/>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Code check- out.</a:t>
            </a:r>
          </a:p>
        </p:txBody>
      </p:sp>
      <p:sp>
        <p:nvSpPr>
          <p:cNvPr id="81" name="Rectangle 80"/>
          <p:cNvSpPr/>
          <p:nvPr/>
        </p:nvSpPr>
        <p:spPr>
          <a:xfrm>
            <a:off x="2444528" y="1240353"/>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Coding + Sonar Lint</a:t>
            </a:r>
          </a:p>
        </p:txBody>
      </p:sp>
      <p:sp>
        <p:nvSpPr>
          <p:cNvPr id="82" name="Rectangle 81"/>
          <p:cNvSpPr/>
          <p:nvPr/>
        </p:nvSpPr>
        <p:spPr>
          <a:xfrm>
            <a:off x="3305564" y="1250619"/>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Unit testing + Code Coverage (XA Tester).</a:t>
            </a:r>
          </a:p>
        </p:txBody>
      </p:sp>
      <p:sp>
        <p:nvSpPr>
          <p:cNvPr id="83" name="Rectangle 82"/>
          <p:cNvSpPr/>
          <p:nvPr/>
        </p:nvSpPr>
        <p:spPr>
          <a:xfrm>
            <a:off x="4179948" y="1235352"/>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Peer review (</a:t>
            </a:r>
            <a:r>
              <a:rPr lang="en-US" sz="700" dirty="0" err="1">
                <a:solidFill>
                  <a:schemeClr val="tx1"/>
                </a:solidFill>
                <a:latin typeface="Arial" panose="020B0604020202020204" pitchFamily="34" charset="0"/>
                <a:cs typeface="Arial" panose="020B0604020202020204" pitchFamily="34" charset="0"/>
              </a:rPr>
              <a:t>SmartBear</a:t>
            </a:r>
            <a:r>
              <a:rPr lang="en-US" sz="700" dirty="0">
                <a:solidFill>
                  <a:schemeClr val="tx1"/>
                </a:solidFill>
                <a:latin typeface="Arial" panose="020B0604020202020204" pitchFamily="34" charset="0"/>
                <a:cs typeface="Arial" panose="020B0604020202020204" pitchFamily="34" charset="0"/>
              </a:rPr>
              <a:t>)</a:t>
            </a:r>
          </a:p>
        </p:txBody>
      </p:sp>
      <p:sp>
        <p:nvSpPr>
          <p:cNvPr id="85" name="Rectangle 84"/>
          <p:cNvSpPr/>
          <p:nvPr/>
        </p:nvSpPr>
        <p:spPr>
          <a:xfrm>
            <a:off x="5093386" y="1250619"/>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Code check-in</a:t>
            </a:r>
          </a:p>
        </p:txBody>
      </p:sp>
      <p:cxnSp>
        <p:nvCxnSpPr>
          <p:cNvPr id="18" name="Curved Connector 17"/>
          <p:cNvCxnSpPr/>
          <p:nvPr/>
        </p:nvCxnSpPr>
        <p:spPr>
          <a:xfrm rot="10800000">
            <a:off x="1927540" y="1692327"/>
            <a:ext cx="2978277" cy="730754"/>
          </a:xfrm>
          <a:prstGeom prst="curvedConnector3">
            <a:avLst>
              <a:gd name="adj1" fmla="val 35398"/>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Curved Connector 20"/>
          <p:cNvCxnSpPr>
            <a:endCxn id="77" idx="1"/>
          </p:cNvCxnSpPr>
          <p:nvPr/>
        </p:nvCxnSpPr>
        <p:spPr>
          <a:xfrm rot="16200000" flipH="1">
            <a:off x="5196270" y="1901632"/>
            <a:ext cx="454692" cy="18566"/>
          </a:xfrm>
          <a:prstGeom prst="curvedConnector3">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8" name="Rectangle 87"/>
          <p:cNvSpPr/>
          <p:nvPr/>
        </p:nvSpPr>
        <p:spPr>
          <a:xfrm>
            <a:off x="1477601" y="2214154"/>
            <a:ext cx="861036" cy="323353"/>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Jenkins agent</a:t>
            </a:r>
          </a:p>
        </p:txBody>
      </p:sp>
      <p:sp>
        <p:nvSpPr>
          <p:cNvPr id="89" name="Rectangle 88"/>
          <p:cNvSpPr/>
          <p:nvPr/>
        </p:nvSpPr>
        <p:spPr>
          <a:xfrm>
            <a:off x="6621147" y="2214153"/>
            <a:ext cx="861036" cy="323353"/>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UCD agent </a:t>
            </a:r>
          </a:p>
        </p:txBody>
      </p:sp>
      <p:pic>
        <p:nvPicPr>
          <p:cNvPr id="91" name="Picture 90" descr="Image result for automatio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6600415" y="1233207"/>
            <a:ext cx="278949" cy="16717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descr="Image result for automatio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7487314" y="395569"/>
            <a:ext cx="278949" cy="167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769103" y="302593"/>
            <a:ext cx="104484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Automated process using Jenkins</a:t>
            </a:r>
          </a:p>
        </p:txBody>
      </p:sp>
      <p:sp>
        <p:nvSpPr>
          <p:cNvPr id="96" name="Rectangle 95"/>
          <p:cNvSpPr/>
          <p:nvPr/>
        </p:nvSpPr>
        <p:spPr>
          <a:xfrm>
            <a:off x="341857" y="2895781"/>
            <a:ext cx="8429658" cy="221733"/>
          </a:xfrm>
          <a:prstGeom prst="rect">
            <a:avLst/>
          </a:prstGeom>
          <a:solidFill>
            <a:srgbClr val="F3D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Continuous Integration and Orchestration layer:  </a:t>
            </a:r>
            <a:r>
              <a:rPr lang="en-US" sz="1200" b="1" dirty="0">
                <a:solidFill>
                  <a:schemeClr val="tx1"/>
                </a:solidFill>
              </a:rPr>
              <a:t>Jenkins</a:t>
            </a:r>
          </a:p>
        </p:txBody>
      </p:sp>
      <p:sp>
        <p:nvSpPr>
          <p:cNvPr id="98" name="Right Arrow 97"/>
          <p:cNvSpPr/>
          <p:nvPr/>
        </p:nvSpPr>
        <p:spPr>
          <a:xfrm>
            <a:off x="1441983" y="1395483"/>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9" name="Right Arrow 98"/>
          <p:cNvSpPr/>
          <p:nvPr/>
        </p:nvSpPr>
        <p:spPr>
          <a:xfrm>
            <a:off x="2317149" y="1393215"/>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0" name="Right Arrow 99"/>
          <p:cNvSpPr/>
          <p:nvPr/>
        </p:nvSpPr>
        <p:spPr>
          <a:xfrm>
            <a:off x="3183916" y="1388374"/>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1" name="Right Arrow 100"/>
          <p:cNvSpPr/>
          <p:nvPr/>
        </p:nvSpPr>
        <p:spPr>
          <a:xfrm>
            <a:off x="4050683" y="1388374"/>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 name="Right Arrow 101"/>
          <p:cNvSpPr/>
          <p:nvPr/>
        </p:nvSpPr>
        <p:spPr>
          <a:xfrm>
            <a:off x="4943408" y="1388374"/>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3" name="Right Arrow 102"/>
          <p:cNvSpPr/>
          <p:nvPr/>
        </p:nvSpPr>
        <p:spPr>
          <a:xfrm>
            <a:off x="5847562" y="1389107"/>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4" name="Up Arrow 103"/>
          <p:cNvSpPr/>
          <p:nvPr/>
        </p:nvSpPr>
        <p:spPr>
          <a:xfrm>
            <a:off x="5406719" y="994680"/>
            <a:ext cx="160030" cy="248922"/>
          </a:xfrm>
          <a:prstGeom prst="up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05" name="Picture 104"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1072" y="3298942"/>
            <a:ext cx="393947" cy="272989"/>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304147" y="3143006"/>
            <a:ext cx="1100805" cy="215444"/>
          </a:xfrm>
          <a:prstGeom prst="rect">
            <a:avLst/>
          </a:prstGeom>
          <a:solidFill>
            <a:srgbClr val="00B0F0"/>
          </a:solidFill>
        </p:spPr>
        <p:txBody>
          <a:bodyPr wrap="square" rtlCol="0">
            <a:spAutoFit/>
          </a:bodyPr>
          <a:lstStyle/>
          <a:p>
            <a:r>
              <a:rPr lang="en-US" sz="800" dirty="0">
                <a:solidFill>
                  <a:schemeClr val="tx1"/>
                </a:solidFill>
              </a:rPr>
              <a:t>Automated Pipeline</a:t>
            </a:r>
            <a:endParaRPr lang="en-US" sz="800" dirty="0"/>
          </a:p>
        </p:txBody>
      </p:sp>
      <p:cxnSp>
        <p:nvCxnSpPr>
          <p:cNvPr id="110" name="Elbow Connector 109"/>
          <p:cNvCxnSpPr>
            <a:stCxn id="72" idx="2"/>
          </p:cNvCxnSpPr>
          <p:nvPr/>
        </p:nvCxnSpPr>
        <p:spPr>
          <a:xfrm rot="16200000" flipH="1">
            <a:off x="424989" y="1556218"/>
            <a:ext cx="67514" cy="309197"/>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5" name="Rectangle 114"/>
          <p:cNvSpPr/>
          <p:nvPr/>
        </p:nvSpPr>
        <p:spPr>
          <a:xfrm>
            <a:off x="217721" y="3588899"/>
            <a:ext cx="761135" cy="56887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Get JIRA completed Stories/ Changeman Elements</a:t>
            </a:r>
          </a:p>
        </p:txBody>
      </p:sp>
      <p:sp>
        <p:nvSpPr>
          <p:cNvPr id="116" name="Down Arrow 115"/>
          <p:cNvSpPr/>
          <p:nvPr/>
        </p:nvSpPr>
        <p:spPr>
          <a:xfrm>
            <a:off x="475391" y="3332335"/>
            <a:ext cx="221432" cy="260481"/>
          </a:xfrm>
          <a:prstGeom prst="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9" name="Rectangle 118"/>
          <p:cNvSpPr/>
          <p:nvPr/>
        </p:nvSpPr>
        <p:spPr>
          <a:xfrm>
            <a:off x="1404952" y="359281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Code quality review</a:t>
            </a:r>
          </a:p>
        </p:txBody>
      </p:sp>
      <p:sp>
        <p:nvSpPr>
          <p:cNvPr id="120" name="Rectangle 119"/>
          <p:cNvSpPr/>
          <p:nvPr/>
        </p:nvSpPr>
        <p:spPr>
          <a:xfrm>
            <a:off x="2657184" y="359281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Regression testing</a:t>
            </a:r>
          </a:p>
        </p:txBody>
      </p:sp>
      <p:sp>
        <p:nvSpPr>
          <p:cNvPr id="123" name="Rectangle 122"/>
          <p:cNvSpPr/>
          <p:nvPr/>
        </p:nvSpPr>
        <p:spPr>
          <a:xfrm>
            <a:off x="5380562" y="361914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Deploy to System integration testing</a:t>
            </a:r>
          </a:p>
        </p:txBody>
      </p:sp>
      <p:sp>
        <p:nvSpPr>
          <p:cNvPr id="133" name="Right Arrow 132"/>
          <p:cNvSpPr/>
          <p:nvPr/>
        </p:nvSpPr>
        <p:spPr>
          <a:xfrm>
            <a:off x="979640" y="3748526"/>
            <a:ext cx="425312" cy="16347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4" name="Right Arrow 133"/>
          <p:cNvSpPr/>
          <p:nvPr/>
        </p:nvSpPr>
        <p:spPr>
          <a:xfrm>
            <a:off x="3614819" y="3751446"/>
            <a:ext cx="327561" cy="15240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5" name="Right Arrow 134"/>
          <p:cNvSpPr/>
          <p:nvPr/>
        </p:nvSpPr>
        <p:spPr>
          <a:xfrm>
            <a:off x="4989460" y="3753171"/>
            <a:ext cx="376436" cy="16347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6" name="Rectangle 135"/>
          <p:cNvSpPr/>
          <p:nvPr/>
        </p:nvSpPr>
        <p:spPr>
          <a:xfrm>
            <a:off x="1316736" y="4205508"/>
            <a:ext cx="881973" cy="2809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SonarQube</a:t>
            </a:r>
            <a:r>
              <a:rPr lang="en-US" sz="800" b="1" dirty="0">
                <a:solidFill>
                  <a:schemeClr val="tx1"/>
                </a:solidFill>
              </a:rPr>
              <a:t> + XA Tester</a:t>
            </a:r>
          </a:p>
        </p:txBody>
      </p:sp>
      <p:sp>
        <p:nvSpPr>
          <p:cNvPr id="137" name="Rectangle 136"/>
          <p:cNvSpPr/>
          <p:nvPr/>
        </p:nvSpPr>
        <p:spPr>
          <a:xfrm>
            <a:off x="2444528" y="4171956"/>
            <a:ext cx="950995" cy="6284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Automated FT</a:t>
            </a:r>
          </a:p>
        </p:txBody>
      </p:sp>
      <p:sp>
        <p:nvSpPr>
          <p:cNvPr id="142" name="Rectangle 141"/>
          <p:cNvSpPr/>
          <p:nvPr/>
        </p:nvSpPr>
        <p:spPr>
          <a:xfrm>
            <a:off x="6600415" y="361914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System integration testing.</a:t>
            </a:r>
          </a:p>
        </p:txBody>
      </p:sp>
      <p:sp>
        <p:nvSpPr>
          <p:cNvPr id="143" name="Right Arrow 142"/>
          <p:cNvSpPr/>
          <p:nvPr/>
        </p:nvSpPr>
        <p:spPr>
          <a:xfrm>
            <a:off x="6156363" y="3750041"/>
            <a:ext cx="444052" cy="16660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4" name="Rectangle 143"/>
          <p:cNvSpPr/>
          <p:nvPr/>
        </p:nvSpPr>
        <p:spPr>
          <a:xfrm>
            <a:off x="6503372" y="4172257"/>
            <a:ext cx="950995" cy="6284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Automated SIT</a:t>
            </a:r>
          </a:p>
        </p:txBody>
      </p:sp>
      <p:sp>
        <p:nvSpPr>
          <p:cNvPr id="145" name="Flowchart: Magnetic Disk 144"/>
          <p:cNvSpPr/>
          <p:nvPr/>
        </p:nvSpPr>
        <p:spPr>
          <a:xfrm>
            <a:off x="4538255" y="4720719"/>
            <a:ext cx="735123" cy="348226"/>
          </a:xfrm>
          <a:prstGeom prst="flowChartMagneticDisk">
            <a:avLst/>
          </a:prstGeom>
          <a:solidFill>
            <a:srgbClr val="9DCDC0"/>
          </a:solidFill>
          <a:ln>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Git</a:t>
            </a:r>
            <a:r>
              <a:rPr lang="en-US" sz="800" dirty="0">
                <a:solidFill>
                  <a:schemeClr val="tx1"/>
                </a:solidFill>
              </a:rPr>
              <a:t> repository of test cases</a:t>
            </a:r>
          </a:p>
        </p:txBody>
      </p:sp>
      <p:cxnSp>
        <p:nvCxnSpPr>
          <p:cNvPr id="147" name="Straight Connector 146"/>
          <p:cNvCxnSpPr>
            <a:stCxn id="145" idx="1"/>
            <a:endCxn id="137" idx="3"/>
          </p:cNvCxnSpPr>
          <p:nvPr/>
        </p:nvCxnSpPr>
        <p:spPr>
          <a:xfrm flipH="1" flipV="1">
            <a:off x="3395523" y="4486185"/>
            <a:ext cx="1510294" cy="234534"/>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Straight Connector 148"/>
          <p:cNvCxnSpPr>
            <a:stCxn id="145" idx="1"/>
            <a:endCxn id="144" idx="1"/>
          </p:cNvCxnSpPr>
          <p:nvPr/>
        </p:nvCxnSpPr>
        <p:spPr>
          <a:xfrm flipV="1">
            <a:off x="4905817" y="4486486"/>
            <a:ext cx="1597555" cy="234233"/>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0" name="Rectangle 149"/>
          <p:cNvSpPr/>
          <p:nvPr/>
        </p:nvSpPr>
        <p:spPr>
          <a:xfrm>
            <a:off x="7841754" y="361914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Deploy to User Acceptance testing</a:t>
            </a:r>
          </a:p>
        </p:txBody>
      </p:sp>
      <p:sp>
        <p:nvSpPr>
          <p:cNvPr id="151" name="Right Arrow 150"/>
          <p:cNvSpPr/>
          <p:nvPr/>
        </p:nvSpPr>
        <p:spPr>
          <a:xfrm>
            <a:off x="7333452" y="3746961"/>
            <a:ext cx="508302" cy="16968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5" name="Right Arrow 154"/>
          <p:cNvSpPr/>
          <p:nvPr/>
        </p:nvSpPr>
        <p:spPr>
          <a:xfrm>
            <a:off x="5959980" y="465662"/>
            <a:ext cx="1018218" cy="156092"/>
          </a:xfrm>
          <a:prstGeom prst="right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6" name="TextBox 155"/>
          <p:cNvSpPr txBox="1"/>
          <p:nvPr/>
        </p:nvSpPr>
        <p:spPr>
          <a:xfrm>
            <a:off x="5992769" y="289855"/>
            <a:ext cx="1061786"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Continuous</a:t>
            </a:r>
            <a:r>
              <a:rPr kumimoji="0" lang="en-US" sz="800" b="0" i="0" u="none" strike="noStrike" cap="none" spc="0" normalizeH="0" dirty="0">
                <a:ln>
                  <a:noFill/>
                </a:ln>
                <a:solidFill>
                  <a:srgbClr val="000000"/>
                </a:solidFill>
                <a:effectLst/>
                <a:uFillTx/>
                <a:latin typeface="+mn-lt"/>
                <a:ea typeface="+mn-ea"/>
                <a:cs typeface="+mn-cs"/>
                <a:sym typeface="Calibri"/>
              </a:rPr>
              <a:t> Feedback	</a:t>
            </a:r>
            <a:endParaRPr kumimoji="0" lang="en-US" sz="800" b="0" i="0" u="none" strike="noStrike" cap="none" spc="0" normalizeH="0" baseline="0" dirty="0">
              <a:ln>
                <a:noFill/>
              </a:ln>
              <a:solidFill>
                <a:srgbClr val="000000"/>
              </a:solidFill>
              <a:effectLst/>
              <a:uFillTx/>
              <a:latin typeface="+mn-lt"/>
              <a:ea typeface="+mn-ea"/>
              <a:cs typeface="+mn-cs"/>
              <a:sym typeface="Calibri"/>
            </a:endParaRPr>
          </a:p>
        </p:txBody>
      </p:sp>
      <p:sp>
        <p:nvSpPr>
          <p:cNvPr id="160" name="Up Arrow 159"/>
          <p:cNvSpPr/>
          <p:nvPr/>
        </p:nvSpPr>
        <p:spPr>
          <a:xfrm>
            <a:off x="1694985" y="3105062"/>
            <a:ext cx="232555" cy="253388"/>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sp>
        <p:nvSpPr>
          <p:cNvPr id="164" name="Up Arrow 163"/>
          <p:cNvSpPr/>
          <p:nvPr/>
        </p:nvSpPr>
        <p:spPr>
          <a:xfrm>
            <a:off x="7743008" y="1065453"/>
            <a:ext cx="279927" cy="1830328"/>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sp>
        <p:nvSpPr>
          <p:cNvPr id="161" name="Up Arrow 160"/>
          <p:cNvSpPr/>
          <p:nvPr/>
        </p:nvSpPr>
        <p:spPr>
          <a:xfrm>
            <a:off x="3888883" y="3112904"/>
            <a:ext cx="210606" cy="253327"/>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sp>
        <p:nvSpPr>
          <p:cNvPr id="162" name="Up Arrow 161"/>
          <p:cNvSpPr/>
          <p:nvPr/>
        </p:nvSpPr>
        <p:spPr>
          <a:xfrm>
            <a:off x="6423547" y="3124163"/>
            <a:ext cx="232555" cy="242068"/>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cxnSp>
        <p:nvCxnSpPr>
          <p:cNvPr id="97" name="Elbow Connector 96"/>
          <p:cNvCxnSpPr>
            <a:stCxn id="15" idx="3"/>
            <a:endCxn id="96" idx="3"/>
          </p:cNvCxnSpPr>
          <p:nvPr/>
        </p:nvCxnSpPr>
        <p:spPr>
          <a:xfrm>
            <a:off x="7125629" y="1551311"/>
            <a:ext cx="1645886" cy="1455337"/>
          </a:xfrm>
          <a:prstGeom prst="bentConnector3">
            <a:avLst>
              <a:gd name="adj1" fmla="val 113889"/>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5" name="Down Arrow 164"/>
          <p:cNvSpPr/>
          <p:nvPr/>
        </p:nvSpPr>
        <p:spPr>
          <a:xfrm>
            <a:off x="385764" y="1080883"/>
            <a:ext cx="179253" cy="372952"/>
          </a:xfrm>
          <a:prstGeom prst="downArrow">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74" name="Picture 73"/>
          <p:cNvPicPr>
            <a:picLocks noChangeAspect="1"/>
          </p:cNvPicPr>
          <p:nvPr/>
        </p:nvPicPr>
        <p:blipFill>
          <a:blip r:embed="rId6"/>
          <a:stretch>
            <a:fillRect/>
          </a:stretch>
        </p:blipFill>
        <p:spPr>
          <a:xfrm>
            <a:off x="3536237" y="3473874"/>
            <a:ext cx="415221" cy="327105"/>
          </a:xfrm>
          <a:prstGeom prst="rect">
            <a:avLst/>
          </a:prstGeom>
        </p:spPr>
      </p:pic>
      <p:pic>
        <p:nvPicPr>
          <p:cNvPr id="78" name="Picture 77"/>
          <p:cNvPicPr>
            <a:picLocks noChangeAspect="1"/>
          </p:cNvPicPr>
          <p:nvPr/>
        </p:nvPicPr>
        <p:blipFill>
          <a:blip r:embed="rId6"/>
          <a:stretch>
            <a:fillRect/>
          </a:stretch>
        </p:blipFill>
        <p:spPr>
          <a:xfrm>
            <a:off x="4824225" y="1038085"/>
            <a:ext cx="415221" cy="327105"/>
          </a:xfrm>
          <a:prstGeom prst="rect">
            <a:avLst/>
          </a:prstGeom>
        </p:spPr>
      </p:pic>
      <p:sp>
        <p:nvSpPr>
          <p:cNvPr id="86" name="Rectangle 85"/>
          <p:cNvSpPr/>
          <p:nvPr/>
        </p:nvSpPr>
        <p:spPr>
          <a:xfrm>
            <a:off x="4050683" y="3622768"/>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Promote to ST</a:t>
            </a:r>
          </a:p>
        </p:txBody>
      </p:sp>
      <p:sp>
        <p:nvSpPr>
          <p:cNvPr id="87" name="Right Arrow 86"/>
          <p:cNvSpPr/>
          <p:nvPr/>
        </p:nvSpPr>
        <p:spPr>
          <a:xfrm>
            <a:off x="2219680" y="3726420"/>
            <a:ext cx="425312" cy="16347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2" name="TextBox 91"/>
          <p:cNvSpPr txBox="1"/>
          <p:nvPr/>
        </p:nvSpPr>
        <p:spPr>
          <a:xfrm>
            <a:off x="5997028" y="1380948"/>
            <a:ext cx="886912" cy="215444"/>
          </a:xfrm>
          <a:prstGeom prst="rect">
            <a:avLst/>
          </a:prstGeom>
          <a:solidFill>
            <a:srgbClr val="00B0F0"/>
          </a:solidFill>
        </p:spPr>
        <p:txBody>
          <a:bodyPr wrap="square" rtlCol="0">
            <a:spAutoFit/>
          </a:bodyPr>
          <a:lstStyle/>
          <a:p>
            <a:r>
              <a:rPr lang="en-US" sz="800" dirty="0">
                <a:solidFill>
                  <a:schemeClr val="tx1"/>
                </a:solidFill>
              </a:rPr>
              <a:t>Trigger Jenkins</a:t>
            </a:r>
            <a:endParaRPr lang="en-US" sz="800" dirty="0"/>
          </a:p>
        </p:txBody>
      </p:sp>
      <p:cxnSp>
        <p:nvCxnSpPr>
          <p:cNvPr id="93" name="Curved Connector 92"/>
          <p:cNvCxnSpPr>
            <a:stCxn id="86" idx="0"/>
            <a:endCxn id="77" idx="3"/>
          </p:cNvCxnSpPr>
          <p:nvPr/>
        </p:nvCxnSpPr>
        <p:spPr>
          <a:xfrm rot="5400000" flipH="1" flipV="1">
            <a:off x="4452986" y="2642855"/>
            <a:ext cx="958178" cy="1001648"/>
          </a:xfrm>
          <a:prstGeom prst="curvedConnector3">
            <a:avLst>
              <a:gd name="adj1" fmla="val 5000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4" name="Rectangle 93"/>
          <p:cNvSpPr/>
          <p:nvPr/>
        </p:nvSpPr>
        <p:spPr>
          <a:xfrm>
            <a:off x="5414372" y="4165429"/>
            <a:ext cx="802951" cy="3210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UCD</a:t>
            </a:r>
          </a:p>
        </p:txBody>
      </p:sp>
      <p:sp>
        <p:nvSpPr>
          <p:cNvPr id="107" name="Rectangle 106"/>
          <p:cNvSpPr/>
          <p:nvPr/>
        </p:nvSpPr>
        <p:spPr>
          <a:xfrm>
            <a:off x="7899573" y="4172257"/>
            <a:ext cx="802951" cy="3210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UCD</a:t>
            </a:r>
          </a:p>
        </p:txBody>
      </p:sp>
      <p:pic>
        <p:nvPicPr>
          <p:cNvPr id="108" name="Picture 107"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8413" y="3300819"/>
            <a:ext cx="393947" cy="27298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582" y="3300819"/>
            <a:ext cx="393947" cy="27298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721" y="2895781"/>
            <a:ext cx="393947" cy="27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265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812" y="1384795"/>
            <a:ext cx="7027365" cy="475265"/>
          </a:xfrm>
        </p:spPr>
        <p:txBody>
          <a:bodyPr/>
          <a:lstStyle/>
          <a:p>
            <a:pPr algn="ctr"/>
            <a:r>
              <a:rPr lang="en-US" dirty="0">
                <a:solidFill>
                  <a:srgbClr val="007CC3"/>
                </a:solidFill>
              </a:rPr>
              <a:t>Q&amp;A</a:t>
            </a:r>
          </a:p>
        </p:txBody>
      </p:sp>
      <p:sp>
        <p:nvSpPr>
          <p:cNvPr id="5" name="Title 2"/>
          <p:cNvSpPr txBox="1">
            <a:spLocks/>
          </p:cNvSpPr>
          <p:nvPr/>
        </p:nvSpPr>
        <p:spPr>
          <a:xfrm>
            <a:off x="3322580" y="3420958"/>
            <a:ext cx="3175397" cy="681142"/>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dirty="0">
                <a:solidFill>
                  <a:srgbClr val="007CC3"/>
                </a:solidFill>
              </a:rPr>
              <a:t>THANK YOU</a:t>
            </a:r>
          </a:p>
        </p:txBody>
      </p:sp>
    </p:spTree>
    <p:extLst>
      <p:ext uri="{BB962C8B-B14F-4D97-AF65-F5344CB8AC3E}">
        <p14:creationId xmlns:p14="http://schemas.microsoft.com/office/powerpoint/2010/main" val="36367717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2"/>
          </p:nvPr>
        </p:nvSpPr>
        <p:spPr>
          <a:xfrm>
            <a:off x="228600" y="926492"/>
            <a:ext cx="4114800" cy="3589656"/>
          </a:xfrm>
        </p:spPr>
        <p:txBody>
          <a:bodyPr/>
          <a:lstStyle/>
          <a:p>
            <a:r>
              <a:rPr lang="en-US" sz="1200" dirty="0">
                <a:latin typeface="IBM Plex Sans" charset="0"/>
                <a:ea typeface="IBM Plex Sans" charset="0"/>
                <a:cs typeface="IBM Plex Sans" charset="0"/>
              </a:rPr>
              <a:t>Automate Regression Test Packs </a:t>
            </a:r>
            <a:r>
              <a:rPr lang="mr-IN" sz="1200" dirty="0">
                <a:latin typeface="IBM Plex Sans" charset="0"/>
                <a:ea typeface="IBM Plex Sans" charset="0"/>
                <a:cs typeface="IBM Plex Sans" charset="0"/>
              </a:rPr>
              <a:t>–</a:t>
            </a:r>
            <a:r>
              <a:rPr lang="en-US" sz="1200" dirty="0">
                <a:latin typeface="IBM Plex Sans" charset="0"/>
                <a:ea typeface="IBM Plex Sans" charset="0"/>
                <a:cs typeface="IBM Plex Sans" charset="0"/>
              </a:rPr>
              <a:t> Run regression tests after deployment to each environment</a:t>
            </a:r>
          </a:p>
          <a:p>
            <a:r>
              <a:rPr lang="en-US" sz="1200" dirty="0">
                <a:latin typeface="IBM Plex Sans" charset="0"/>
                <a:ea typeface="IBM Plex Sans" charset="0"/>
                <a:cs typeface="IBM Plex Sans" charset="0"/>
              </a:rPr>
              <a:t>Automate Functional Testing and virtualize interfaces that are not available</a:t>
            </a:r>
            <a:endParaRPr lang="en-US" sz="1200" dirty="0"/>
          </a:p>
        </p:txBody>
      </p:sp>
      <p:sp>
        <p:nvSpPr>
          <p:cNvPr id="3" name="Text Placeholder 2"/>
          <p:cNvSpPr>
            <a:spLocks noGrp="1"/>
          </p:cNvSpPr>
          <p:nvPr>
            <p:ph type="body" sz="quarter" idx="14"/>
          </p:nvPr>
        </p:nvSpPr>
        <p:spPr>
          <a:xfrm>
            <a:off x="4800600" y="926493"/>
            <a:ext cx="4114800" cy="3589655"/>
          </a:xfrm>
        </p:spPr>
        <p:txBody>
          <a:bodyPr>
            <a:normAutofit fontScale="92500" lnSpcReduction="10000"/>
          </a:bodyPr>
          <a:lstStyle/>
          <a:p>
            <a:pPr marL="171446" indent="-171446">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Test Workbench</a:t>
            </a:r>
          </a:p>
          <a:p>
            <a:pPr marL="469094" lvl="1" indent="-120251"/>
            <a:r>
              <a:rPr lang="en-US" sz="1200" dirty="0">
                <a:solidFill>
                  <a:schemeClr val="tx1">
                    <a:lumMod val="95000"/>
                    <a:lumOff val="5000"/>
                  </a:schemeClr>
                </a:solidFill>
                <a:latin typeface="IBM Plex Sans" charset="0"/>
                <a:ea typeface="IBM Plex Sans" charset="0"/>
                <a:cs typeface="IBM Plex Sans" charset="0"/>
              </a:rPr>
              <a:t>Enable performance, integration and functional testing, including terminal based, throughout your project lifecycle</a:t>
            </a:r>
          </a:p>
          <a:p>
            <a:pPr marL="469094" lvl="1" indent="-120251"/>
            <a:r>
              <a:rPr lang="en-US" sz="1200" dirty="0">
                <a:solidFill>
                  <a:schemeClr val="tx1">
                    <a:lumMod val="95000"/>
                    <a:lumOff val="5000"/>
                  </a:schemeClr>
                </a:solidFill>
                <a:latin typeface="IBM Plex Sans" charset="0"/>
                <a:ea typeface="IBM Plex Sans" charset="0"/>
                <a:cs typeface="IBM Plex Sans" charset="0"/>
              </a:rPr>
              <a:t>With a </a:t>
            </a:r>
            <a:r>
              <a:rPr lang="en-US" sz="1200" dirty="0" err="1">
                <a:solidFill>
                  <a:schemeClr val="tx1">
                    <a:lumMod val="95000"/>
                    <a:lumOff val="5000"/>
                  </a:schemeClr>
                </a:solidFill>
                <a:latin typeface="IBM Plex Sans" charset="0"/>
                <a:ea typeface="IBM Plex Sans" charset="0"/>
                <a:cs typeface="IBM Plex Sans" charset="0"/>
              </a:rPr>
              <a:t>scriptless</a:t>
            </a:r>
            <a:r>
              <a:rPr lang="en-US" sz="1200" dirty="0">
                <a:solidFill>
                  <a:schemeClr val="tx1">
                    <a:lumMod val="95000"/>
                    <a:lumOff val="5000"/>
                  </a:schemeClr>
                </a:solidFill>
                <a:latin typeface="IBM Plex Sans" charset="0"/>
                <a:ea typeface="IBM Plex Sans" charset="0"/>
                <a:cs typeface="IBM Plex Sans" charset="0"/>
              </a:rPr>
              <a:t>, wizard-driven test authoring environment and support for more than 70 technologies and protocols </a:t>
            </a:r>
          </a:p>
          <a:p>
            <a:pPr marL="171446" indent="-171446">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Performance Test Server</a:t>
            </a:r>
          </a:p>
          <a:p>
            <a:pPr marL="469094" lvl="1" indent="-120251"/>
            <a:r>
              <a:rPr lang="en-US" sz="1200" dirty="0">
                <a:solidFill>
                  <a:schemeClr val="tx1">
                    <a:lumMod val="95000"/>
                    <a:lumOff val="5000"/>
                  </a:schemeClr>
                </a:solidFill>
                <a:latin typeface="IBM Plex Sans" charset="0"/>
                <a:ea typeface="IBM Plex Sans" charset="0"/>
                <a:cs typeface="IBM Plex Sans" charset="0"/>
              </a:rPr>
              <a:t>Save time and effort by reusing your functional integration tests for performance testing</a:t>
            </a:r>
          </a:p>
          <a:p>
            <a:pPr marL="469094" lvl="1" indent="-120251"/>
            <a:r>
              <a:rPr lang="en-US" sz="1200" dirty="0">
                <a:solidFill>
                  <a:schemeClr val="tx1">
                    <a:lumMod val="95000"/>
                    <a:lumOff val="5000"/>
                  </a:schemeClr>
                </a:solidFill>
                <a:latin typeface="IBM Plex Sans" charset="0"/>
                <a:ea typeface="IBM Plex Sans" charset="0"/>
                <a:cs typeface="IBM Plex Sans" charset="0"/>
              </a:rPr>
              <a:t>Combine your tests to model real-world scenarios and assess the impact of load on your integrated  infrastructure. </a:t>
            </a:r>
          </a:p>
          <a:p>
            <a:pPr marL="171446" indent="-171446">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Test Virtualization Server</a:t>
            </a:r>
          </a:p>
          <a:p>
            <a:pPr marL="469094" lvl="1" indent="-120251"/>
            <a:r>
              <a:rPr lang="en-US" sz="1200" dirty="0">
                <a:solidFill>
                  <a:schemeClr val="tx1">
                    <a:lumMod val="95000"/>
                    <a:lumOff val="5000"/>
                  </a:schemeClr>
                </a:solidFill>
                <a:latin typeface="IBM Plex Sans" charset="0"/>
                <a:ea typeface="IBM Plex Sans" charset="0"/>
                <a:cs typeface="IBM Plex Sans" charset="0"/>
              </a:rPr>
              <a:t>Model real system behavior to eliminate test dependencies and simulate production, </a:t>
            </a:r>
          </a:p>
          <a:p>
            <a:pPr marL="469094" lvl="1" indent="-120251"/>
            <a:r>
              <a:rPr lang="en-US" sz="1200" dirty="0">
                <a:solidFill>
                  <a:schemeClr val="tx1">
                    <a:lumMod val="95000"/>
                    <a:lumOff val="5000"/>
                  </a:schemeClr>
                </a:solidFill>
                <a:latin typeface="IBM Plex Sans" charset="0"/>
                <a:ea typeface="IBM Plex Sans" charset="0"/>
                <a:cs typeface="IBM Plex Sans" charset="0"/>
              </a:rPr>
              <a:t>Accelerate testing and reduce the setup and infrastructure costs of traditional testing environments. </a:t>
            </a:r>
          </a:p>
          <a:p>
            <a:endParaRPr lang="en-US" dirty="0"/>
          </a:p>
        </p:txBody>
      </p:sp>
      <p:sp>
        <p:nvSpPr>
          <p:cNvPr id="5" name="Footer Placeholder 4"/>
          <p:cNvSpPr>
            <a:spLocks noGrp="1"/>
          </p:cNvSpPr>
          <p:nvPr>
            <p:ph type="ftr" sz="quarter" idx="4294967295"/>
          </p:nvPr>
        </p:nvSpPr>
        <p:spPr>
          <a:xfrm>
            <a:off x="228600" y="4826480"/>
            <a:ext cx="6400800" cy="137160"/>
          </a:xfrm>
          <a:prstGeom prst="rect">
            <a:avLst/>
          </a:prstGeom>
        </p:spPr>
        <p:txBody>
          <a:bodyPr vert="horz" lIns="0" tIns="0" rIns="0" bIns="0" rtlCol="0" anchor="ctr"/>
          <a:lstStyle/>
          <a:p>
            <a:r>
              <a:rPr lang="en-US" sz="500">
                <a:latin typeface="IBM Plex Sans" charset="0"/>
                <a:ea typeface="IBM Plex Sans" charset="0"/>
                <a:cs typeface="IBM Plex Sans" charset="0"/>
              </a:rPr>
              <a:t>IBM Z / © 2019 IBM Corporation</a:t>
            </a:r>
            <a:endParaRPr lang="en-US" sz="500" dirty="0">
              <a:latin typeface="IBM Plex Sans" charset="0"/>
              <a:ea typeface="IBM Plex Sans" charset="0"/>
              <a:cs typeface="IBM Plex Sans" charset="0"/>
            </a:endParaRPr>
          </a:p>
        </p:txBody>
      </p:sp>
      <p:grpSp>
        <p:nvGrpSpPr>
          <p:cNvPr id="9" name="Group 8"/>
          <p:cNvGrpSpPr/>
          <p:nvPr/>
        </p:nvGrpSpPr>
        <p:grpSpPr>
          <a:xfrm>
            <a:off x="2399792" y="1644655"/>
            <a:ext cx="2041427" cy="3318986"/>
            <a:chOff x="5123260" y="816225"/>
            <a:chExt cx="2801542" cy="4043365"/>
          </a:xfrm>
        </p:grpSpPr>
        <p:grpSp>
          <p:nvGrpSpPr>
            <p:cNvPr id="27" name="Group 3"/>
            <p:cNvGrpSpPr>
              <a:grpSpLocks/>
            </p:cNvGrpSpPr>
            <p:nvPr/>
          </p:nvGrpSpPr>
          <p:grpSpPr bwMode="auto">
            <a:xfrm>
              <a:off x="5123261" y="1927079"/>
              <a:ext cx="2801541" cy="742950"/>
              <a:chOff x="3168" y="1728"/>
              <a:chExt cx="2353" cy="624"/>
            </a:xfrm>
          </p:grpSpPr>
          <p:sp>
            <p:nvSpPr>
              <p:cNvPr id="28" name="Rectangle 4"/>
              <p:cNvSpPr>
                <a:spLocks noChangeArrowheads="1"/>
              </p:cNvSpPr>
              <p:nvPr/>
            </p:nvSpPr>
            <p:spPr bwMode="auto">
              <a:xfrm>
                <a:off x="3168" y="1728"/>
                <a:ext cx="2353" cy="624"/>
              </a:xfrm>
              <a:prstGeom prst="rect">
                <a:avLst/>
              </a:prstGeom>
              <a:solidFill>
                <a:schemeClr val="accent1"/>
              </a:solidFill>
              <a:ln w="9525">
                <a:noFill/>
                <a:miter lim="800000"/>
                <a:headEnd/>
                <a:tailEnd/>
              </a:ln>
            </p:spPr>
            <p:txBody>
              <a:bodyPr wrap="none" anchor="ctr"/>
              <a:lstStyle/>
              <a:p>
                <a:pPr defTabSz="336938"/>
                <a:r>
                  <a:rPr lang="en-US" sz="800" dirty="0">
                    <a:solidFill>
                      <a:srgbClr val="FFFFFF"/>
                    </a:solidFill>
                  </a:rPr>
                  <a:t>Test </a:t>
                </a:r>
                <a:br>
                  <a:rPr lang="en-US" sz="800" dirty="0">
                    <a:solidFill>
                      <a:srgbClr val="FFFFFF"/>
                    </a:solidFill>
                  </a:rPr>
                </a:br>
                <a:r>
                  <a:rPr lang="en-US" sz="800" dirty="0">
                    <a:solidFill>
                      <a:srgbClr val="FFFFFF"/>
                    </a:solidFill>
                  </a:rPr>
                  <a:t>Workbench</a:t>
                </a:r>
              </a:p>
            </p:txBody>
          </p:sp>
          <p:sp>
            <p:nvSpPr>
              <p:cNvPr id="29" name="Text Box 5"/>
              <p:cNvSpPr txBox="1">
                <a:spLocks noChangeArrowheads="1"/>
              </p:cNvSpPr>
              <p:nvPr/>
            </p:nvSpPr>
            <p:spPr bwMode="auto">
              <a:xfrm>
                <a:off x="4224" y="1740"/>
                <a:ext cx="1211" cy="598"/>
              </a:xfrm>
              <a:prstGeom prst="rect">
                <a:avLst/>
              </a:prstGeom>
              <a:noFill/>
              <a:ln w="9525">
                <a:noFill/>
                <a:miter lim="800000"/>
                <a:headEnd/>
                <a:tailEnd/>
              </a:ln>
            </p:spPr>
            <p:txBody>
              <a:bodyPr wrap="none">
                <a:spAutoFit/>
              </a:bodyPr>
              <a:lstStyle/>
              <a:p>
                <a:pPr defTabSz="336938"/>
                <a:r>
                  <a:rPr lang="en-US" sz="800" dirty="0">
                    <a:solidFill>
                      <a:schemeClr val="bg1"/>
                    </a:solidFill>
                    <a:ea typeface="MS PGothic" pitchFamily="34" charset="-128"/>
                  </a:rPr>
                  <a:t>Functional Testing</a:t>
                </a:r>
                <a:br>
                  <a:rPr lang="en-US" sz="800" dirty="0">
                    <a:solidFill>
                      <a:schemeClr val="bg1"/>
                    </a:solidFill>
                    <a:ea typeface="MS PGothic" pitchFamily="34" charset="-128"/>
                  </a:rPr>
                </a:br>
                <a:r>
                  <a:rPr lang="en-US" sz="800" dirty="0">
                    <a:solidFill>
                      <a:schemeClr val="bg1"/>
                    </a:solidFill>
                    <a:ea typeface="MS PGothic" pitchFamily="34" charset="-128"/>
                  </a:rPr>
                  <a:t>Integration Testing</a:t>
                </a:r>
                <a:br>
                  <a:rPr lang="en-US" sz="800" dirty="0">
                    <a:solidFill>
                      <a:schemeClr val="bg1"/>
                    </a:solidFill>
                    <a:ea typeface="MS PGothic" pitchFamily="34" charset="-128"/>
                  </a:rPr>
                </a:br>
                <a:r>
                  <a:rPr lang="en-US" sz="800" dirty="0">
                    <a:solidFill>
                      <a:schemeClr val="bg1"/>
                    </a:solidFill>
                    <a:ea typeface="MS PGothic" pitchFamily="34" charset="-128"/>
                  </a:rPr>
                  <a:t>Performance Testing</a:t>
                </a:r>
                <a:br>
                  <a:rPr lang="en-US" sz="800" dirty="0">
                    <a:solidFill>
                      <a:schemeClr val="bg1"/>
                    </a:solidFill>
                    <a:ea typeface="MS PGothic" pitchFamily="34" charset="-128"/>
                  </a:rPr>
                </a:br>
                <a:r>
                  <a:rPr lang="en-US" sz="800" dirty="0">
                    <a:solidFill>
                      <a:schemeClr val="bg1"/>
                    </a:solidFill>
                    <a:ea typeface="MS PGothic" pitchFamily="34" charset="-128"/>
                  </a:rPr>
                  <a:t>Regression Testing</a:t>
                </a:r>
              </a:p>
            </p:txBody>
          </p:sp>
        </p:grpSp>
        <p:sp>
          <p:nvSpPr>
            <p:cNvPr id="31" name="Rectangle 6"/>
            <p:cNvSpPr>
              <a:spLocks noChangeArrowheads="1"/>
            </p:cNvSpPr>
            <p:nvPr/>
          </p:nvSpPr>
          <p:spPr bwMode="auto">
            <a:xfrm>
              <a:off x="5123260" y="2772422"/>
              <a:ext cx="2801539" cy="571500"/>
            </a:xfrm>
            <a:prstGeom prst="rect">
              <a:avLst/>
            </a:prstGeom>
            <a:solidFill>
              <a:schemeClr val="accent1"/>
            </a:solidFill>
            <a:ln w="9525">
              <a:noFill/>
              <a:miter lim="800000"/>
              <a:headEnd/>
              <a:tailEnd/>
            </a:ln>
          </p:spPr>
          <p:txBody>
            <a:bodyPr wrap="none" anchor="ctr"/>
            <a:lstStyle/>
            <a:p>
              <a:pPr defTabSz="336938"/>
              <a:r>
                <a:rPr lang="en-US" sz="800" dirty="0">
                  <a:solidFill>
                    <a:srgbClr val="FFFFFF"/>
                  </a:solidFill>
                </a:rPr>
                <a:t>Test </a:t>
              </a:r>
              <a:br>
                <a:rPr lang="en-US" sz="800" dirty="0">
                  <a:solidFill>
                    <a:srgbClr val="FFFFFF"/>
                  </a:solidFill>
                </a:rPr>
              </a:br>
              <a:r>
                <a:rPr lang="en-US" sz="800" dirty="0">
                  <a:solidFill>
                    <a:srgbClr val="FFFFFF"/>
                  </a:solidFill>
                </a:rPr>
                <a:t>Servers</a:t>
              </a:r>
            </a:p>
          </p:txBody>
        </p:sp>
        <p:sp>
          <p:nvSpPr>
            <p:cNvPr id="32" name="Text Box 7"/>
            <p:cNvSpPr txBox="1">
              <a:spLocks noChangeArrowheads="1"/>
            </p:cNvSpPr>
            <p:nvPr/>
          </p:nvSpPr>
          <p:spPr bwMode="auto">
            <a:xfrm>
              <a:off x="6380560" y="2855766"/>
              <a:ext cx="1445757" cy="412444"/>
            </a:xfrm>
            <a:prstGeom prst="rect">
              <a:avLst/>
            </a:prstGeom>
            <a:noFill/>
            <a:ln w="9525">
              <a:noFill/>
              <a:miter lim="800000"/>
              <a:headEnd/>
              <a:tailEnd/>
            </a:ln>
          </p:spPr>
          <p:txBody>
            <a:bodyPr wrap="none">
              <a:spAutoFit/>
            </a:bodyPr>
            <a:lstStyle/>
            <a:p>
              <a:pPr defTabSz="336938"/>
              <a:r>
                <a:rPr lang="en-US" sz="800" dirty="0">
                  <a:solidFill>
                    <a:schemeClr val="bg1"/>
                  </a:solidFill>
                  <a:ea typeface="MS PGothic" pitchFamily="34" charset="-128"/>
                </a:rPr>
                <a:t>Load Agents</a:t>
              </a:r>
              <a:br>
                <a:rPr lang="en-US" sz="800" dirty="0">
                  <a:solidFill>
                    <a:schemeClr val="bg1"/>
                  </a:solidFill>
                  <a:ea typeface="MS PGothic" pitchFamily="34" charset="-128"/>
                </a:rPr>
              </a:br>
              <a:r>
                <a:rPr lang="en-US" sz="800" dirty="0">
                  <a:solidFill>
                    <a:schemeClr val="bg1"/>
                  </a:solidFill>
                  <a:ea typeface="MS PGothic" pitchFamily="34" charset="-128"/>
                </a:rPr>
                <a:t>Virtualization Agents</a:t>
              </a:r>
            </a:p>
          </p:txBody>
        </p:sp>
        <p:grpSp>
          <p:nvGrpSpPr>
            <p:cNvPr id="33" name="Group 12"/>
            <p:cNvGrpSpPr>
              <a:grpSpLocks/>
            </p:cNvGrpSpPr>
            <p:nvPr/>
          </p:nvGrpSpPr>
          <p:grpSpPr bwMode="auto">
            <a:xfrm>
              <a:off x="5719172" y="3257007"/>
              <a:ext cx="1439467" cy="1602583"/>
              <a:chOff x="3301" y="2860"/>
              <a:chExt cx="1209" cy="1346"/>
            </a:xfrm>
          </p:grpSpPr>
          <p:grpSp>
            <p:nvGrpSpPr>
              <p:cNvPr id="34" name="Group 13"/>
              <p:cNvGrpSpPr>
                <a:grpSpLocks/>
              </p:cNvGrpSpPr>
              <p:nvPr/>
            </p:nvGrpSpPr>
            <p:grpSpPr bwMode="auto">
              <a:xfrm>
                <a:off x="3331" y="2860"/>
                <a:ext cx="1147" cy="1079"/>
                <a:chOff x="3794" y="2733"/>
                <a:chExt cx="1343" cy="1263"/>
              </a:xfrm>
            </p:grpSpPr>
            <p:sp>
              <p:nvSpPr>
                <p:cNvPr id="36" name="AutoShape 14"/>
                <p:cNvSpPr>
                  <a:spLocks noChangeArrowheads="1"/>
                </p:cNvSpPr>
                <p:nvPr/>
              </p:nvSpPr>
              <p:spPr bwMode="auto">
                <a:xfrm>
                  <a:off x="3911" y="2944"/>
                  <a:ext cx="1095" cy="804"/>
                </a:xfrm>
                <a:prstGeom prst="roundRect">
                  <a:avLst>
                    <a:gd name="adj" fmla="val 11444"/>
                  </a:avLst>
                </a:prstGeom>
                <a:gradFill rotWithShape="1">
                  <a:gsLst>
                    <a:gs pos="0">
                      <a:schemeClr val="accent1"/>
                    </a:gs>
                    <a:gs pos="100000">
                      <a:srgbClr val="9999FF"/>
                    </a:gs>
                  </a:gsLst>
                  <a:lin ang="2700000" scaled="1"/>
                </a:gradFill>
                <a:ln w="9525">
                  <a:noFill/>
                  <a:round/>
                  <a:headEnd/>
                  <a:tailEnd/>
                </a:ln>
              </p:spPr>
              <p:txBody>
                <a:bodyPr wrap="none" anchor="ctr"/>
                <a:lstStyle/>
                <a:p>
                  <a:pPr algn="ctr" defTabSz="336938">
                    <a:buClr>
                      <a:srgbClr val="000000"/>
                    </a:buClr>
                  </a:pPr>
                  <a:endParaRPr lang="en-US" sz="1000" b="1"/>
                </a:p>
              </p:txBody>
            </p:sp>
            <p:pic>
              <p:nvPicPr>
                <p:cNvPr id="37" name="Picture 15" descr="Servers"/>
                <p:cNvPicPr>
                  <a:picLocks noChangeAspect="1" noChangeArrowheads="1"/>
                </p:cNvPicPr>
                <p:nvPr/>
              </p:nvPicPr>
              <p:blipFill>
                <a:blip r:embed="rId3"/>
                <a:srcRect/>
                <a:stretch>
                  <a:fillRect/>
                </a:stretch>
              </p:blipFill>
              <p:spPr bwMode="auto">
                <a:xfrm>
                  <a:off x="3794" y="2733"/>
                  <a:ext cx="1343" cy="1263"/>
                </a:xfrm>
                <a:prstGeom prst="rect">
                  <a:avLst/>
                </a:prstGeom>
                <a:noFill/>
                <a:ln w="9525">
                  <a:noFill/>
                  <a:miter lim="800000"/>
                  <a:headEnd/>
                  <a:tailEnd/>
                </a:ln>
              </p:spPr>
            </p:pic>
          </p:grpSp>
          <p:sp>
            <p:nvSpPr>
              <p:cNvPr id="35" name="Text Box 16"/>
              <p:cNvSpPr txBox="1">
                <a:spLocks noChangeArrowheads="1"/>
              </p:cNvSpPr>
              <p:nvPr/>
            </p:nvSpPr>
            <p:spPr bwMode="auto">
              <a:xfrm>
                <a:off x="3301" y="3734"/>
                <a:ext cx="1209" cy="472"/>
              </a:xfrm>
              <a:prstGeom prst="rect">
                <a:avLst/>
              </a:prstGeom>
              <a:noFill/>
              <a:ln w="9525">
                <a:noFill/>
                <a:miter lim="800000"/>
                <a:headEnd/>
                <a:tailEnd/>
              </a:ln>
            </p:spPr>
            <p:txBody>
              <a:bodyPr wrap="none">
                <a:spAutoFit/>
              </a:bodyPr>
              <a:lstStyle/>
              <a:p>
                <a:pPr algn="ctr" defTabSz="336938"/>
                <a:r>
                  <a:rPr lang="en-US" sz="1200">
                    <a:solidFill>
                      <a:srgbClr val="7889FB"/>
                    </a:solidFill>
                    <a:ea typeface="MS PGothic" pitchFamily="34" charset="-128"/>
                  </a:rPr>
                  <a:t>Test Lab</a:t>
                </a:r>
                <a:br>
                  <a:rPr lang="en-US" sz="1200">
                    <a:solidFill>
                      <a:srgbClr val="7889FB"/>
                    </a:solidFill>
                    <a:ea typeface="MS PGothic" pitchFamily="34" charset="-128"/>
                  </a:rPr>
                </a:br>
                <a:r>
                  <a:rPr lang="en-US" sz="1200">
                    <a:solidFill>
                      <a:srgbClr val="7889FB"/>
                    </a:solidFill>
                    <a:ea typeface="MS PGothic" pitchFamily="34" charset="-128"/>
                  </a:rPr>
                  <a:t>Infrastructure</a:t>
                </a:r>
              </a:p>
            </p:txBody>
          </p:sp>
        </p:grpSp>
        <p:grpSp>
          <p:nvGrpSpPr>
            <p:cNvPr id="38" name="Group 37"/>
            <p:cNvGrpSpPr/>
            <p:nvPr/>
          </p:nvGrpSpPr>
          <p:grpSpPr>
            <a:xfrm>
              <a:off x="5507237" y="816225"/>
              <a:ext cx="1860947" cy="1097757"/>
              <a:chOff x="5394325" y="1365385"/>
              <a:chExt cx="2481263" cy="1463675"/>
            </a:xfrm>
          </p:grpSpPr>
          <p:grpSp>
            <p:nvGrpSpPr>
              <p:cNvPr id="39" name="Group 9"/>
              <p:cNvGrpSpPr>
                <a:grpSpLocks/>
              </p:cNvGrpSpPr>
              <p:nvPr/>
            </p:nvGrpSpPr>
            <p:grpSpPr bwMode="auto">
              <a:xfrm>
                <a:off x="5394325" y="1365385"/>
                <a:ext cx="1428750" cy="1463675"/>
                <a:chOff x="3349" y="626"/>
                <a:chExt cx="900" cy="922"/>
              </a:xfrm>
            </p:grpSpPr>
            <p:pic>
              <p:nvPicPr>
                <p:cNvPr id="44" name="Picture 10" descr="Collaborate"/>
                <p:cNvPicPr>
                  <a:picLocks noChangeAspect="1" noChangeArrowheads="1"/>
                </p:cNvPicPr>
                <p:nvPr/>
              </p:nvPicPr>
              <p:blipFill>
                <a:blip r:embed="rId4"/>
                <a:srcRect/>
                <a:stretch>
                  <a:fillRect/>
                </a:stretch>
              </p:blipFill>
              <p:spPr bwMode="auto">
                <a:xfrm>
                  <a:off x="3349" y="626"/>
                  <a:ext cx="900" cy="900"/>
                </a:xfrm>
                <a:prstGeom prst="rect">
                  <a:avLst/>
                </a:prstGeom>
                <a:noFill/>
                <a:ln w="9525">
                  <a:noFill/>
                  <a:miter lim="800000"/>
                  <a:headEnd/>
                  <a:tailEnd/>
                </a:ln>
              </p:spPr>
            </p:pic>
            <p:sp>
              <p:nvSpPr>
                <p:cNvPr id="45" name="Text Box 11"/>
                <p:cNvSpPr txBox="1">
                  <a:spLocks noChangeArrowheads="1"/>
                </p:cNvSpPr>
                <p:nvPr/>
              </p:nvSpPr>
              <p:spPr bwMode="auto">
                <a:xfrm>
                  <a:off x="3568" y="1265"/>
                  <a:ext cx="436" cy="283"/>
                </a:xfrm>
                <a:prstGeom prst="rect">
                  <a:avLst/>
                </a:prstGeom>
                <a:noFill/>
                <a:ln w="9525">
                  <a:noFill/>
                  <a:miter lim="800000"/>
                  <a:headEnd/>
                  <a:tailEnd/>
                </a:ln>
              </p:spPr>
              <p:txBody>
                <a:bodyPr wrap="none">
                  <a:spAutoFit/>
                </a:bodyPr>
                <a:lstStyle/>
                <a:p>
                  <a:pPr algn="ctr" defTabSz="336938"/>
                  <a:r>
                    <a:rPr lang="en-US" sz="1200">
                      <a:solidFill>
                        <a:srgbClr val="7889FB"/>
                      </a:solidFill>
                      <a:ea typeface="MS PGothic" pitchFamily="34" charset="-128"/>
                    </a:rPr>
                    <a:t>QA</a:t>
                  </a:r>
                </a:p>
              </p:txBody>
            </p:sp>
          </p:grpSp>
          <p:grpSp>
            <p:nvGrpSpPr>
              <p:cNvPr id="40" name="Group 9"/>
              <p:cNvGrpSpPr>
                <a:grpSpLocks/>
              </p:cNvGrpSpPr>
              <p:nvPr/>
            </p:nvGrpSpPr>
            <p:grpSpPr bwMode="auto">
              <a:xfrm>
                <a:off x="6446838" y="1365385"/>
                <a:ext cx="1428750" cy="1463675"/>
                <a:chOff x="3349" y="626"/>
                <a:chExt cx="900" cy="922"/>
              </a:xfrm>
            </p:grpSpPr>
            <p:pic>
              <p:nvPicPr>
                <p:cNvPr id="42" name="Picture 10" descr="Collaborate"/>
                <p:cNvPicPr>
                  <a:picLocks noChangeAspect="1" noChangeArrowheads="1"/>
                </p:cNvPicPr>
                <p:nvPr/>
              </p:nvPicPr>
              <p:blipFill>
                <a:blip r:embed="rId4"/>
                <a:srcRect/>
                <a:stretch>
                  <a:fillRect/>
                </a:stretch>
              </p:blipFill>
              <p:spPr bwMode="auto">
                <a:xfrm>
                  <a:off x="3349" y="626"/>
                  <a:ext cx="900" cy="900"/>
                </a:xfrm>
                <a:prstGeom prst="rect">
                  <a:avLst/>
                </a:prstGeom>
                <a:noFill/>
                <a:ln w="9525">
                  <a:noFill/>
                  <a:miter lim="800000"/>
                  <a:headEnd/>
                  <a:tailEnd/>
                </a:ln>
              </p:spPr>
            </p:pic>
            <p:sp>
              <p:nvSpPr>
                <p:cNvPr id="43" name="Text Box 11"/>
                <p:cNvSpPr txBox="1">
                  <a:spLocks noChangeArrowheads="1"/>
                </p:cNvSpPr>
                <p:nvPr/>
              </p:nvSpPr>
              <p:spPr bwMode="auto">
                <a:xfrm>
                  <a:off x="3552" y="1265"/>
                  <a:ext cx="508" cy="283"/>
                </a:xfrm>
                <a:prstGeom prst="rect">
                  <a:avLst/>
                </a:prstGeom>
                <a:noFill/>
                <a:ln w="9525">
                  <a:noFill/>
                  <a:miter lim="800000"/>
                  <a:headEnd/>
                  <a:tailEnd/>
                </a:ln>
              </p:spPr>
              <p:txBody>
                <a:bodyPr wrap="none">
                  <a:spAutoFit/>
                </a:bodyPr>
                <a:lstStyle/>
                <a:p>
                  <a:pPr defTabSz="336938"/>
                  <a:r>
                    <a:rPr lang="en-US" sz="1200">
                      <a:solidFill>
                        <a:srgbClr val="7889FB"/>
                      </a:solidFill>
                      <a:ea typeface="MS PGothic" pitchFamily="34" charset="-128"/>
                    </a:rPr>
                    <a:t>DEV</a:t>
                  </a:r>
                </a:p>
              </p:txBody>
            </p:sp>
          </p:grpSp>
          <p:pic>
            <p:nvPicPr>
              <p:cNvPr id="41" name="Picture 10" descr="Collaborate"/>
              <p:cNvPicPr>
                <a:picLocks noChangeAspect="1" noChangeArrowheads="1"/>
              </p:cNvPicPr>
              <p:nvPr/>
            </p:nvPicPr>
            <p:blipFill>
              <a:blip r:embed="rId4"/>
              <a:srcRect/>
              <a:stretch>
                <a:fillRect/>
              </a:stretch>
            </p:blipFill>
            <p:spPr bwMode="auto">
              <a:xfrm>
                <a:off x="5946775" y="1365385"/>
                <a:ext cx="1428750" cy="1428750"/>
              </a:xfrm>
              <a:prstGeom prst="rect">
                <a:avLst/>
              </a:prstGeom>
              <a:noFill/>
              <a:ln w="9525">
                <a:noFill/>
                <a:miter lim="800000"/>
                <a:headEnd/>
                <a:tailEnd/>
              </a:ln>
            </p:spPr>
          </p:pic>
        </p:grpSp>
      </p:grpSp>
      <p:grpSp>
        <p:nvGrpSpPr>
          <p:cNvPr id="2" name="Group 1"/>
          <p:cNvGrpSpPr/>
          <p:nvPr/>
        </p:nvGrpSpPr>
        <p:grpSpPr>
          <a:xfrm>
            <a:off x="5414949" y="223745"/>
            <a:ext cx="3435830" cy="530274"/>
            <a:chOff x="5414948" y="223744"/>
            <a:chExt cx="3435830" cy="530274"/>
          </a:xfrm>
        </p:grpSpPr>
        <p:grpSp>
          <p:nvGrpSpPr>
            <p:cNvPr id="26" name="Group 25"/>
            <p:cNvGrpSpPr/>
            <p:nvPr/>
          </p:nvGrpSpPr>
          <p:grpSpPr>
            <a:xfrm>
              <a:off x="5414948" y="223744"/>
              <a:ext cx="3435830" cy="530274"/>
              <a:chOff x="5660113" y="136568"/>
              <a:chExt cx="3435830" cy="530274"/>
            </a:xfrm>
          </p:grpSpPr>
          <p:grpSp>
            <p:nvGrpSpPr>
              <p:cNvPr id="46" name="Group 45"/>
              <p:cNvGrpSpPr/>
              <p:nvPr/>
            </p:nvGrpSpPr>
            <p:grpSpPr>
              <a:xfrm>
                <a:off x="5680696" y="141848"/>
                <a:ext cx="3415247" cy="524994"/>
                <a:chOff x="5336783" y="184351"/>
                <a:chExt cx="3415247" cy="524994"/>
              </a:xfrm>
            </p:grpSpPr>
            <p:grpSp>
              <p:nvGrpSpPr>
                <p:cNvPr id="48" name="Group 47"/>
                <p:cNvGrpSpPr/>
                <p:nvPr/>
              </p:nvGrpSpPr>
              <p:grpSpPr>
                <a:xfrm>
                  <a:off x="5336783" y="201168"/>
                  <a:ext cx="3415247" cy="508177"/>
                  <a:chOff x="5336783" y="201168"/>
                  <a:chExt cx="3415247" cy="508177"/>
                </a:xfrm>
              </p:grpSpPr>
              <p:grpSp>
                <p:nvGrpSpPr>
                  <p:cNvPr id="50" name="Group 49"/>
                  <p:cNvGrpSpPr/>
                  <p:nvPr/>
                </p:nvGrpSpPr>
                <p:grpSpPr>
                  <a:xfrm>
                    <a:off x="5336783" y="201168"/>
                    <a:ext cx="3381955" cy="505071"/>
                    <a:chOff x="326066" y="2849718"/>
                    <a:chExt cx="11214474" cy="1445348"/>
                  </a:xfrm>
                </p:grpSpPr>
                <p:sp>
                  <p:nvSpPr>
                    <p:cNvPr id="53" name="Rectangle 52"/>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55" name="Picture 54"/>
                    <p:cNvPicPr>
                      <a:picLocks noChangeAspect="1"/>
                    </p:cNvPicPr>
                    <p:nvPr/>
                  </p:nvPicPr>
                  <p:blipFill>
                    <a:blip r:embed="rId6"/>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56" name="Picture 5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57" name="TextBox 56"/>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58" name="TextBox 57"/>
                    <p:cNvSpPr txBox="1"/>
                    <p:nvPr/>
                  </p:nvSpPr>
                  <p:spPr>
                    <a:xfrm>
                      <a:off x="4445659" y="3629266"/>
                      <a:ext cx="1138586"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59" name="TextBox 58"/>
                    <p:cNvSpPr txBox="1"/>
                    <p:nvPr/>
                  </p:nvSpPr>
                  <p:spPr>
                    <a:xfrm>
                      <a:off x="6446286" y="3590462"/>
                      <a:ext cx="1712661"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60" name="Straight Arrow Connector 59"/>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1" name="Straight Arrow Connector 60"/>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2" name="Straight Arrow Connector 61"/>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63" name="Content Placeholder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64" name="Straight Arrow Connector 63"/>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65" name="Picture 64">
                      <a:extLst>
                        <a:ext uri="{FF2B5EF4-FFF2-40B4-BE49-F238E27FC236}">
                          <a16:creationId xmlns:a16="http://schemas.microsoft.com/office/drawing/2014/main" id="{8A05827B-425B-1D43-821E-A6A019E41622}"/>
                        </a:ext>
                      </a:extLst>
                    </p:cNvPr>
                    <p:cNvPicPr>
                      <a:picLocks noChangeAspect="1"/>
                    </p:cNvPicPr>
                    <p:nvPr/>
                  </p:nvPicPr>
                  <p:blipFill>
                    <a:blip r:embed="rId9"/>
                    <a:stretch>
                      <a:fillRect/>
                    </a:stretch>
                  </p:blipFill>
                  <p:spPr>
                    <a:xfrm>
                      <a:off x="8667874" y="2947258"/>
                      <a:ext cx="438354" cy="426064"/>
                    </a:xfrm>
                    <a:prstGeom prst="rect">
                      <a:avLst/>
                    </a:prstGeom>
                  </p:spPr>
                </p:pic>
                <p:pic>
                  <p:nvPicPr>
                    <p:cNvPr id="66"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7" name="Picture 9"/>
                    <p:cNvPicPr>
                      <a:picLocks noChangeAspect="1" noChangeArrowheads="1"/>
                    </p:cNvPicPr>
                    <p:nvPr/>
                  </p:nvPicPr>
                  <p:blipFill>
                    <a:blip r:embed="rId11"/>
                    <a:srcRect/>
                    <a:stretch>
                      <a:fillRect/>
                    </a:stretch>
                  </p:blipFill>
                  <p:spPr bwMode="auto">
                    <a:xfrm>
                      <a:off x="10344200" y="3034449"/>
                      <a:ext cx="501090" cy="673069"/>
                    </a:xfrm>
                    <a:prstGeom prst="rect">
                      <a:avLst/>
                    </a:prstGeom>
                    <a:noFill/>
                    <a:ln w="9525">
                      <a:noFill/>
                      <a:miter lim="800000"/>
                      <a:headEnd/>
                      <a:tailEnd/>
                    </a:ln>
                  </p:spPr>
                </p:pic>
                <p:sp>
                  <p:nvSpPr>
                    <p:cNvPr id="68" name="TextBox 67"/>
                    <p:cNvSpPr txBox="1"/>
                    <p:nvPr/>
                  </p:nvSpPr>
                  <p:spPr>
                    <a:xfrm>
                      <a:off x="2944860" y="3653470"/>
                      <a:ext cx="1085431"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51" name="TextBox 50"/>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52" name="TextBox 51"/>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49" name="Rectangle 48"/>
                <p:cNvSpPr/>
                <p:nvPr/>
              </p:nvSpPr>
              <p:spPr>
                <a:xfrm>
                  <a:off x="8233864" y="184351"/>
                  <a:ext cx="484873"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47" name="Rectangle 46"/>
              <p:cNvSpPr/>
              <p:nvPr/>
            </p:nvSpPr>
            <p:spPr>
              <a:xfrm>
                <a:off x="5660113" y="136568"/>
                <a:ext cx="1224056"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69" name="Straight Arrow Connector 68"/>
            <p:cNvCxnSpPr/>
            <p:nvPr/>
          </p:nvCxnSpPr>
          <p:spPr bwMode="auto">
            <a:xfrm flipV="1">
              <a:off x="8196858" y="462525"/>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
        <p:nvSpPr>
          <p:cNvPr id="70" name="Text Placeholder 29">
            <a:extLst>
              <a:ext uri="{FF2B5EF4-FFF2-40B4-BE49-F238E27FC236}">
                <a16:creationId xmlns:a16="http://schemas.microsoft.com/office/drawing/2014/main" id="{F0A355A5-92A6-5449-B476-8F0E769E61C2}"/>
              </a:ext>
            </a:extLst>
          </p:cNvPr>
          <p:cNvSpPr>
            <a:spLocks noGrp="1"/>
          </p:cNvSpPr>
          <p:nvPr>
            <p:ph type="body" sz="quarter" idx="13"/>
          </p:nvPr>
        </p:nvSpPr>
        <p:spPr>
          <a:xfrm>
            <a:off x="124276" y="184568"/>
            <a:ext cx="4114800" cy="300037"/>
          </a:xfrm>
        </p:spPr>
        <p:txBody>
          <a:bodyPr>
            <a:normAutofit fontScale="77500" lnSpcReduction="20000"/>
          </a:bodyPr>
          <a:lstStyle/>
          <a:p>
            <a:r>
              <a:rPr lang="en-IN" sz="2200" dirty="0">
                <a:latin typeface="+mj-lt"/>
                <a:cs typeface="Arial" panose="020B0604020202020204" pitchFamily="34" charset="0"/>
              </a:rPr>
              <a:t>Continuous Testing Solutions</a:t>
            </a:r>
            <a:endParaRPr lang="en-US" sz="2200" dirty="0">
              <a:latin typeface="+mj-lt"/>
              <a:cs typeface="Arial" panose="020B0604020202020204" pitchFamily="34" charset="0"/>
            </a:endParaRPr>
          </a:p>
        </p:txBody>
      </p:sp>
    </p:spTree>
    <p:extLst>
      <p:ext uri="{BB962C8B-B14F-4D97-AF65-F5344CB8AC3E}">
        <p14:creationId xmlns:p14="http://schemas.microsoft.com/office/powerpoint/2010/main" val="29217763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DevOps </a:t>
            </a:r>
            <a:r>
              <a:rPr lang="en-US" sz="2000" dirty="0">
                <a:solidFill>
                  <a:srgbClr val="C00000"/>
                </a:solidFill>
                <a:latin typeface="Arial"/>
                <a:ea typeface="Arial"/>
                <a:cs typeface="Arial"/>
                <a:sym typeface="Arial"/>
              </a:rPr>
              <a:t>“People” </a:t>
            </a:r>
            <a:r>
              <a:rPr lang="en-US" sz="2000" dirty="0">
                <a:solidFill>
                  <a:schemeClr val="tx1"/>
                </a:solidFill>
                <a:latin typeface="Arial"/>
                <a:ea typeface="Arial"/>
                <a:cs typeface="Arial"/>
                <a:sym typeface="Arial"/>
              </a:rPr>
              <a:t>– Solution to Developmental Challenges</a:t>
            </a:r>
            <a:endParaRPr lang="en-GB" sz="2000" dirty="0">
              <a:solidFill>
                <a:schemeClr val="tx1"/>
              </a:solidFill>
              <a:latin typeface="Arial"/>
              <a:ea typeface="Arial"/>
              <a:cs typeface="Arial"/>
              <a:sym typeface="Arial"/>
            </a:endParaRPr>
          </a:p>
        </p:txBody>
      </p:sp>
      <p:grpSp>
        <p:nvGrpSpPr>
          <p:cNvPr id="75" name="Group 74"/>
          <p:cNvGrpSpPr/>
          <p:nvPr/>
        </p:nvGrpSpPr>
        <p:grpSpPr>
          <a:xfrm>
            <a:off x="-225635" y="99989"/>
            <a:ext cx="9099905" cy="4381338"/>
            <a:chOff x="0" y="0"/>
            <a:chExt cx="11953737" cy="6045562"/>
          </a:xfrm>
        </p:grpSpPr>
        <p:sp>
          <p:nvSpPr>
            <p:cNvPr id="76"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609585">
                <a:defRPr/>
              </a:pPr>
              <a:endParaRPr lang="en-US" sz="2667" b="1" kern="0" dirty="0">
                <a:latin typeface="Calibri"/>
              </a:endParaRPr>
            </a:p>
          </p:txBody>
        </p:sp>
        <p:grpSp>
          <p:nvGrpSpPr>
            <p:cNvPr id="77" name="Group 76"/>
            <p:cNvGrpSpPr/>
            <p:nvPr/>
          </p:nvGrpSpPr>
          <p:grpSpPr>
            <a:xfrm>
              <a:off x="5689656" y="952107"/>
              <a:ext cx="6264081" cy="5008788"/>
              <a:chOff x="5689656" y="952107"/>
              <a:chExt cx="6264081" cy="5008788"/>
            </a:xfrm>
          </p:grpSpPr>
          <p:sp>
            <p:nvSpPr>
              <p:cNvPr id="86" name="Round Same Side Corner Rectangle 85"/>
              <p:cNvSpPr/>
              <p:nvPr/>
            </p:nvSpPr>
            <p:spPr>
              <a:xfrm>
                <a:off x="7299341" y="952107"/>
                <a:ext cx="4654396" cy="772145"/>
              </a:xfrm>
              <a:prstGeom prst="round2SameRect">
                <a:avLst/>
              </a:prstGeom>
              <a:solidFill>
                <a:srgbClr val="004967"/>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87" name="Rounded Rectangle 86"/>
              <p:cNvSpPr/>
              <p:nvPr/>
            </p:nvSpPr>
            <p:spPr>
              <a:xfrm>
                <a:off x="6097075" y="1187599"/>
                <a:ext cx="4654396" cy="434935"/>
              </a:xfrm>
              <a:prstGeom prst="roundRect">
                <a:avLst>
                  <a:gd name="adj" fmla="val 14976"/>
                </a:avLst>
              </a:prstGeom>
              <a:noFill/>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itchFamily="34" charset="0"/>
                  </a:rPr>
                  <a:t>SOLUTION</a:t>
                </a:r>
              </a:p>
            </p:txBody>
          </p:sp>
          <p:pic>
            <p:nvPicPr>
              <p:cNvPr id="88"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59" y="1429989"/>
                <a:ext cx="1178333" cy="1480540"/>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7314936" y="1748248"/>
                <a:ext cx="4638801" cy="4212647"/>
              </a:xfrm>
              <a:prstGeom prst="rect">
                <a:avLst/>
              </a:prstGeom>
              <a:noFill/>
              <a:ln w="9525">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ctr"/>
              <a:lstStyle/>
              <a:p>
                <a:r>
                  <a:rPr lang="en-US" sz="1300" dirty="0">
                    <a:solidFill>
                      <a:schemeClr val="tx1"/>
                    </a:solidFill>
                    <a:latin typeface="Arial" panose="020B0604020202020204" pitchFamily="34" charset="0"/>
                    <a:cs typeface="Arial" panose="020B0604020202020204" pitchFamily="34" charset="0"/>
                  </a:rPr>
                  <a:t> Re-skilling, Up-skilling through Boot camps  </a:t>
                </a:r>
              </a:p>
              <a:p>
                <a:r>
                  <a:rPr lang="en-US" sz="1300" dirty="0">
                    <a:solidFill>
                      <a:schemeClr val="tx1"/>
                    </a:solidFill>
                    <a:latin typeface="Arial" panose="020B0604020202020204" pitchFamily="34" charset="0"/>
                    <a:cs typeface="Arial" panose="020B0604020202020204" pitchFamily="34" charset="0"/>
                  </a:rPr>
                  <a:t> and inductions for Agile and DevOps</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Regular training sessions to showcase the </a:t>
                </a:r>
              </a:p>
              <a:p>
                <a:r>
                  <a:rPr lang="en-US" sz="1300" dirty="0">
                    <a:solidFill>
                      <a:schemeClr val="tx1"/>
                    </a:solidFill>
                    <a:latin typeface="Arial" panose="020B0604020202020204" pitchFamily="34" charset="0"/>
                    <a:cs typeface="Arial" panose="020B0604020202020204" pitchFamily="34" charset="0"/>
                  </a:rPr>
                  <a:t> benefits of the model</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Encouraging Product Mindset</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All members of the team should have the </a:t>
                </a:r>
              </a:p>
              <a:p>
                <a:r>
                  <a:rPr lang="en-US" sz="1300" dirty="0">
                    <a:solidFill>
                      <a:schemeClr val="tx1"/>
                    </a:solidFill>
                    <a:latin typeface="Arial" panose="020B0604020202020204" pitchFamily="34" charset="0"/>
                    <a:cs typeface="Arial" panose="020B0604020202020204" pitchFamily="34" charset="0"/>
                  </a:rPr>
                  <a:t> visibility of the business value of the project</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Usage of automation wherever possible to  </a:t>
                </a:r>
              </a:p>
              <a:p>
                <a:r>
                  <a:rPr lang="en-US" sz="1300" dirty="0">
                    <a:solidFill>
                      <a:schemeClr val="tx1"/>
                    </a:solidFill>
                    <a:latin typeface="Arial" panose="020B0604020202020204" pitchFamily="34" charset="0"/>
                    <a:cs typeface="Arial" panose="020B0604020202020204" pitchFamily="34" charset="0"/>
                  </a:rPr>
                  <a:t> mitigate dependency on ‘champions’</a:t>
                </a:r>
              </a:p>
            </p:txBody>
          </p:sp>
          <p:pic>
            <p:nvPicPr>
              <p:cNvPr id="90"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2181412"/>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2932834"/>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3684257"/>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4435678"/>
                <a:ext cx="1178333" cy="14805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616783" y="1036096"/>
              <a:ext cx="5005083" cy="5009466"/>
              <a:chOff x="616783" y="1036096"/>
              <a:chExt cx="5005083" cy="5009466"/>
            </a:xfrm>
          </p:grpSpPr>
          <p:sp>
            <p:nvSpPr>
              <p:cNvPr id="80" name="Rounded Rectangle 17"/>
              <p:cNvSpPr/>
              <p:nvPr/>
            </p:nvSpPr>
            <p:spPr>
              <a:xfrm>
                <a:off x="616783" y="1845733"/>
                <a:ext cx="5005083" cy="4199829"/>
              </a:xfrm>
              <a:prstGeom prst="rect">
                <a:avLst/>
              </a:prstGeom>
              <a:noFill/>
              <a:ln w="12700">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800" dirty="0">
                  <a:solidFill>
                    <a:schemeClr val="tx1"/>
                  </a:solidFill>
                  <a:latin typeface="Arial" panose="020B0604020202020204" pitchFamily="34" charset="0"/>
                  <a:cs typeface="Arial" panose="020B0604020202020204" pitchFamily="34" charset="0"/>
                </a:endParaRPr>
              </a:p>
            </p:txBody>
          </p:sp>
          <p:sp>
            <p:nvSpPr>
              <p:cNvPr id="81" name="TextBox 80"/>
              <p:cNvSpPr txBox="1"/>
              <p:nvPr/>
            </p:nvSpPr>
            <p:spPr>
              <a:xfrm>
                <a:off x="666343" y="2293166"/>
                <a:ext cx="3438275" cy="793102"/>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400" dirty="0">
                    <a:solidFill>
                      <a:schemeClr val="tx1"/>
                    </a:solidFill>
                    <a:latin typeface="Arial" panose="020B0604020202020204" pitchFamily="34" charset="0"/>
                    <a:cs typeface="Arial" panose="020B0604020202020204" pitchFamily="34" charset="0"/>
                  </a:rPr>
                  <a:t>Culture Paradigm Shift for the Ageing Workforce</a:t>
                </a:r>
              </a:p>
            </p:txBody>
          </p:sp>
          <p:sp>
            <p:nvSpPr>
              <p:cNvPr id="82" name="TextBox 81"/>
              <p:cNvSpPr txBox="1"/>
              <p:nvPr/>
            </p:nvSpPr>
            <p:spPr>
              <a:xfrm>
                <a:off x="631553" y="3454839"/>
                <a:ext cx="3438275" cy="466531"/>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400" dirty="0">
                    <a:solidFill>
                      <a:schemeClr val="tx1"/>
                    </a:solidFill>
                    <a:latin typeface="Arial" panose="020B0604020202020204" pitchFamily="34" charset="0"/>
                    <a:cs typeface="Arial" pitchFamily="34" charset="0"/>
                  </a:rPr>
                  <a:t> Inertia to Re-Skill</a:t>
                </a:r>
              </a:p>
            </p:txBody>
          </p:sp>
          <p:sp>
            <p:nvSpPr>
              <p:cNvPr id="83" name="Round Same Side Corner Rectangle 82"/>
              <p:cNvSpPr/>
              <p:nvPr/>
            </p:nvSpPr>
            <p:spPr>
              <a:xfrm>
                <a:off x="633719" y="1036096"/>
                <a:ext cx="4971214" cy="772145"/>
              </a:xfrm>
              <a:prstGeom prst="round2SameRect">
                <a:avLst/>
              </a:prstGeom>
              <a:solidFill>
                <a:srgbClr val="004967"/>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84" name="TextBox 83"/>
              <p:cNvSpPr txBox="1"/>
              <p:nvPr/>
            </p:nvSpPr>
            <p:spPr>
              <a:xfrm>
                <a:off x="821327" y="1200917"/>
                <a:ext cx="3438275" cy="400110"/>
              </a:xfrm>
              <a:prstGeom prst="rect">
                <a:avLst/>
              </a:prstGeom>
              <a:noFill/>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itchFamily="34" charset="0"/>
                  </a:rPr>
                  <a:t>CHALLENGES</a:t>
                </a:r>
              </a:p>
            </p:txBody>
          </p:sp>
          <p:sp>
            <p:nvSpPr>
              <p:cNvPr id="85" name="TextBox 84"/>
              <p:cNvSpPr txBox="1"/>
              <p:nvPr/>
            </p:nvSpPr>
            <p:spPr>
              <a:xfrm>
                <a:off x="666343" y="4372746"/>
                <a:ext cx="3871136" cy="793102"/>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400" dirty="0">
                    <a:solidFill>
                      <a:schemeClr val="tx1"/>
                    </a:solidFill>
                    <a:latin typeface="Arial" pitchFamily="34" charset="0"/>
                    <a:cs typeface="Arial" pitchFamily="34" charset="0"/>
                  </a:rPr>
                  <a:t>Low motivation for Legacy </a:t>
                </a:r>
              </a:p>
              <a:p>
                <a:r>
                  <a:rPr lang="en-US" sz="1400" dirty="0">
                    <a:solidFill>
                      <a:schemeClr val="tx1"/>
                    </a:solidFill>
                    <a:latin typeface="Arial" pitchFamily="34" charset="0"/>
                    <a:cs typeface="Arial" pitchFamily="34" charset="0"/>
                  </a:rPr>
                  <a:t>Systems</a:t>
                </a:r>
              </a:p>
            </p:txBody>
          </p:sp>
        </p:grpSp>
        <p:pic>
          <p:nvPicPr>
            <p:cNvPr id="79" name="Picture 4" descr="Image result for break silos in devops"/>
            <p:cNvPicPr>
              <a:picLocks noChangeAspect="1" noChangeArrowheads="1"/>
            </p:cNvPicPr>
            <p:nvPr/>
          </p:nvPicPr>
          <p:blipFill>
            <a:blip r:embed="rId4">
              <a:extLst>
                <a:ext uri="{BEBA8EAE-BF5A-486C-A8C5-ECC9F3942E4B}">
                  <a14:imgProps xmlns:a14="http://schemas.microsoft.com/office/drawing/2010/main">
                    <a14:imgLayer r:embed="rId5">
                      <a14:imgEffect>
                        <a14:artisticCement/>
                      </a14:imgEffect>
                      <a14:imgEffect>
                        <a14:sharpenSoften amount="25000"/>
                      </a14:imgEffect>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rot="20089216">
              <a:off x="3236032" y="2697387"/>
              <a:ext cx="1993746" cy="17877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spTree>
    <p:extLst>
      <p:ext uri="{BB962C8B-B14F-4D97-AF65-F5344CB8AC3E}">
        <p14:creationId xmlns:p14="http://schemas.microsoft.com/office/powerpoint/2010/main" val="394664557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DevOps </a:t>
            </a:r>
            <a:r>
              <a:rPr lang="en-US" sz="2000" dirty="0">
                <a:solidFill>
                  <a:srgbClr val="C00000"/>
                </a:solidFill>
                <a:latin typeface="Arial"/>
                <a:ea typeface="Arial"/>
                <a:cs typeface="Arial"/>
                <a:sym typeface="Arial"/>
              </a:rPr>
              <a:t>“Process” </a:t>
            </a:r>
            <a:r>
              <a:rPr lang="en-US" sz="2000" dirty="0">
                <a:solidFill>
                  <a:schemeClr val="tx1"/>
                </a:solidFill>
                <a:latin typeface="Arial"/>
                <a:ea typeface="Arial"/>
                <a:cs typeface="Arial"/>
                <a:sym typeface="Arial"/>
              </a:rPr>
              <a:t>– Solution to Developmental Challenges</a:t>
            </a:r>
            <a:endParaRPr lang="en-GB" sz="2000" dirty="0">
              <a:solidFill>
                <a:schemeClr val="tx1"/>
              </a:solidFill>
              <a:latin typeface="Arial"/>
              <a:ea typeface="Arial"/>
              <a:cs typeface="Arial"/>
              <a:sym typeface="Arial"/>
            </a:endParaRPr>
          </a:p>
        </p:txBody>
      </p:sp>
      <p:grpSp>
        <p:nvGrpSpPr>
          <p:cNvPr id="29" name="Group 28"/>
          <p:cNvGrpSpPr/>
          <p:nvPr/>
        </p:nvGrpSpPr>
        <p:grpSpPr>
          <a:xfrm>
            <a:off x="-188668" y="362579"/>
            <a:ext cx="9200939" cy="4020478"/>
            <a:chOff x="0" y="0"/>
            <a:chExt cx="11914924" cy="6068305"/>
          </a:xfrm>
        </p:grpSpPr>
        <p:pic>
          <p:nvPicPr>
            <p:cNvPr id="30" name="Picture 29"/>
            <p:cNvPicPr>
              <a:picLocks noChangeAspect="1"/>
            </p:cNvPicPr>
            <p:nvPr/>
          </p:nvPicPr>
          <p:blipFill>
            <a:blip r:embed="rId3"/>
            <a:stretch>
              <a:fillRect/>
            </a:stretch>
          </p:blipFill>
          <p:spPr>
            <a:xfrm rot="19589817">
              <a:off x="2971407" y="2279009"/>
              <a:ext cx="2521691" cy="2074408"/>
            </a:xfrm>
            <a:prstGeom prst="rect">
              <a:avLst/>
            </a:prstGeom>
            <a:ln>
              <a:noFill/>
            </a:ln>
            <a:effectLst>
              <a:outerShdw blurRad="292100" dist="139700" dir="2700000" algn="tl" rotWithShape="0">
                <a:srgbClr val="333333">
                  <a:alpha val="65000"/>
                </a:srgbClr>
              </a:outerShdw>
            </a:effectLst>
          </p:spPr>
        </p:pic>
        <p:sp>
          <p:nvSpPr>
            <p:cNvPr id="31"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609585">
                <a:defRPr/>
              </a:pPr>
              <a:endParaRPr lang="en-US" sz="2667" b="1" kern="0" dirty="0">
                <a:latin typeface="Calibri"/>
              </a:endParaRPr>
            </a:p>
          </p:txBody>
        </p:sp>
        <p:grpSp>
          <p:nvGrpSpPr>
            <p:cNvPr id="32" name="Group 31"/>
            <p:cNvGrpSpPr/>
            <p:nvPr/>
          </p:nvGrpSpPr>
          <p:grpSpPr>
            <a:xfrm>
              <a:off x="5497610" y="1015779"/>
              <a:ext cx="6417314" cy="4984792"/>
              <a:chOff x="5497610" y="1015779"/>
              <a:chExt cx="6417314" cy="4984792"/>
            </a:xfrm>
          </p:grpSpPr>
          <p:sp>
            <p:nvSpPr>
              <p:cNvPr id="64" name="Rounded Rectangle 63"/>
              <p:cNvSpPr/>
              <p:nvPr/>
            </p:nvSpPr>
            <p:spPr>
              <a:xfrm>
                <a:off x="7005698" y="1015779"/>
                <a:ext cx="4909226" cy="737942"/>
              </a:xfrm>
              <a:prstGeom prst="roundRect">
                <a:avLst>
                  <a:gd name="adj" fmla="val 14976"/>
                </a:avLst>
              </a:prstGeom>
              <a:solidFill>
                <a:srgbClr val="004967"/>
              </a:solidFill>
              <a:ln w="28575" cmpd="sng">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itchFamily="34" charset="0"/>
                  </a:rPr>
                  <a:t>SOLUTION</a:t>
                </a:r>
              </a:p>
            </p:txBody>
          </p:sp>
          <p:sp>
            <p:nvSpPr>
              <p:cNvPr id="68" name="Rectangle 67"/>
              <p:cNvSpPr/>
              <p:nvPr/>
            </p:nvSpPr>
            <p:spPr>
              <a:xfrm>
                <a:off x="7021294" y="1787924"/>
                <a:ext cx="4893630" cy="4212647"/>
              </a:xfrm>
              <a:prstGeom prst="rect">
                <a:avLst/>
              </a:prstGeom>
              <a:noFill/>
              <a:ln w="9525">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t"/>
              <a:lstStyle/>
              <a:p>
                <a:r>
                  <a:rPr lang="en-US" sz="1200" dirty="0">
                    <a:solidFill>
                      <a:schemeClr val="tx1"/>
                    </a:solidFill>
                    <a:latin typeface="Arial" panose="020B0604020202020204" pitchFamily="34" charset="0"/>
                    <a:cs typeface="Arial" panose="020B0604020202020204" pitchFamily="34" charset="0"/>
                  </a:rPr>
                  <a:t> Agile Adoption on a wider scale. Recommend   </a:t>
                </a:r>
              </a:p>
              <a:p>
                <a:r>
                  <a:rPr lang="en-US" sz="1200" dirty="0">
                    <a:solidFill>
                      <a:schemeClr val="tx1"/>
                    </a:solidFill>
                    <a:latin typeface="Arial" panose="020B0604020202020204" pitchFamily="34" charset="0"/>
                    <a:cs typeface="Arial" panose="020B0604020202020204" pitchFamily="34" charset="0"/>
                  </a:rPr>
                  <a:t> Agile Pod structure</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 Lean Thinking, introducing practices like  </a:t>
                </a:r>
              </a:p>
              <a:p>
                <a:r>
                  <a:rPr lang="en-US" sz="1200" dirty="0">
                    <a:solidFill>
                      <a:schemeClr val="tx1"/>
                    </a:solidFill>
                    <a:latin typeface="Arial" panose="020B0604020202020204" pitchFamily="34" charset="0"/>
                    <a:cs typeface="Arial" panose="020B0604020202020204" pitchFamily="34" charset="0"/>
                  </a:rPr>
                  <a:t> Value Stream Mapping, gamification</a:t>
                </a:r>
              </a:p>
              <a:p>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Eliminate Waste – Automate everywhere</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Continuous Integration and Delivery to  </a:t>
                </a:r>
              </a:p>
              <a:p>
                <a:r>
                  <a:rPr lang="en-US" sz="1200" dirty="0">
                    <a:solidFill>
                      <a:schemeClr val="tx1"/>
                    </a:solidFill>
                    <a:latin typeface="Arial" panose="020B0604020202020204" pitchFamily="34" charset="0"/>
                    <a:cs typeface="Arial" panose="020B0604020202020204" pitchFamily="34" charset="0"/>
                  </a:rPr>
                  <a:t> assure faster time to market</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Continuous monitoring and feedback to reduce response time</a:t>
                </a:r>
              </a:p>
              <a:p>
                <a:r>
                  <a:rPr lang="en-US" sz="1200" dirty="0">
                    <a:solidFill>
                      <a:schemeClr val="tx1"/>
                    </a:solidFill>
                    <a:latin typeface="Arial" panose="020B0604020202020204" pitchFamily="34" charset="0"/>
                    <a:cs typeface="Arial" panose="020B0604020202020204" pitchFamily="34" charset="0"/>
                  </a:rPr>
                  <a:t> </a:t>
                </a:r>
              </a:p>
              <a:p>
                <a:r>
                  <a:rPr lang="en-US" sz="1200" dirty="0">
                    <a:solidFill>
                      <a:schemeClr val="tx1"/>
                    </a:solidFill>
                    <a:latin typeface="Arial" panose="020B0604020202020204" pitchFamily="34" charset="0"/>
                    <a:cs typeface="Arial" panose="020B0604020202020204" pitchFamily="34" charset="0"/>
                  </a:rPr>
                  <a:t>Break Silos/ Collaborative</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grpSp>
            <p:nvGrpSpPr>
              <p:cNvPr id="69" name="Group 68"/>
              <p:cNvGrpSpPr/>
              <p:nvPr/>
            </p:nvGrpSpPr>
            <p:grpSpPr>
              <a:xfrm>
                <a:off x="5497610" y="1645438"/>
                <a:ext cx="1480542" cy="4116290"/>
                <a:chOff x="4600145" y="1611574"/>
                <a:chExt cx="1480542" cy="4116290"/>
              </a:xfrm>
            </p:grpSpPr>
            <p:pic>
              <p:nvPicPr>
                <p:cNvPr id="70"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48" y="1460471"/>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2211894"/>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2895584"/>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3714739"/>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4398428"/>
                  <a:ext cx="1178333" cy="148054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Group 32"/>
            <p:cNvGrpSpPr/>
            <p:nvPr/>
          </p:nvGrpSpPr>
          <p:grpSpPr>
            <a:xfrm>
              <a:off x="441677" y="1015780"/>
              <a:ext cx="4790727" cy="5052525"/>
              <a:chOff x="441677" y="1015780"/>
              <a:chExt cx="4790727" cy="5052525"/>
            </a:xfrm>
          </p:grpSpPr>
          <p:sp>
            <p:nvSpPr>
              <p:cNvPr id="34" name="Rounded Rectangle 17"/>
              <p:cNvSpPr/>
              <p:nvPr/>
            </p:nvSpPr>
            <p:spPr>
              <a:xfrm>
                <a:off x="441677" y="1778001"/>
                <a:ext cx="4773795" cy="4290304"/>
              </a:xfrm>
              <a:prstGeom prst="rect">
                <a:avLst/>
              </a:prstGeom>
              <a:noFill/>
              <a:ln w="9525">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800" dirty="0">
                  <a:solidFill>
                    <a:schemeClr val="tx1"/>
                  </a:solidFill>
                  <a:latin typeface="Arial" panose="020B0604020202020204" pitchFamily="34" charset="0"/>
                  <a:cs typeface="Arial" panose="020B0604020202020204" pitchFamily="34" charset="0"/>
                </a:endParaRPr>
              </a:p>
            </p:txBody>
          </p:sp>
          <p:sp>
            <p:nvSpPr>
              <p:cNvPr id="35" name="Round Same Side Corner Rectangle 34"/>
              <p:cNvSpPr/>
              <p:nvPr/>
            </p:nvSpPr>
            <p:spPr>
              <a:xfrm>
                <a:off x="441679" y="1015780"/>
                <a:ext cx="4790725" cy="701460"/>
              </a:xfrm>
              <a:prstGeom prst="round2SameRect">
                <a:avLst/>
              </a:prstGeom>
              <a:solidFill>
                <a:srgbClr val="004967"/>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36" name="TextBox 35"/>
              <p:cNvSpPr txBox="1"/>
              <p:nvPr/>
            </p:nvSpPr>
            <p:spPr>
              <a:xfrm>
                <a:off x="629288" y="1180600"/>
                <a:ext cx="3438275" cy="400110"/>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itchFamily="34" charset="0"/>
                  </a:rPr>
                  <a:t>CHALLENGES</a:t>
                </a:r>
              </a:p>
            </p:txBody>
          </p:sp>
          <p:sp>
            <p:nvSpPr>
              <p:cNvPr id="37" name="TextBox 36"/>
              <p:cNvSpPr txBox="1"/>
              <p:nvPr/>
            </p:nvSpPr>
            <p:spPr>
              <a:xfrm>
                <a:off x="464786" y="2157627"/>
                <a:ext cx="3456169" cy="743268"/>
              </a:xfrm>
              <a:prstGeom prst="rect">
                <a:avLst/>
              </a:prstGeom>
              <a:noFill/>
            </p:spPr>
            <p:txBody>
              <a:bodyPr wrap="square" rtlCol="0" anchor="ctr">
                <a:spAutoFit/>
              </a:bodyPr>
              <a:lstStyle/>
              <a:p>
                <a:r>
                  <a:rPr lang="en-US" sz="1300" dirty="0">
                    <a:latin typeface="Arial" panose="020B0604020202020204" pitchFamily="34" charset="0"/>
                    <a:cs typeface="Arial" pitchFamily="34" charset="0"/>
                  </a:rPr>
                  <a:t>Traditional Cumbersome</a:t>
                </a:r>
              </a:p>
              <a:p>
                <a:r>
                  <a:rPr lang="en-US" sz="1300" dirty="0">
                    <a:latin typeface="Arial" panose="020B0604020202020204" pitchFamily="34" charset="0"/>
                    <a:cs typeface="Arial" pitchFamily="34" charset="0"/>
                  </a:rPr>
                  <a:t>and Manual Processes</a:t>
                </a:r>
              </a:p>
            </p:txBody>
          </p:sp>
          <p:sp>
            <p:nvSpPr>
              <p:cNvPr id="49" name="TextBox 48"/>
              <p:cNvSpPr txBox="1"/>
              <p:nvPr/>
            </p:nvSpPr>
            <p:spPr>
              <a:xfrm>
                <a:off x="494431" y="3746740"/>
                <a:ext cx="2540000" cy="1951078"/>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300" dirty="0">
                    <a:solidFill>
                      <a:schemeClr val="tx1"/>
                    </a:solidFill>
                    <a:latin typeface="Arial" panose="020B0604020202020204" pitchFamily="34" charset="0"/>
                    <a:cs typeface="Arial" pitchFamily="34" charset="0"/>
                  </a:rPr>
                  <a:t>High response time to Business Changes</a:t>
                </a:r>
              </a:p>
              <a:p>
                <a:endParaRPr lang="en-US" sz="1300" dirty="0">
                  <a:solidFill>
                    <a:schemeClr val="tx1"/>
                  </a:solidFill>
                  <a:latin typeface="Arial" panose="020B0604020202020204" pitchFamily="34" charset="0"/>
                  <a:cs typeface="Arial" pitchFamily="34" charset="0"/>
                </a:endParaRPr>
              </a:p>
              <a:p>
                <a:endParaRPr lang="en-US" sz="1300" dirty="0">
                  <a:solidFill>
                    <a:schemeClr val="tx1"/>
                  </a:solidFill>
                  <a:latin typeface="Arial" panose="020B0604020202020204" pitchFamily="34" charset="0"/>
                  <a:cs typeface="Arial" pitchFamily="34" charset="0"/>
                </a:endParaRPr>
              </a:p>
              <a:p>
                <a:r>
                  <a:rPr lang="en-US" sz="1300" dirty="0">
                    <a:solidFill>
                      <a:schemeClr val="tx1"/>
                    </a:solidFill>
                    <a:latin typeface="Arial" panose="020B0604020202020204" pitchFamily="34" charset="0"/>
                    <a:cs typeface="Arial" pitchFamily="34" charset="0"/>
                  </a:rPr>
                  <a:t>Lack of Collaboration</a:t>
                </a:r>
              </a:p>
              <a:p>
                <a:endParaRPr lang="en-US" sz="1300" dirty="0">
                  <a:solidFill>
                    <a:schemeClr val="tx1"/>
                  </a:solidFill>
                  <a:latin typeface="Arial" panose="020B0604020202020204" pitchFamily="34" charset="0"/>
                  <a:cs typeface="Arial" pitchFamily="34" charset="0"/>
                </a:endParaRPr>
              </a:p>
            </p:txBody>
          </p:sp>
          <p:sp>
            <p:nvSpPr>
              <p:cNvPr id="50" name="TextBox 49"/>
              <p:cNvSpPr txBox="1"/>
              <p:nvPr/>
            </p:nvSpPr>
            <p:spPr>
              <a:xfrm>
                <a:off x="464788" y="3104770"/>
                <a:ext cx="2540000" cy="441316"/>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300" dirty="0">
                    <a:solidFill>
                      <a:schemeClr val="tx1"/>
                    </a:solidFill>
                    <a:latin typeface="Arial" pitchFamily="34" charset="0"/>
                    <a:cs typeface="Arial" pitchFamily="34" charset="0"/>
                  </a:rPr>
                  <a:t>Lack of Agility</a:t>
                </a:r>
              </a:p>
            </p:txBody>
          </p:sp>
        </p:grpSp>
      </p:grpSp>
    </p:spTree>
    <p:extLst>
      <p:ext uri="{BB962C8B-B14F-4D97-AF65-F5344CB8AC3E}">
        <p14:creationId xmlns:p14="http://schemas.microsoft.com/office/powerpoint/2010/main" val="63663351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31388" y="323850"/>
            <a:ext cx="5867400" cy="628650"/>
          </a:xfrm>
        </p:spPr>
        <p:txBody>
          <a:bodyPr/>
          <a:lst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sz="2200" dirty="0"/>
              <a:t>Challenges Faced</a:t>
            </a:r>
          </a:p>
        </p:txBody>
      </p:sp>
      <p:sp>
        <p:nvSpPr>
          <p:cNvPr id="4" name="Rounded Rectangle 3"/>
          <p:cNvSpPr/>
          <p:nvPr/>
        </p:nvSpPr>
        <p:spPr>
          <a:xfrm>
            <a:off x="601579" y="1864465"/>
            <a:ext cx="7014410" cy="649696"/>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ounded Rectangle 4"/>
          <p:cNvSpPr/>
          <p:nvPr/>
        </p:nvSpPr>
        <p:spPr>
          <a:xfrm>
            <a:off x="601576" y="2800345"/>
            <a:ext cx="7014410" cy="606244"/>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Rounded Rectangle 5"/>
          <p:cNvSpPr/>
          <p:nvPr/>
        </p:nvSpPr>
        <p:spPr>
          <a:xfrm>
            <a:off x="601579" y="3820269"/>
            <a:ext cx="7014410" cy="617965"/>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p:cNvSpPr txBox="1"/>
          <p:nvPr/>
        </p:nvSpPr>
        <p:spPr>
          <a:xfrm>
            <a:off x="801017" y="1968911"/>
            <a:ext cx="66155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1"/>
                </a:solidFill>
              </a:rPr>
              <a:t>Slow turn around time at multiple steps of </a:t>
            </a:r>
            <a:r>
              <a:rPr lang="en-US" sz="1400" dirty="0" err="1">
                <a:solidFill>
                  <a:schemeClr val="bg1"/>
                </a:solidFill>
              </a:rPr>
              <a:t>PoCs</a:t>
            </a:r>
            <a:r>
              <a:rPr lang="en-US" sz="1400" dirty="0">
                <a:solidFill>
                  <a:schemeClr val="bg1"/>
                </a:solidFill>
              </a:rPr>
              <a:t> in various process streams, including IBM  for installation SOW. </a:t>
            </a:r>
            <a:endParaRPr kumimoji="0" lang="en-US" sz="1400" b="0" i="0" u="none" strike="noStrike" cap="none" spc="0" normalizeH="0" baseline="0" dirty="0">
              <a:ln>
                <a:noFill/>
              </a:ln>
              <a:solidFill>
                <a:schemeClr val="bg1"/>
              </a:solidFill>
              <a:effectLst/>
              <a:uFillTx/>
              <a:sym typeface="Calibri"/>
            </a:endParaRPr>
          </a:p>
        </p:txBody>
      </p:sp>
      <p:sp>
        <p:nvSpPr>
          <p:cNvPr id="10" name="TextBox 9"/>
          <p:cNvSpPr txBox="1"/>
          <p:nvPr/>
        </p:nvSpPr>
        <p:spPr>
          <a:xfrm>
            <a:off x="699675" y="2841858"/>
            <a:ext cx="66155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bg1"/>
                </a:solidFill>
              </a:rPr>
              <a:t>There have been multiple instances of software compatibility issues. The procured software were not backward compatible causing the vendors to make fixes.</a:t>
            </a:r>
            <a:endParaRPr kumimoji="0" lang="en-US" sz="1400" b="0" i="0" u="none" strike="noStrike" cap="none" spc="0" normalizeH="0" baseline="0" dirty="0">
              <a:ln>
                <a:noFill/>
              </a:ln>
              <a:solidFill>
                <a:schemeClr val="bg1"/>
              </a:solidFill>
              <a:effectLst/>
              <a:uFillTx/>
              <a:sym typeface="Calibri"/>
            </a:endParaRPr>
          </a:p>
        </p:txBody>
      </p:sp>
      <p:sp>
        <p:nvSpPr>
          <p:cNvPr id="11" name="TextBox 10"/>
          <p:cNvSpPr txBox="1"/>
          <p:nvPr/>
        </p:nvSpPr>
        <p:spPr>
          <a:xfrm>
            <a:off x="801018" y="3975363"/>
            <a:ext cx="66155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bg1"/>
                </a:solidFill>
                <a:effectLst/>
                <a:uFillTx/>
                <a:sym typeface="Calibri"/>
              </a:rPr>
              <a:t>High Software Costs have</a:t>
            </a:r>
            <a:r>
              <a:rPr kumimoji="0" lang="en-US" sz="1400" b="0" i="0" u="none" strike="noStrike" cap="none" spc="0" normalizeH="0" dirty="0">
                <a:ln>
                  <a:noFill/>
                </a:ln>
                <a:solidFill>
                  <a:schemeClr val="bg1"/>
                </a:solidFill>
                <a:effectLst/>
                <a:uFillTx/>
                <a:sym typeface="Calibri"/>
              </a:rPr>
              <a:t> been a deterrent in pursuing some initiatives. </a:t>
            </a:r>
            <a:endParaRPr kumimoji="0" lang="en-US" sz="1400" b="0" i="0" u="none" strike="noStrike" cap="none" spc="0" normalizeH="0" baseline="0" dirty="0">
              <a:ln>
                <a:noFill/>
              </a:ln>
              <a:solidFill>
                <a:schemeClr val="bg1"/>
              </a:solidFill>
              <a:effectLst/>
              <a:uFillTx/>
              <a:sym typeface="Calibri"/>
            </a:endParaRPr>
          </a:p>
        </p:txBody>
      </p:sp>
      <p:sp>
        <p:nvSpPr>
          <p:cNvPr id="12" name="Rounded Rectangle 11"/>
          <p:cNvSpPr/>
          <p:nvPr/>
        </p:nvSpPr>
        <p:spPr>
          <a:xfrm>
            <a:off x="603422" y="1011820"/>
            <a:ext cx="7014410" cy="617965"/>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p:cNvSpPr txBox="1"/>
          <p:nvPr/>
        </p:nvSpPr>
        <p:spPr>
          <a:xfrm>
            <a:off x="801020" y="1059193"/>
            <a:ext cx="66155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bg1"/>
                </a:solidFill>
              </a:rPr>
              <a:t>Encountered unknowns in various stages of tool procurement and installation. High Installation cost by IBM being one of them.</a:t>
            </a:r>
            <a:endParaRPr kumimoji="0" lang="en-US" sz="1400" b="0" i="0" u="none" strike="noStrike" cap="none" spc="0" normalizeH="0" baseline="0" dirty="0">
              <a:ln>
                <a:noFill/>
              </a:ln>
              <a:solidFill>
                <a:schemeClr val="bg1"/>
              </a:solidFill>
              <a:effectLst/>
              <a:uFillTx/>
              <a:sym typeface="Calibri"/>
            </a:endParaRPr>
          </a:p>
        </p:txBody>
      </p:sp>
    </p:spTree>
    <p:extLst>
      <p:ext uri="{BB962C8B-B14F-4D97-AF65-F5344CB8AC3E}">
        <p14:creationId xmlns:p14="http://schemas.microsoft.com/office/powerpoint/2010/main" val="730522955"/>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7943" y="2306442"/>
            <a:ext cx="8723050" cy="452986"/>
          </a:xfrm>
        </p:spPr>
        <p:txBody>
          <a:bodyPr anchor="ctr"/>
          <a:lstStyle/>
          <a:p>
            <a:pPr algn="ctr"/>
            <a:r>
              <a:rPr lang="en-US" dirty="0">
                <a:solidFill>
                  <a:srgbClr val="007CC3"/>
                </a:solidFill>
              </a:rPr>
              <a:t>A DevOps on MF Case Studies</a:t>
            </a:r>
          </a:p>
        </p:txBody>
      </p:sp>
    </p:spTree>
    <p:extLst>
      <p:ext uri="{BB962C8B-B14F-4D97-AF65-F5344CB8AC3E}">
        <p14:creationId xmlns:p14="http://schemas.microsoft.com/office/powerpoint/2010/main" val="244430314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a:stretch>
            <a:fillRect/>
          </a:stretch>
        </p:blipFill>
        <p:spPr>
          <a:xfrm>
            <a:off x="127590" y="101843"/>
            <a:ext cx="8895907" cy="4979052"/>
          </a:xfrm>
          <a:prstGeom prst="rect">
            <a:avLst/>
          </a:prstGeom>
        </p:spPr>
      </p:pic>
    </p:spTree>
    <p:extLst>
      <p:ext uri="{BB962C8B-B14F-4D97-AF65-F5344CB8AC3E}">
        <p14:creationId xmlns:p14="http://schemas.microsoft.com/office/powerpoint/2010/main" val="32608776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pPr/>
              <a:t>5</a:t>
            </a:fld>
            <a:endParaRPr lang="en-US" dirty="0"/>
          </a:p>
        </p:txBody>
      </p:sp>
      <p:sp>
        <p:nvSpPr>
          <p:cNvPr id="3" name="Trapezoid 2"/>
          <p:cNvSpPr/>
          <p:nvPr/>
        </p:nvSpPr>
        <p:spPr>
          <a:xfrm rot="16200000">
            <a:off x="3963008" y="-687536"/>
            <a:ext cx="3377201" cy="6474458"/>
          </a:xfrm>
          <a:prstGeom prst="trapezoid">
            <a:avLst>
              <a:gd name="adj" fmla="val 2964"/>
            </a:avLst>
          </a:prstGeom>
          <a:gradFill flip="none" rotWithShape="1">
            <a:gsLst>
              <a:gs pos="0">
                <a:schemeClr val="bg1">
                  <a:lumMod val="9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 name="Block Arc 3"/>
          <p:cNvSpPr/>
          <p:nvPr/>
        </p:nvSpPr>
        <p:spPr>
          <a:xfrm rot="5400000">
            <a:off x="-655820" y="452044"/>
            <a:ext cx="3880121" cy="4154311"/>
          </a:xfrm>
          <a:prstGeom prst="blockArc">
            <a:avLst>
              <a:gd name="adj1" fmla="val 12910466"/>
              <a:gd name="adj2" fmla="val 19550450"/>
              <a:gd name="adj3" fmla="val 23196"/>
            </a:avLst>
          </a:prstGeom>
          <a:gradFill flip="none" rotWithShape="1">
            <a:gsLst>
              <a:gs pos="0">
                <a:srgbClr val="FCA304"/>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5" name="Block Arc 4"/>
          <p:cNvSpPr/>
          <p:nvPr/>
        </p:nvSpPr>
        <p:spPr>
          <a:xfrm rot="5400000">
            <a:off x="-717340" y="900973"/>
            <a:ext cx="3488220" cy="3488220"/>
          </a:xfrm>
          <a:prstGeom prst="blockArc">
            <a:avLst>
              <a:gd name="adj1" fmla="val 12910466"/>
              <a:gd name="adj2" fmla="val 19550450"/>
              <a:gd name="adj3" fmla="val 23196"/>
            </a:avLst>
          </a:prstGeom>
          <a:gradFill flip="none" rotWithShape="1">
            <a:gsLst>
              <a:gs pos="0">
                <a:srgbClr val="F78E1E">
                  <a:shade val="30000"/>
                  <a:satMod val="115000"/>
                </a:srgbClr>
              </a:gs>
              <a:gs pos="50000">
                <a:srgbClr val="F78E1E">
                  <a:shade val="67500"/>
                  <a:satMod val="115000"/>
                </a:srgbClr>
              </a:gs>
              <a:gs pos="100000">
                <a:srgbClr val="F78E1E">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6" name="Block Arc 5"/>
          <p:cNvSpPr/>
          <p:nvPr/>
        </p:nvSpPr>
        <p:spPr>
          <a:xfrm rot="5400000">
            <a:off x="-539136" y="1267681"/>
            <a:ext cx="2797232" cy="2797231"/>
          </a:xfrm>
          <a:prstGeom prst="blockArc">
            <a:avLst>
              <a:gd name="adj1" fmla="val 12806940"/>
              <a:gd name="adj2" fmla="val 19550450"/>
              <a:gd name="adj3" fmla="val 23196"/>
            </a:avLst>
          </a:prstGeom>
          <a:gradFill flip="none" rotWithShape="1">
            <a:gsLst>
              <a:gs pos="0">
                <a:srgbClr val="C30000">
                  <a:shade val="30000"/>
                  <a:satMod val="115000"/>
                </a:srgbClr>
              </a:gs>
              <a:gs pos="50000">
                <a:srgbClr val="C30000">
                  <a:shade val="67500"/>
                  <a:satMod val="115000"/>
                </a:srgbClr>
              </a:gs>
              <a:gs pos="100000">
                <a:srgbClr val="C3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7" name="Block Arc 6"/>
          <p:cNvSpPr/>
          <p:nvPr/>
        </p:nvSpPr>
        <p:spPr>
          <a:xfrm rot="5400000">
            <a:off x="-267645" y="1678366"/>
            <a:ext cx="1975862" cy="1975860"/>
          </a:xfrm>
          <a:prstGeom prst="blockArc">
            <a:avLst>
              <a:gd name="adj1" fmla="val 12806940"/>
              <a:gd name="adj2" fmla="val 19550450"/>
              <a:gd name="adj3" fmla="val 23196"/>
            </a:avLst>
          </a:prstGeom>
          <a:gradFill flip="none" rotWithShape="1">
            <a:gsLst>
              <a:gs pos="0">
                <a:schemeClr val="tx1">
                  <a:lumMod val="50000"/>
                  <a:shade val="30000"/>
                  <a:satMod val="115000"/>
                </a:schemeClr>
              </a:gs>
              <a:gs pos="50000">
                <a:schemeClr val="tx1">
                  <a:lumMod val="50000"/>
                  <a:shade val="67500"/>
                  <a:satMod val="115000"/>
                </a:schemeClr>
              </a:gs>
              <a:gs pos="100000">
                <a:schemeClr val="tx1">
                  <a:lumMod val="5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8" name="Rectangle 7"/>
          <p:cNvSpPr/>
          <p:nvPr/>
        </p:nvSpPr>
        <p:spPr>
          <a:xfrm rot="16200000">
            <a:off x="1323972" y="2018492"/>
            <a:ext cx="2324582" cy="1243522"/>
          </a:xfrm>
          <a:prstGeom prst="rect">
            <a:avLst/>
          </a:prstGeom>
        </p:spPr>
        <p:txBody>
          <a:bodyPr wrap="none">
            <a:prstTxWarp prst="textArchDown">
              <a:avLst>
                <a:gd name="adj" fmla="val 2637944"/>
              </a:avLst>
            </a:prstTxWarp>
            <a:spAutoFit/>
          </a:bodyPr>
          <a:lstStyle/>
          <a:p>
            <a:pPr algn="ctr" fontAlgn="auto">
              <a:spcBef>
                <a:spcPts val="0"/>
              </a:spcBef>
              <a:spcAft>
                <a:spcPts val="0"/>
              </a:spcAft>
            </a:pPr>
            <a:r>
              <a:rPr lang="en-US" sz="1600" dirty="0">
                <a:solidFill>
                  <a:schemeClr val="bg1"/>
                </a:solidFill>
                <a:latin typeface="+mn-lt"/>
              </a:rPr>
              <a:t>PEOPLE</a:t>
            </a:r>
            <a:endParaRPr lang="en-US" sz="1600" dirty="0">
              <a:solidFill>
                <a:schemeClr val="bg1"/>
              </a:solidFill>
              <a:latin typeface="+mn-lt"/>
              <a:cs typeface="+mn-cs"/>
            </a:endParaRPr>
          </a:p>
        </p:txBody>
      </p:sp>
      <p:sp>
        <p:nvSpPr>
          <p:cNvPr id="9" name="Rectangle 41"/>
          <p:cNvSpPr/>
          <p:nvPr/>
        </p:nvSpPr>
        <p:spPr>
          <a:xfrm>
            <a:off x="641385" y="1750984"/>
            <a:ext cx="770770" cy="2537532"/>
          </a:xfrm>
          <a:custGeom>
            <a:avLst/>
            <a:gdLst>
              <a:gd name="connsiteX0" fmla="*/ 0 w 543831"/>
              <a:gd name="connsiteY0" fmla="*/ 0 h 321469"/>
              <a:gd name="connsiteX1" fmla="*/ 543831 w 543831"/>
              <a:gd name="connsiteY1" fmla="*/ 0 h 321469"/>
              <a:gd name="connsiteX2" fmla="*/ 543831 w 543831"/>
              <a:gd name="connsiteY2" fmla="*/ 321469 h 321469"/>
              <a:gd name="connsiteX3" fmla="*/ 0 w 543831"/>
              <a:gd name="connsiteY3" fmla="*/ 321469 h 321469"/>
              <a:gd name="connsiteX4" fmla="*/ 0 w 543831"/>
              <a:gd name="connsiteY4" fmla="*/ 0 h 321469"/>
              <a:gd name="connsiteX0" fmla="*/ 0 w 820056"/>
              <a:gd name="connsiteY0" fmla="*/ 0 h 330994"/>
              <a:gd name="connsiteX1" fmla="*/ 820056 w 820056"/>
              <a:gd name="connsiteY1" fmla="*/ 9525 h 330994"/>
              <a:gd name="connsiteX2" fmla="*/ 820056 w 820056"/>
              <a:gd name="connsiteY2" fmla="*/ 330994 h 330994"/>
              <a:gd name="connsiteX3" fmla="*/ 276225 w 820056"/>
              <a:gd name="connsiteY3" fmla="*/ 330994 h 330994"/>
              <a:gd name="connsiteX4" fmla="*/ 0 w 820056"/>
              <a:gd name="connsiteY4" fmla="*/ 0 h 330994"/>
              <a:gd name="connsiteX0" fmla="*/ 0 w 820056"/>
              <a:gd name="connsiteY0" fmla="*/ 311948 h 642942"/>
              <a:gd name="connsiteX1" fmla="*/ 98538 w 820056"/>
              <a:gd name="connsiteY1" fmla="*/ 5 h 642942"/>
              <a:gd name="connsiteX2" fmla="*/ 820056 w 820056"/>
              <a:gd name="connsiteY2" fmla="*/ 321473 h 642942"/>
              <a:gd name="connsiteX3" fmla="*/ 820056 w 820056"/>
              <a:gd name="connsiteY3" fmla="*/ 642942 h 642942"/>
              <a:gd name="connsiteX4" fmla="*/ 276225 w 820056"/>
              <a:gd name="connsiteY4" fmla="*/ 642942 h 642942"/>
              <a:gd name="connsiteX5" fmla="*/ 0 w 820056"/>
              <a:gd name="connsiteY5" fmla="*/ 311948 h 642942"/>
              <a:gd name="connsiteX0" fmla="*/ 0 w 820056"/>
              <a:gd name="connsiteY0" fmla="*/ 311948 h 1023942"/>
              <a:gd name="connsiteX1" fmla="*/ 98538 w 820056"/>
              <a:gd name="connsiteY1" fmla="*/ 5 h 1023942"/>
              <a:gd name="connsiteX2" fmla="*/ 820056 w 820056"/>
              <a:gd name="connsiteY2" fmla="*/ 321473 h 1023942"/>
              <a:gd name="connsiteX3" fmla="*/ 820056 w 820056"/>
              <a:gd name="connsiteY3" fmla="*/ 642942 h 1023942"/>
              <a:gd name="connsiteX4" fmla="*/ 88106 w 820056"/>
              <a:gd name="connsiteY4" fmla="*/ 1023942 h 1023942"/>
              <a:gd name="connsiteX5" fmla="*/ 0 w 820056"/>
              <a:gd name="connsiteY5" fmla="*/ 311948 h 1023942"/>
              <a:gd name="connsiteX0" fmla="*/ 20652 w 840708"/>
              <a:gd name="connsiteY0" fmla="*/ 311948 h 1023942"/>
              <a:gd name="connsiteX1" fmla="*/ 119190 w 840708"/>
              <a:gd name="connsiteY1" fmla="*/ 5 h 1023942"/>
              <a:gd name="connsiteX2" fmla="*/ 840708 w 840708"/>
              <a:gd name="connsiteY2" fmla="*/ 321473 h 1023942"/>
              <a:gd name="connsiteX3" fmla="*/ 840708 w 840708"/>
              <a:gd name="connsiteY3" fmla="*/ 642942 h 1023942"/>
              <a:gd name="connsiteX4" fmla="*/ 108758 w 840708"/>
              <a:gd name="connsiteY4" fmla="*/ 1023942 h 1023942"/>
              <a:gd name="connsiteX5" fmla="*/ 20652 w 840708"/>
              <a:gd name="connsiteY5" fmla="*/ 311948 h 1023942"/>
              <a:gd name="connsiteX0" fmla="*/ 1243 w 821299"/>
              <a:gd name="connsiteY0" fmla="*/ 311948 h 1023942"/>
              <a:gd name="connsiteX1" fmla="*/ 99781 w 821299"/>
              <a:gd name="connsiteY1" fmla="*/ 5 h 1023942"/>
              <a:gd name="connsiteX2" fmla="*/ 821299 w 821299"/>
              <a:gd name="connsiteY2" fmla="*/ 321473 h 1023942"/>
              <a:gd name="connsiteX3" fmla="*/ 821299 w 821299"/>
              <a:gd name="connsiteY3" fmla="*/ 642942 h 1023942"/>
              <a:gd name="connsiteX4" fmla="*/ 89349 w 821299"/>
              <a:gd name="connsiteY4" fmla="*/ 1023942 h 1023942"/>
              <a:gd name="connsiteX5" fmla="*/ 1243 w 821299"/>
              <a:gd name="connsiteY5" fmla="*/ 311948 h 1023942"/>
              <a:gd name="connsiteX0" fmla="*/ 33993 w 854049"/>
              <a:gd name="connsiteY0" fmla="*/ 311948 h 1023942"/>
              <a:gd name="connsiteX1" fmla="*/ 132531 w 854049"/>
              <a:gd name="connsiteY1" fmla="*/ 5 h 1023942"/>
              <a:gd name="connsiteX2" fmla="*/ 854049 w 854049"/>
              <a:gd name="connsiteY2" fmla="*/ 321473 h 1023942"/>
              <a:gd name="connsiteX3" fmla="*/ 854049 w 854049"/>
              <a:gd name="connsiteY3" fmla="*/ 642942 h 1023942"/>
              <a:gd name="connsiteX4" fmla="*/ 122099 w 854049"/>
              <a:gd name="connsiteY4" fmla="*/ 1023942 h 1023942"/>
              <a:gd name="connsiteX5" fmla="*/ 33993 w 854049"/>
              <a:gd name="connsiteY5" fmla="*/ 311948 h 1023942"/>
              <a:gd name="connsiteX0" fmla="*/ 33993 w 854049"/>
              <a:gd name="connsiteY0" fmla="*/ 311943 h 1023937"/>
              <a:gd name="connsiteX1" fmla="*/ 132531 w 854049"/>
              <a:gd name="connsiteY1" fmla="*/ 0 h 1023937"/>
              <a:gd name="connsiteX2" fmla="*/ 854049 w 854049"/>
              <a:gd name="connsiteY2" fmla="*/ 321468 h 1023937"/>
              <a:gd name="connsiteX3" fmla="*/ 854049 w 854049"/>
              <a:gd name="connsiteY3" fmla="*/ 642937 h 1023937"/>
              <a:gd name="connsiteX4" fmla="*/ 122099 w 854049"/>
              <a:gd name="connsiteY4" fmla="*/ 1023937 h 1023937"/>
              <a:gd name="connsiteX5" fmla="*/ 33993 w 854049"/>
              <a:gd name="connsiteY5" fmla="*/ 311943 h 1023937"/>
              <a:gd name="connsiteX0" fmla="*/ 33993 w 854049"/>
              <a:gd name="connsiteY0" fmla="*/ 311943 h 1023937"/>
              <a:gd name="connsiteX1" fmla="*/ 132531 w 854049"/>
              <a:gd name="connsiteY1" fmla="*/ 0 h 1023937"/>
              <a:gd name="connsiteX2" fmla="*/ 854049 w 854049"/>
              <a:gd name="connsiteY2" fmla="*/ 321468 h 1023937"/>
              <a:gd name="connsiteX3" fmla="*/ 854049 w 854049"/>
              <a:gd name="connsiteY3" fmla="*/ 642937 h 1023937"/>
              <a:gd name="connsiteX4" fmla="*/ 122099 w 854049"/>
              <a:gd name="connsiteY4" fmla="*/ 1023937 h 1023937"/>
              <a:gd name="connsiteX5" fmla="*/ 33993 w 854049"/>
              <a:gd name="connsiteY5" fmla="*/ 311943 h 1023937"/>
              <a:gd name="connsiteX0" fmla="*/ 33993 w 854049"/>
              <a:gd name="connsiteY0" fmla="*/ 622148 h 1334142"/>
              <a:gd name="connsiteX1" fmla="*/ 132531 w 854049"/>
              <a:gd name="connsiteY1" fmla="*/ 310205 h 1334142"/>
              <a:gd name="connsiteX2" fmla="*/ 134912 w 854049"/>
              <a:gd name="connsiteY2" fmla="*/ 642 h 1334142"/>
              <a:gd name="connsiteX3" fmla="*/ 854049 w 854049"/>
              <a:gd name="connsiteY3" fmla="*/ 631673 h 1334142"/>
              <a:gd name="connsiteX4" fmla="*/ 854049 w 854049"/>
              <a:gd name="connsiteY4" fmla="*/ 953142 h 1334142"/>
              <a:gd name="connsiteX5" fmla="*/ 122099 w 854049"/>
              <a:gd name="connsiteY5" fmla="*/ 1334142 h 1334142"/>
              <a:gd name="connsiteX6" fmla="*/ 33993 w 854049"/>
              <a:gd name="connsiteY6" fmla="*/ 622148 h 1334142"/>
              <a:gd name="connsiteX0" fmla="*/ 121346 w 941402"/>
              <a:gd name="connsiteY0" fmla="*/ 776734 h 1488728"/>
              <a:gd name="connsiteX1" fmla="*/ 219884 w 941402"/>
              <a:gd name="connsiteY1" fmla="*/ 464791 h 1488728"/>
              <a:gd name="connsiteX2" fmla="*/ 3190 w 941402"/>
              <a:gd name="connsiteY2" fmla="*/ 447 h 1488728"/>
              <a:gd name="connsiteX3" fmla="*/ 941402 w 941402"/>
              <a:gd name="connsiteY3" fmla="*/ 786259 h 1488728"/>
              <a:gd name="connsiteX4" fmla="*/ 941402 w 941402"/>
              <a:gd name="connsiteY4" fmla="*/ 1107728 h 1488728"/>
              <a:gd name="connsiteX5" fmla="*/ 209452 w 941402"/>
              <a:gd name="connsiteY5" fmla="*/ 1488728 h 1488728"/>
              <a:gd name="connsiteX6" fmla="*/ 121346 w 941402"/>
              <a:gd name="connsiteY6" fmla="*/ 776734 h 1488728"/>
              <a:gd name="connsiteX0" fmla="*/ 209616 w 1029672"/>
              <a:gd name="connsiteY0" fmla="*/ 801061 h 1513055"/>
              <a:gd name="connsiteX1" fmla="*/ 308154 w 1029672"/>
              <a:gd name="connsiteY1" fmla="*/ 489118 h 1513055"/>
              <a:gd name="connsiteX2" fmla="*/ 48597 w 1029672"/>
              <a:gd name="connsiteY2" fmla="*/ 308143 h 1513055"/>
              <a:gd name="connsiteX3" fmla="*/ 91460 w 1029672"/>
              <a:gd name="connsiteY3" fmla="*/ 24774 h 1513055"/>
              <a:gd name="connsiteX4" fmla="*/ 1029672 w 1029672"/>
              <a:gd name="connsiteY4" fmla="*/ 810586 h 1513055"/>
              <a:gd name="connsiteX5" fmla="*/ 1029672 w 1029672"/>
              <a:gd name="connsiteY5" fmla="*/ 1132055 h 1513055"/>
              <a:gd name="connsiteX6" fmla="*/ 297722 w 1029672"/>
              <a:gd name="connsiteY6" fmla="*/ 1513055 h 1513055"/>
              <a:gd name="connsiteX7" fmla="*/ 209616 w 1029672"/>
              <a:gd name="connsiteY7" fmla="*/ 801061 h 1513055"/>
              <a:gd name="connsiteX0" fmla="*/ 208309 w 1028365"/>
              <a:gd name="connsiteY0" fmla="*/ 828020 h 1540014"/>
              <a:gd name="connsiteX1" fmla="*/ 306847 w 1028365"/>
              <a:gd name="connsiteY1" fmla="*/ 516077 h 1540014"/>
              <a:gd name="connsiteX2" fmla="*/ 47290 w 1028365"/>
              <a:gd name="connsiteY2" fmla="*/ 335102 h 1540014"/>
              <a:gd name="connsiteX3" fmla="*/ 92535 w 1028365"/>
              <a:gd name="connsiteY3" fmla="*/ 23158 h 1540014"/>
              <a:gd name="connsiteX4" fmla="*/ 1028365 w 1028365"/>
              <a:gd name="connsiteY4" fmla="*/ 837545 h 1540014"/>
              <a:gd name="connsiteX5" fmla="*/ 1028365 w 1028365"/>
              <a:gd name="connsiteY5" fmla="*/ 1159014 h 1540014"/>
              <a:gd name="connsiteX6" fmla="*/ 296415 w 1028365"/>
              <a:gd name="connsiteY6" fmla="*/ 1540014 h 1540014"/>
              <a:gd name="connsiteX7" fmla="*/ 208309 w 1028365"/>
              <a:gd name="connsiteY7" fmla="*/ 828020 h 1540014"/>
              <a:gd name="connsiteX0" fmla="*/ 192239 w 1012295"/>
              <a:gd name="connsiteY0" fmla="*/ 804862 h 1516856"/>
              <a:gd name="connsiteX1" fmla="*/ 290777 w 1012295"/>
              <a:gd name="connsiteY1" fmla="*/ 492919 h 1516856"/>
              <a:gd name="connsiteX2" fmla="*/ 31220 w 1012295"/>
              <a:gd name="connsiteY2" fmla="*/ 311944 h 1516856"/>
              <a:gd name="connsiteX3" fmla="*/ 76465 w 1012295"/>
              <a:gd name="connsiteY3" fmla="*/ 0 h 1516856"/>
              <a:gd name="connsiteX4" fmla="*/ 1012295 w 1012295"/>
              <a:gd name="connsiteY4" fmla="*/ 814387 h 1516856"/>
              <a:gd name="connsiteX5" fmla="*/ 1012295 w 1012295"/>
              <a:gd name="connsiteY5" fmla="*/ 1135856 h 1516856"/>
              <a:gd name="connsiteX6" fmla="*/ 280345 w 1012295"/>
              <a:gd name="connsiteY6" fmla="*/ 1516856 h 1516856"/>
              <a:gd name="connsiteX7" fmla="*/ 192239 w 1012295"/>
              <a:gd name="connsiteY7" fmla="*/ 804862 h 1516856"/>
              <a:gd name="connsiteX0" fmla="*/ 205384 w 1025440"/>
              <a:gd name="connsiteY0" fmla="*/ 804862 h 1516856"/>
              <a:gd name="connsiteX1" fmla="*/ 303922 w 1025440"/>
              <a:gd name="connsiteY1" fmla="*/ 492919 h 1516856"/>
              <a:gd name="connsiteX2" fmla="*/ 22934 w 1025440"/>
              <a:gd name="connsiteY2" fmla="*/ 328612 h 1516856"/>
              <a:gd name="connsiteX3" fmla="*/ 89610 w 1025440"/>
              <a:gd name="connsiteY3" fmla="*/ 0 h 1516856"/>
              <a:gd name="connsiteX4" fmla="*/ 1025440 w 1025440"/>
              <a:gd name="connsiteY4" fmla="*/ 814387 h 1516856"/>
              <a:gd name="connsiteX5" fmla="*/ 1025440 w 1025440"/>
              <a:gd name="connsiteY5" fmla="*/ 1135856 h 1516856"/>
              <a:gd name="connsiteX6" fmla="*/ 293490 w 1025440"/>
              <a:gd name="connsiteY6" fmla="*/ 1516856 h 1516856"/>
              <a:gd name="connsiteX7" fmla="*/ 205384 w 1025440"/>
              <a:gd name="connsiteY7" fmla="*/ 804862 h 1516856"/>
              <a:gd name="connsiteX0" fmla="*/ 182450 w 1002506"/>
              <a:gd name="connsiteY0" fmla="*/ 804862 h 1516856"/>
              <a:gd name="connsiteX1" fmla="*/ 280988 w 1002506"/>
              <a:gd name="connsiteY1" fmla="*/ 492919 h 1516856"/>
              <a:gd name="connsiteX2" fmla="*/ 0 w 1002506"/>
              <a:gd name="connsiteY2" fmla="*/ 328612 h 1516856"/>
              <a:gd name="connsiteX3" fmla="*/ 66676 w 1002506"/>
              <a:gd name="connsiteY3" fmla="*/ 0 h 1516856"/>
              <a:gd name="connsiteX4" fmla="*/ 1002506 w 1002506"/>
              <a:gd name="connsiteY4" fmla="*/ 814387 h 1516856"/>
              <a:gd name="connsiteX5" fmla="*/ 1002506 w 1002506"/>
              <a:gd name="connsiteY5" fmla="*/ 1135856 h 1516856"/>
              <a:gd name="connsiteX6" fmla="*/ 270556 w 1002506"/>
              <a:gd name="connsiteY6" fmla="*/ 1516856 h 1516856"/>
              <a:gd name="connsiteX7" fmla="*/ 182450 w 1002506"/>
              <a:gd name="connsiteY7" fmla="*/ 804862 h 1516856"/>
              <a:gd name="connsiteX0" fmla="*/ 184831 w 1004887"/>
              <a:gd name="connsiteY0" fmla="*/ 804862 h 1516856"/>
              <a:gd name="connsiteX1" fmla="*/ 283369 w 1004887"/>
              <a:gd name="connsiteY1" fmla="*/ 492919 h 1516856"/>
              <a:gd name="connsiteX2" fmla="*/ 0 w 1004887"/>
              <a:gd name="connsiteY2" fmla="*/ 330993 h 1516856"/>
              <a:gd name="connsiteX3" fmla="*/ 69057 w 1004887"/>
              <a:gd name="connsiteY3" fmla="*/ 0 h 1516856"/>
              <a:gd name="connsiteX4" fmla="*/ 1004887 w 1004887"/>
              <a:gd name="connsiteY4" fmla="*/ 814387 h 1516856"/>
              <a:gd name="connsiteX5" fmla="*/ 1004887 w 1004887"/>
              <a:gd name="connsiteY5" fmla="*/ 1135856 h 1516856"/>
              <a:gd name="connsiteX6" fmla="*/ 272937 w 1004887"/>
              <a:gd name="connsiteY6" fmla="*/ 1516856 h 1516856"/>
              <a:gd name="connsiteX7" fmla="*/ 184831 w 1004887"/>
              <a:gd name="connsiteY7" fmla="*/ 804862 h 1516856"/>
              <a:gd name="connsiteX0" fmla="*/ 187213 w 1007269"/>
              <a:gd name="connsiteY0" fmla="*/ 804862 h 1516856"/>
              <a:gd name="connsiteX1" fmla="*/ 285751 w 1007269"/>
              <a:gd name="connsiteY1" fmla="*/ 492919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87213 w 1007269"/>
              <a:gd name="connsiteY0" fmla="*/ 804862 h 1516856"/>
              <a:gd name="connsiteX1" fmla="*/ 283370 w 1007269"/>
              <a:gd name="connsiteY1" fmla="*/ 514351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87213 w 1007269"/>
              <a:gd name="connsiteY0" fmla="*/ 804862 h 1516856"/>
              <a:gd name="connsiteX1" fmla="*/ 283370 w 1007269"/>
              <a:gd name="connsiteY1" fmla="*/ 514351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91956 w 1012012"/>
              <a:gd name="connsiteY0" fmla="*/ 804862 h 1516856"/>
              <a:gd name="connsiteX1" fmla="*/ 288113 w 1012012"/>
              <a:gd name="connsiteY1" fmla="*/ 514351 h 1516856"/>
              <a:gd name="connsiteX2" fmla="*/ 4743 w 1012012"/>
              <a:gd name="connsiteY2" fmla="*/ 300037 h 1516856"/>
              <a:gd name="connsiteX3" fmla="*/ 76182 w 1012012"/>
              <a:gd name="connsiteY3" fmla="*/ 0 h 1516856"/>
              <a:gd name="connsiteX4" fmla="*/ 1012012 w 1012012"/>
              <a:gd name="connsiteY4" fmla="*/ 814387 h 1516856"/>
              <a:gd name="connsiteX5" fmla="*/ 1012012 w 1012012"/>
              <a:gd name="connsiteY5" fmla="*/ 1135856 h 1516856"/>
              <a:gd name="connsiteX6" fmla="*/ 280062 w 1012012"/>
              <a:gd name="connsiteY6" fmla="*/ 1516856 h 1516856"/>
              <a:gd name="connsiteX7" fmla="*/ 191956 w 1012012"/>
              <a:gd name="connsiteY7" fmla="*/ 804862 h 1516856"/>
              <a:gd name="connsiteX0" fmla="*/ 187213 w 1007269"/>
              <a:gd name="connsiteY0" fmla="*/ 804862 h 1516856"/>
              <a:gd name="connsiteX1" fmla="*/ 283370 w 1007269"/>
              <a:gd name="connsiteY1" fmla="*/ 514351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87213 w 1007269"/>
              <a:gd name="connsiteY0" fmla="*/ 1345126 h 2057120"/>
              <a:gd name="connsiteX1" fmla="*/ 283370 w 1007269"/>
              <a:gd name="connsiteY1" fmla="*/ 1054615 h 2057120"/>
              <a:gd name="connsiteX2" fmla="*/ 0 w 1007269"/>
              <a:gd name="connsiteY2" fmla="*/ 840301 h 2057120"/>
              <a:gd name="connsiteX3" fmla="*/ 71439 w 1007269"/>
              <a:gd name="connsiteY3" fmla="*/ 540264 h 2057120"/>
              <a:gd name="connsiteX4" fmla="*/ 383383 w 1007269"/>
              <a:gd name="connsiteY4" fmla="*/ 4484 h 2057120"/>
              <a:gd name="connsiteX5" fmla="*/ 1007269 w 1007269"/>
              <a:gd name="connsiteY5" fmla="*/ 1354651 h 2057120"/>
              <a:gd name="connsiteX6" fmla="*/ 1007269 w 1007269"/>
              <a:gd name="connsiteY6" fmla="*/ 1676120 h 2057120"/>
              <a:gd name="connsiteX7" fmla="*/ 275319 w 1007269"/>
              <a:gd name="connsiteY7" fmla="*/ 2057120 h 2057120"/>
              <a:gd name="connsiteX8" fmla="*/ 187213 w 1007269"/>
              <a:gd name="connsiteY8" fmla="*/ 1345126 h 2057120"/>
              <a:gd name="connsiteX0" fmla="*/ 187213 w 1007269"/>
              <a:gd name="connsiteY0" fmla="*/ 1390961 h 2102955"/>
              <a:gd name="connsiteX1" fmla="*/ 283370 w 1007269"/>
              <a:gd name="connsiteY1" fmla="*/ 1100450 h 2102955"/>
              <a:gd name="connsiteX2" fmla="*/ 0 w 1007269"/>
              <a:gd name="connsiteY2" fmla="*/ 886136 h 2102955"/>
              <a:gd name="connsiteX3" fmla="*/ 71439 w 1007269"/>
              <a:gd name="connsiteY3" fmla="*/ 586099 h 2102955"/>
              <a:gd name="connsiteX4" fmla="*/ 216695 w 1007269"/>
              <a:gd name="connsiteY4" fmla="*/ 374169 h 2102955"/>
              <a:gd name="connsiteX5" fmla="*/ 383383 w 1007269"/>
              <a:gd name="connsiteY5" fmla="*/ 50319 h 2102955"/>
              <a:gd name="connsiteX6" fmla="*/ 1007269 w 1007269"/>
              <a:gd name="connsiteY6" fmla="*/ 1400486 h 2102955"/>
              <a:gd name="connsiteX7" fmla="*/ 1007269 w 1007269"/>
              <a:gd name="connsiteY7" fmla="*/ 1721955 h 2102955"/>
              <a:gd name="connsiteX8" fmla="*/ 275319 w 1007269"/>
              <a:gd name="connsiteY8" fmla="*/ 2102955 h 2102955"/>
              <a:gd name="connsiteX9" fmla="*/ 187213 w 1007269"/>
              <a:gd name="connsiteY9" fmla="*/ 1390961 h 2102955"/>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216695 w 1007269"/>
              <a:gd name="connsiteY4" fmla="*/ 323850 h 2052636"/>
              <a:gd name="connsiteX5" fmla="*/ 383383 w 1007269"/>
              <a:gd name="connsiteY5" fmla="*/ 0 h 2052636"/>
              <a:gd name="connsiteX6" fmla="*/ 1007269 w 1007269"/>
              <a:gd name="connsiteY6" fmla="*/ 1350167 h 2052636"/>
              <a:gd name="connsiteX7" fmla="*/ 1007269 w 1007269"/>
              <a:gd name="connsiteY7" fmla="*/ 1671636 h 2052636"/>
              <a:gd name="connsiteX8" fmla="*/ 275319 w 1007269"/>
              <a:gd name="connsiteY8" fmla="*/ 2052636 h 2052636"/>
              <a:gd name="connsiteX9" fmla="*/ 187213 w 1007269"/>
              <a:gd name="connsiteY9"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216695 w 1007269"/>
              <a:gd name="connsiteY4" fmla="*/ 323850 h 2052636"/>
              <a:gd name="connsiteX5" fmla="*/ 383383 w 1007269"/>
              <a:gd name="connsiteY5" fmla="*/ 0 h 2052636"/>
              <a:gd name="connsiteX6" fmla="*/ 1007269 w 1007269"/>
              <a:gd name="connsiteY6" fmla="*/ 1350167 h 2052636"/>
              <a:gd name="connsiteX7" fmla="*/ 1007269 w 1007269"/>
              <a:gd name="connsiteY7" fmla="*/ 1671636 h 2052636"/>
              <a:gd name="connsiteX8" fmla="*/ 275319 w 1007269"/>
              <a:gd name="connsiteY8" fmla="*/ 2052636 h 2052636"/>
              <a:gd name="connsiteX9" fmla="*/ 187213 w 1007269"/>
              <a:gd name="connsiteY9"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415393 h 2127387"/>
              <a:gd name="connsiteX1" fmla="*/ 283370 w 1007269"/>
              <a:gd name="connsiteY1" fmla="*/ 1124882 h 2127387"/>
              <a:gd name="connsiteX2" fmla="*/ 0 w 1007269"/>
              <a:gd name="connsiteY2" fmla="*/ 910568 h 2127387"/>
              <a:gd name="connsiteX3" fmla="*/ 71439 w 1007269"/>
              <a:gd name="connsiteY3" fmla="*/ 610531 h 2127387"/>
              <a:gd name="connsiteX4" fmla="*/ 135733 w 1007269"/>
              <a:gd name="connsiteY4" fmla="*/ 524807 h 2127387"/>
              <a:gd name="connsiteX5" fmla="*/ 216695 w 1007269"/>
              <a:gd name="connsiteY5" fmla="*/ 398601 h 2127387"/>
              <a:gd name="connsiteX6" fmla="*/ 383383 w 1007269"/>
              <a:gd name="connsiteY6" fmla="*/ 74751 h 2127387"/>
              <a:gd name="connsiteX7" fmla="*/ 697708 w 1007269"/>
              <a:gd name="connsiteY7" fmla="*/ 8076 h 2127387"/>
              <a:gd name="connsiteX8" fmla="*/ 1007269 w 1007269"/>
              <a:gd name="connsiteY8" fmla="*/ 1424918 h 2127387"/>
              <a:gd name="connsiteX9" fmla="*/ 1007269 w 1007269"/>
              <a:gd name="connsiteY9" fmla="*/ 1746387 h 2127387"/>
              <a:gd name="connsiteX10" fmla="*/ 275319 w 1007269"/>
              <a:gd name="connsiteY10" fmla="*/ 2127387 h 2127387"/>
              <a:gd name="connsiteX11" fmla="*/ 187213 w 1007269"/>
              <a:gd name="connsiteY11" fmla="*/ 1415393 h 2127387"/>
              <a:gd name="connsiteX0" fmla="*/ 187213 w 1007269"/>
              <a:gd name="connsiteY0" fmla="*/ 1418576 h 2130570"/>
              <a:gd name="connsiteX1" fmla="*/ 283370 w 1007269"/>
              <a:gd name="connsiteY1" fmla="*/ 1128065 h 2130570"/>
              <a:gd name="connsiteX2" fmla="*/ 0 w 1007269"/>
              <a:gd name="connsiteY2" fmla="*/ 913751 h 2130570"/>
              <a:gd name="connsiteX3" fmla="*/ 71439 w 1007269"/>
              <a:gd name="connsiteY3" fmla="*/ 613714 h 2130570"/>
              <a:gd name="connsiteX4" fmla="*/ 135733 w 1007269"/>
              <a:gd name="connsiteY4" fmla="*/ 527990 h 2130570"/>
              <a:gd name="connsiteX5" fmla="*/ 216695 w 1007269"/>
              <a:gd name="connsiteY5" fmla="*/ 401784 h 2130570"/>
              <a:gd name="connsiteX6" fmla="*/ 383383 w 1007269"/>
              <a:gd name="connsiteY6" fmla="*/ 77934 h 2130570"/>
              <a:gd name="connsiteX7" fmla="*/ 697708 w 1007269"/>
              <a:gd name="connsiteY7" fmla="*/ 11259 h 2130570"/>
              <a:gd name="connsiteX8" fmla="*/ 1007269 w 1007269"/>
              <a:gd name="connsiteY8" fmla="*/ 1428101 h 2130570"/>
              <a:gd name="connsiteX9" fmla="*/ 1007269 w 1007269"/>
              <a:gd name="connsiteY9" fmla="*/ 1749570 h 2130570"/>
              <a:gd name="connsiteX10" fmla="*/ 275319 w 1007269"/>
              <a:gd name="connsiteY10" fmla="*/ 2130570 h 2130570"/>
              <a:gd name="connsiteX11" fmla="*/ 187213 w 1007269"/>
              <a:gd name="connsiteY11" fmla="*/ 1418576 h 2130570"/>
              <a:gd name="connsiteX0" fmla="*/ 187213 w 1007269"/>
              <a:gd name="connsiteY0" fmla="*/ 1407317 h 2119311"/>
              <a:gd name="connsiteX1" fmla="*/ 283370 w 1007269"/>
              <a:gd name="connsiteY1" fmla="*/ 1116806 h 2119311"/>
              <a:gd name="connsiteX2" fmla="*/ 0 w 1007269"/>
              <a:gd name="connsiteY2" fmla="*/ 902492 h 2119311"/>
              <a:gd name="connsiteX3" fmla="*/ 71439 w 1007269"/>
              <a:gd name="connsiteY3" fmla="*/ 602455 h 2119311"/>
              <a:gd name="connsiteX4" fmla="*/ 135733 w 1007269"/>
              <a:gd name="connsiteY4" fmla="*/ 516731 h 2119311"/>
              <a:gd name="connsiteX5" fmla="*/ 216695 w 1007269"/>
              <a:gd name="connsiteY5" fmla="*/ 390525 h 2119311"/>
              <a:gd name="connsiteX6" fmla="*/ 383383 w 1007269"/>
              <a:gd name="connsiteY6" fmla="*/ 66675 h 2119311"/>
              <a:gd name="connsiteX7" fmla="*/ 697708 w 1007269"/>
              <a:gd name="connsiteY7" fmla="*/ 0 h 2119311"/>
              <a:gd name="connsiteX8" fmla="*/ 1007269 w 1007269"/>
              <a:gd name="connsiteY8" fmla="*/ 1416842 h 2119311"/>
              <a:gd name="connsiteX9" fmla="*/ 1007269 w 1007269"/>
              <a:gd name="connsiteY9" fmla="*/ 1738311 h 2119311"/>
              <a:gd name="connsiteX10" fmla="*/ 275319 w 1007269"/>
              <a:gd name="connsiteY10" fmla="*/ 2119311 h 2119311"/>
              <a:gd name="connsiteX11" fmla="*/ 187213 w 1007269"/>
              <a:gd name="connsiteY11" fmla="*/ 1407317 h 2119311"/>
              <a:gd name="connsiteX0" fmla="*/ 187213 w 1138239"/>
              <a:gd name="connsiteY0" fmla="*/ 1503771 h 2215765"/>
              <a:gd name="connsiteX1" fmla="*/ 283370 w 1138239"/>
              <a:gd name="connsiteY1" fmla="*/ 1213260 h 2215765"/>
              <a:gd name="connsiteX2" fmla="*/ 0 w 1138239"/>
              <a:gd name="connsiteY2" fmla="*/ 998946 h 2215765"/>
              <a:gd name="connsiteX3" fmla="*/ 71439 w 1138239"/>
              <a:gd name="connsiteY3" fmla="*/ 698909 h 2215765"/>
              <a:gd name="connsiteX4" fmla="*/ 135733 w 1138239"/>
              <a:gd name="connsiteY4" fmla="*/ 613185 h 2215765"/>
              <a:gd name="connsiteX5" fmla="*/ 216695 w 1138239"/>
              <a:gd name="connsiteY5" fmla="*/ 486979 h 2215765"/>
              <a:gd name="connsiteX6" fmla="*/ 383383 w 1138239"/>
              <a:gd name="connsiteY6" fmla="*/ 163129 h 2215765"/>
              <a:gd name="connsiteX7" fmla="*/ 697708 w 1138239"/>
              <a:gd name="connsiteY7" fmla="*/ 96454 h 2215765"/>
              <a:gd name="connsiteX8" fmla="*/ 1138239 w 1138239"/>
              <a:gd name="connsiteY8" fmla="*/ 8348 h 2215765"/>
              <a:gd name="connsiteX9" fmla="*/ 1007269 w 1138239"/>
              <a:gd name="connsiteY9" fmla="*/ 1513296 h 2215765"/>
              <a:gd name="connsiteX10" fmla="*/ 1007269 w 1138239"/>
              <a:gd name="connsiteY10" fmla="*/ 1834765 h 2215765"/>
              <a:gd name="connsiteX11" fmla="*/ 275319 w 1138239"/>
              <a:gd name="connsiteY11" fmla="*/ 2215765 h 2215765"/>
              <a:gd name="connsiteX12" fmla="*/ 187213 w 1138239"/>
              <a:gd name="connsiteY12" fmla="*/ 1503771 h 2215765"/>
              <a:gd name="connsiteX0" fmla="*/ 187213 w 1138239"/>
              <a:gd name="connsiteY0" fmla="*/ 1608824 h 2320818"/>
              <a:gd name="connsiteX1" fmla="*/ 283370 w 1138239"/>
              <a:gd name="connsiteY1" fmla="*/ 1318313 h 2320818"/>
              <a:gd name="connsiteX2" fmla="*/ 0 w 1138239"/>
              <a:gd name="connsiteY2" fmla="*/ 1103999 h 2320818"/>
              <a:gd name="connsiteX3" fmla="*/ 71439 w 1138239"/>
              <a:gd name="connsiteY3" fmla="*/ 803962 h 2320818"/>
              <a:gd name="connsiteX4" fmla="*/ 135733 w 1138239"/>
              <a:gd name="connsiteY4" fmla="*/ 718238 h 2320818"/>
              <a:gd name="connsiteX5" fmla="*/ 216695 w 1138239"/>
              <a:gd name="connsiteY5" fmla="*/ 592032 h 2320818"/>
              <a:gd name="connsiteX6" fmla="*/ 383383 w 1138239"/>
              <a:gd name="connsiteY6" fmla="*/ 268182 h 2320818"/>
              <a:gd name="connsiteX7" fmla="*/ 697708 w 1138239"/>
              <a:gd name="connsiteY7" fmla="*/ 201507 h 2320818"/>
              <a:gd name="connsiteX8" fmla="*/ 733427 w 1138239"/>
              <a:gd name="connsiteY8" fmla="*/ 101495 h 2320818"/>
              <a:gd name="connsiteX9" fmla="*/ 1138239 w 1138239"/>
              <a:gd name="connsiteY9" fmla="*/ 113401 h 2320818"/>
              <a:gd name="connsiteX10" fmla="*/ 1007269 w 1138239"/>
              <a:gd name="connsiteY10" fmla="*/ 1618349 h 2320818"/>
              <a:gd name="connsiteX11" fmla="*/ 1007269 w 1138239"/>
              <a:gd name="connsiteY11" fmla="*/ 1939818 h 2320818"/>
              <a:gd name="connsiteX12" fmla="*/ 275319 w 1138239"/>
              <a:gd name="connsiteY12" fmla="*/ 2320818 h 2320818"/>
              <a:gd name="connsiteX13" fmla="*/ 187213 w 1138239"/>
              <a:gd name="connsiteY13" fmla="*/ 1608824 h 2320818"/>
              <a:gd name="connsiteX0" fmla="*/ 187213 w 1138239"/>
              <a:gd name="connsiteY0" fmla="*/ 2045496 h 2757490"/>
              <a:gd name="connsiteX1" fmla="*/ 283370 w 1138239"/>
              <a:gd name="connsiteY1" fmla="*/ 1754985 h 2757490"/>
              <a:gd name="connsiteX2" fmla="*/ 0 w 1138239"/>
              <a:gd name="connsiteY2" fmla="*/ 1540671 h 2757490"/>
              <a:gd name="connsiteX3" fmla="*/ 71439 w 1138239"/>
              <a:gd name="connsiteY3" fmla="*/ 1240634 h 2757490"/>
              <a:gd name="connsiteX4" fmla="*/ 135733 w 1138239"/>
              <a:gd name="connsiteY4" fmla="*/ 1154910 h 2757490"/>
              <a:gd name="connsiteX5" fmla="*/ 216695 w 1138239"/>
              <a:gd name="connsiteY5" fmla="*/ 1028704 h 2757490"/>
              <a:gd name="connsiteX6" fmla="*/ 383383 w 1138239"/>
              <a:gd name="connsiteY6" fmla="*/ 704854 h 2757490"/>
              <a:gd name="connsiteX7" fmla="*/ 697708 w 1138239"/>
              <a:gd name="connsiteY7" fmla="*/ 638179 h 2757490"/>
              <a:gd name="connsiteX8" fmla="*/ 733427 w 1138239"/>
              <a:gd name="connsiteY8" fmla="*/ 538167 h 2757490"/>
              <a:gd name="connsiteX9" fmla="*/ 685802 w 1138239"/>
              <a:gd name="connsiteY9" fmla="*/ 5 h 2757490"/>
              <a:gd name="connsiteX10" fmla="*/ 1138239 w 1138239"/>
              <a:gd name="connsiteY10" fmla="*/ 550073 h 2757490"/>
              <a:gd name="connsiteX11" fmla="*/ 1007269 w 1138239"/>
              <a:gd name="connsiteY11" fmla="*/ 2055021 h 2757490"/>
              <a:gd name="connsiteX12" fmla="*/ 1007269 w 1138239"/>
              <a:gd name="connsiteY12" fmla="*/ 2376490 h 2757490"/>
              <a:gd name="connsiteX13" fmla="*/ 275319 w 1138239"/>
              <a:gd name="connsiteY13" fmla="*/ 2757490 h 2757490"/>
              <a:gd name="connsiteX14" fmla="*/ 187213 w 1138239"/>
              <a:gd name="connsiteY14" fmla="*/ 2045496 h 2757490"/>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33427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40570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40570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40570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157239 h 2869233"/>
              <a:gd name="connsiteX1" fmla="*/ 283370 w 1138239"/>
              <a:gd name="connsiteY1" fmla="*/ 1866728 h 2869233"/>
              <a:gd name="connsiteX2" fmla="*/ 0 w 1138239"/>
              <a:gd name="connsiteY2" fmla="*/ 1652414 h 2869233"/>
              <a:gd name="connsiteX3" fmla="*/ 71439 w 1138239"/>
              <a:gd name="connsiteY3" fmla="*/ 1352377 h 2869233"/>
              <a:gd name="connsiteX4" fmla="*/ 135733 w 1138239"/>
              <a:gd name="connsiteY4" fmla="*/ 1266653 h 2869233"/>
              <a:gd name="connsiteX5" fmla="*/ 216695 w 1138239"/>
              <a:gd name="connsiteY5" fmla="*/ 1140447 h 2869233"/>
              <a:gd name="connsiteX6" fmla="*/ 383383 w 1138239"/>
              <a:gd name="connsiteY6" fmla="*/ 816597 h 2869233"/>
              <a:gd name="connsiteX7" fmla="*/ 697708 w 1138239"/>
              <a:gd name="connsiteY7" fmla="*/ 749922 h 2869233"/>
              <a:gd name="connsiteX8" fmla="*/ 740570 w 1138239"/>
              <a:gd name="connsiteY8" fmla="*/ 649910 h 2869233"/>
              <a:gd name="connsiteX9" fmla="*/ 702470 w 1138239"/>
              <a:gd name="connsiteY9" fmla="*/ 502274 h 2869233"/>
              <a:gd name="connsiteX10" fmla="*/ 700089 w 1138239"/>
              <a:gd name="connsiteY10" fmla="*/ 321298 h 2869233"/>
              <a:gd name="connsiteX11" fmla="*/ 759621 w 1138239"/>
              <a:gd name="connsiteY11" fmla="*/ 6973 h 2869233"/>
              <a:gd name="connsiteX12" fmla="*/ 1138239 w 1138239"/>
              <a:gd name="connsiteY12" fmla="*/ 661816 h 2869233"/>
              <a:gd name="connsiteX13" fmla="*/ 1007269 w 1138239"/>
              <a:gd name="connsiteY13" fmla="*/ 2166764 h 2869233"/>
              <a:gd name="connsiteX14" fmla="*/ 1007269 w 1138239"/>
              <a:gd name="connsiteY14" fmla="*/ 2488233 h 2869233"/>
              <a:gd name="connsiteX15" fmla="*/ 275319 w 1138239"/>
              <a:gd name="connsiteY15" fmla="*/ 2869233 h 2869233"/>
              <a:gd name="connsiteX16" fmla="*/ 187213 w 1138239"/>
              <a:gd name="connsiteY16" fmla="*/ 2157239 h 2869233"/>
              <a:gd name="connsiteX0" fmla="*/ 187213 w 1138239"/>
              <a:gd name="connsiteY0" fmla="*/ 2150266 h 2862260"/>
              <a:gd name="connsiteX1" fmla="*/ 283370 w 1138239"/>
              <a:gd name="connsiteY1" fmla="*/ 1859755 h 2862260"/>
              <a:gd name="connsiteX2" fmla="*/ 0 w 1138239"/>
              <a:gd name="connsiteY2" fmla="*/ 1645441 h 2862260"/>
              <a:gd name="connsiteX3" fmla="*/ 71439 w 1138239"/>
              <a:gd name="connsiteY3" fmla="*/ 1345404 h 2862260"/>
              <a:gd name="connsiteX4" fmla="*/ 135733 w 1138239"/>
              <a:gd name="connsiteY4" fmla="*/ 1259680 h 2862260"/>
              <a:gd name="connsiteX5" fmla="*/ 216695 w 1138239"/>
              <a:gd name="connsiteY5" fmla="*/ 1133474 h 2862260"/>
              <a:gd name="connsiteX6" fmla="*/ 383383 w 1138239"/>
              <a:gd name="connsiteY6" fmla="*/ 809624 h 2862260"/>
              <a:gd name="connsiteX7" fmla="*/ 697708 w 1138239"/>
              <a:gd name="connsiteY7" fmla="*/ 742949 h 2862260"/>
              <a:gd name="connsiteX8" fmla="*/ 740570 w 1138239"/>
              <a:gd name="connsiteY8" fmla="*/ 642937 h 2862260"/>
              <a:gd name="connsiteX9" fmla="*/ 702470 w 1138239"/>
              <a:gd name="connsiteY9" fmla="*/ 495301 h 2862260"/>
              <a:gd name="connsiteX10" fmla="*/ 700089 w 1138239"/>
              <a:gd name="connsiteY10" fmla="*/ 314325 h 2862260"/>
              <a:gd name="connsiteX11" fmla="*/ 759621 w 1138239"/>
              <a:gd name="connsiteY11" fmla="*/ 0 h 2862260"/>
              <a:gd name="connsiteX12" fmla="*/ 1138239 w 1138239"/>
              <a:gd name="connsiteY12" fmla="*/ 654843 h 2862260"/>
              <a:gd name="connsiteX13" fmla="*/ 1007269 w 1138239"/>
              <a:gd name="connsiteY13" fmla="*/ 2159791 h 2862260"/>
              <a:gd name="connsiteX14" fmla="*/ 1007269 w 1138239"/>
              <a:gd name="connsiteY14" fmla="*/ 2481260 h 2862260"/>
              <a:gd name="connsiteX15" fmla="*/ 275319 w 1138239"/>
              <a:gd name="connsiteY15" fmla="*/ 2862260 h 2862260"/>
              <a:gd name="connsiteX16" fmla="*/ 187213 w 1138239"/>
              <a:gd name="connsiteY16" fmla="*/ 2150266 h 2862260"/>
              <a:gd name="connsiteX0" fmla="*/ 187213 w 1138239"/>
              <a:gd name="connsiteY0" fmla="*/ 2176529 h 2888523"/>
              <a:gd name="connsiteX1" fmla="*/ 283370 w 1138239"/>
              <a:gd name="connsiteY1" fmla="*/ 1886018 h 2888523"/>
              <a:gd name="connsiteX2" fmla="*/ 0 w 1138239"/>
              <a:gd name="connsiteY2" fmla="*/ 1671704 h 2888523"/>
              <a:gd name="connsiteX3" fmla="*/ 71439 w 1138239"/>
              <a:gd name="connsiteY3" fmla="*/ 1371667 h 2888523"/>
              <a:gd name="connsiteX4" fmla="*/ 135733 w 1138239"/>
              <a:gd name="connsiteY4" fmla="*/ 1285943 h 2888523"/>
              <a:gd name="connsiteX5" fmla="*/ 216695 w 1138239"/>
              <a:gd name="connsiteY5" fmla="*/ 1159737 h 2888523"/>
              <a:gd name="connsiteX6" fmla="*/ 383383 w 1138239"/>
              <a:gd name="connsiteY6" fmla="*/ 835887 h 2888523"/>
              <a:gd name="connsiteX7" fmla="*/ 697708 w 1138239"/>
              <a:gd name="connsiteY7" fmla="*/ 769212 h 2888523"/>
              <a:gd name="connsiteX8" fmla="*/ 740570 w 1138239"/>
              <a:gd name="connsiteY8" fmla="*/ 669200 h 2888523"/>
              <a:gd name="connsiteX9" fmla="*/ 702470 w 1138239"/>
              <a:gd name="connsiteY9" fmla="*/ 521564 h 2888523"/>
              <a:gd name="connsiteX10" fmla="*/ 700089 w 1138239"/>
              <a:gd name="connsiteY10" fmla="*/ 340588 h 2888523"/>
              <a:gd name="connsiteX11" fmla="*/ 676277 w 1138239"/>
              <a:gd name="connsiteY11" fmla="*/ 145325 h 2888523"/>
              <a:gd name="connsiteX12" fmla="*/ 759621 w 1138239"/>
              <a:gd name="connsiteY12" fmla="*/ 26263 h 2888523"/>
              <a:gd name="connsiteX13" fmla="*/ 1138239 w 1138239"/>
              <a:gd name="connsiteY13" fmla="*/ 681106 h 2888523"/>
              <a:gd name="connsiteX14" fmla="*/ 1007269 w 1138239"/>
              <a:gd name="connsiteY14" fmla="*/ 2186054 h 2888523"/>
              <a:gd name="connsiteX15" fmla="*/ 1007269 w 1138239"/>
              <a:gd name="connsiteY15" fmla="*/ 2507523 h 2888523"/>
              <a:gd name="connsiteX16" fmla="*/ 275319 w 1138239"/>
              <a:gd name="connsiteY16" fmla="*/ 2888523 h 2888523"/>
              <a:gd name="connsiteX17" fmla="*/ 187213 w 1138239"/>
              <a:gd name="connsiteY17" fmla="*/ 2176529 h 2888523"/>
              <a:gd name="connsiteX0" fmla="*/ 187213 w 1138239"/>
              <a:gd name="connsiteY0" fmla="*/ 2175070 h 2887064"/>
              <a:gd name="connsiteX1" fmla="*/ 283370 w 1138239"/>
              <a:gd name="connsiteY1" fmla="*/ 1884559 h 2887064"/>
              <a:gd name="connsiteX2" fmla="*/ 0 w 1138239"/>
              <a:gd name="connsiteY2" fmla="*/ 1670245 h 2887064"/>
              <a:gd name="connsiteX3" fmla="*/ 71439 w 1138239"/>
              <a:gd name="connsiteY3" fmla="*/ 1370208 h 2887064"/>
              <a:gd name="connsiteX4" fmla="*/ 135733 w 1138239"/>
              <a:gd name="connsiteY4" fmla="*/ 1284484 h 2887064"/>
              <a:gd name="connsiteX5" fmla="*/ 216695 w 1138239"/>
              <a:gd name="connsiteY5" fmla="*/ 1158278 h 2887064"/>
              <a:gd name="connsiteX6" fmla="*/ 383383 w 1138239"/>
              <a:gd name="connsiteY6" fmla="*/ 834428 h 2887064"/>
              <a:gd name="connsiteX7" fmla="*/ 697708 w 1138239"/>
              <a:gd name="connsiteY7" fmla="*/ 767753 h 2887064"/>
              <a:gd name="connsiteX8" fmla="*/ 740570 w 1138239"/>
              <a:gd name="connsiteY8" fmla="*/ 667741 h 2887064"/>
              <a:gd name="connsiteX9" fmla="*/ 702470 w 1138239"/>
              <a:gd name="connsiteY9" fmla="*/ 520105 h 2887064"/>
              <a:gd name="connsiteX10" fmla="*/ 700089 w 1138239"/>
              <a:gd name="connsiteY10" fmla="*/ 339129 h 2887064"/>
              <a:gd name="connsiteX11" fmla="*/ 676277 w 1138239"/>
              <a:gd name="connsiteY11" fmla="*/ 143866 h 2887064"/>
              <a:gd name="connsiteX12" fmla="*/ 759621 w 1138239"/>
              <a:gd name="connsiteY12" fmla="*/ 24804 h 2887064"/>
              <a:gd name="connsiteX13" fmla="*/ 1138239 w 1138239"/>
              <a:gd name="connsiteY13" fmla="*/ 679647 h 2887064"/>
              <a:gd name="connsiteX14" fmla="*/ 1007269 w 1138239"/>
              <a:gd name="connsiteY14" fmla="*/ 2184595 h 2887064"/>
              <a:gd name="connsiteX15" fmla="*/ 1007269 w 1138239"/>
              <a:gd name="connsiteY15" fmla="*/ 2506064 h 2887064"/>
              <a:gd name="connsiteX16" fmla="*/ 275319 w 1138239"/>
              <a:gd name="connsiteY16" fmla="*/ 2887064 h 2887064"/>
              <a:gd name="connsiteX17" fmla="*/ 187213 w 1138239"/>
              <a:gd name="connsiteY17" fmla="*/ 2175070 h 2887064"/>
              <a:gd name="connsiteX0" fmla="*/ 187213 w 1138239"/>
              <a:gd name="connsiteY0" fmla="*/ 2150266 h 2862260"/>
              <a:gd name="connsiteX1" fmla="*/ 283370 w 1138239"/>
              <a:gd name="connsiteY1" fmla="*/ 1859755 h 2862260"/>
              <a:gd name="connsiteX2" fmla="*/ 0 w 1138239"/>
              <a:gd name="connsiteY2" fmla="*/ 1645441 h 2862260"/>
              <a:gd name="connsiteX3" fmla="*/ 71439 w 1138239"/>
              <a:gd name="connsiteY3" fmla="*/ 1345404 h 2862260"/>
              <a:gd name="connsiteX4" fmla="*/ 135733 w 1138239"/>
              <a:gd name="connsiteY4" fmla="*/ 1259680 h 2862260"/>
              <a:gd name="connsiteX5" fmla="*/ 216695 w 1138239"/>
              <a:gd name="connsiteY5" fmla="*/ 1133474 h 2862260"/>
              <a:gd name="connsiteX6" fmla="*/ 383383 w 1138239"/>
              <a:gd name="connsiteY6" fmla="*/ 809624 h 2862260"/>
              <a:gd name="connsiteX7" fmla="*/ 697708 w 1138239"/>
              <a:gd name="connsiteY7" fmla="*/ 742949 h 2862260"/>
              <a:gd name="connsiteX8" fmla="*/ 740570 w 1138239"/>
              <a:gd name="connsiteY8" fmla="*/ 642937 h 2862260"/>
              <a:gd name="connsiteX9" fmla="*/ 702470 w 1138239"/>
              <a:gd name="connsiteY9" fmla="*/ 495301 h 2862260"/>
              <a:gd name="connsiteX10" fmla="*/ 700089 w 1138239"/>
              <a:gd name="connsiteY10" fmla="*/ 314325 h 2862260"/>
              <a:gd name="connsiteX11" fmla="*/ 676277 w 1138239"/>
              <a:gd name="connsiteY11" fmla="*/ 119062 h 2862260"/>
              <a:gd name="connsiteX12" fmla="*/ 759621 w 1138239"/>
              <a:gd name="connsiteY12" fmla="*/ 0 h 2862260"/>
              <a:gd name="connsiteX13" fmla="*/ 1138239 w 1138239"/>
              <a:gd name="connsiteY13" fmla="*/ 654843 h 2862260"/>
              <a:gd name="connsiteX14" fmla="*/ 1007269 w 1138239"/>
              <a:gd name="connsiteY14" fmla="*/ 2159791 h 2862260"/>
              <a:gd name="connsiteX15" fmla="*/ 1007269 w 1138239"/>
              <a:gd name="connsiteY15" fmla="*/ 2481260 h 2862260"/>
              <a:gd name="connsiteX16" fmla="*/ 275319 w 1138239"/>
              <a:gd name="connsiteY16" fmla="*/ 2862260 h 2862260"/>
              <a:gd name="connsiteX17" fmla="*/ 187213 w 1138239"/>
              <a:gd name="connsiteY17" fmla="*/ 2150266 h 2862260"/>
              <a:gd name="connsiteX0" fmla="*/ 187213 w 1138239"/>
              <a:gd name="connsiteY0" fmla="*/ 2150266 h 2862260"/>
              <a:gd name="connsiteX1" fmla="*/ 283370 w 1138239"/>
              <a:gd name="connsiteY1" fmla="*/ 1859755 h 2862260"/>
              <a:gd name="connsiteX2" fmla="*/ 0 w 1138239"/>
              <a:gd name="connsiteY2" fmla="*/ 1645441 h 2862260"/>
              <a:gd name="connsiteX3" fmla="*/ 71439 w 1138239"/>
              <a:gd name="connsiteY3" fmla="*/ 1345404 h 2862260"/>
              <a:gd name="connsiteX4" fmla="*/ 135733 w 1138239"/>
              <a:gd name="connsiteY4" fmla="*/ 1259680 h 2862260"/>
              <a:gd name="connsiteX5" fmla="*/ 216695 w 1138239"/>
              <a:gd name="connsiteY5" fmla="*/ 1133474 h 2862260"/>
              <a:gd name="connsiteX6" fmla="*/ 383383 w 1138239"/>
              <a:gd name="connsiteY6" fmla="*/ 809624 h 2862260"/>
              <a:gd name="connsiteX7" fmla="*/ 697708 w 1138239"/>
              <a:gd name="connsiteY7" fmla="*/ 742949 h 2862260"/>
              <a:gd name="connsiteX8" fmla="*/ 740570 w 1138239"/>
              <a:gd name="connsiteY8" fmla="*/ 642937 h 2862260"/>
              <a:gd name="connsiteX9" fmla="*/ 702470 w 1138239"/>
              <a:gd name="connsiteY9" fmla="*/ 495301 h 2862260"/>
              <a:gd name="connsiteX10" fmla="*/ 700089 w 1138239"/>
              <a:gd name="connsiteY10" fmla="*/ 314325 h 2862260"/>
              <a:gd name="connsiteX11" fmla="*/ 676277 w 1138239"/>
              <a:gd name="connsiteY11" fmla="*/ 119062 h 2862260"/>
              <a:gd name="connsiteX12" fmla="*/ 759621 w 1138239"/>
              <a:gd name="connsiteY12" fmla="*/ 0 h 2862260"/>
              <a:gd name="connsiteX13" fmla="*/ 1138239 w 1138239"/>
              <a:gd name="connsiteY13" fmla="*/ 654843 h 2862260"/>
              <a:gd name="connsiteX14" fmla="*/ 1007269 w 1138239"/>
              <a:gd name="connsiteY14" fmla="*/ 2159791 h 2862260"/>
              <a:gd name="connsiteX15" fmla="*/ 1007269 w 1138239"/>
              <a:gd name="connsiteY15" fmla="*/ 2481260 h 2862260"/>
              <a:gd name="connsiteX16" fmla="*/ 275319 w 1138239"/>
              <a:gd name="connsiteY16" fmla="*/ 2862260 h 2862260"/>
              <a:gd name="connsiteX17" fmla="*/ 187213 w 1138239"/>
              <a:gd name="connsiteY17" fmla="*/ 2150266 h 2862260"/>
              <a:gd name="connsiteX0" fmla="*/ 187213 w 1152129"/>
              <a:gd name="connsiteY0" fmla="*/ 2203054 h 2915048"/>
              <a:gd name="connsiteX1" fmla="*/ 283370 w 1152129"/>
              <a:gd name="connsiteY1" fmla="*/ 1912543 h 2915048"/>
              <a:gd name="connsiteX2" fmla="*/ 0 w 1152129"/>
              <a:gd name="connsiteY2" fmla="*/ 1698229 h 2915048"/>
              <a:gd name="connsiteX3" fmla="*/ 71439 w 1152129"/>
              <a:gd name="connsiteY3" fmla="*/ 1398192 h 2915048"/>
              <a:gd name="connsiteX4" fmla="*/ 135733 w 1152129"/>
              <a:gd name="connsiteY4" fmla="*/ 1312468 h 2915048"/>
              <a:gd name="connsiteX5" fmla="*/ 216695 w 1152129"/>
              <a:gd name="connsiteY5" fmla="*/ 1186262 h 2915048"/>
              <a:gd name="connsiteX6" fmla="*/ 383383 w 1152129"/>
              <a:gd name="connsiteY6" fmla="*/ 862412 h 2915048"/>
              <a:gd name="connsiteX7" fmla="*/ 697708 w 1152129"/>
              <a:gd name="connsiteY7" fmla="*/ 795737 h 2915048"/>
              <a:gd name="connsiteX8" fmla="*/ 740570 w 1152129"/>
              <a:gd name="connsiteY8" fmla="*/ 695725 h 2915048"/>
              <a:gd name="connsiteX9" fmla="*/ 702470 w 1152129"/>
              <a:gd name="connsiteY9" fmla="*/ 548089 h 2915048"/>
              <a:gd name="connsiteX10" fmla="*/ 700089 w 1152129"/>
              <a:gd name="connsiteY10" fmla="*/ 367113 h 2915048"/>
              <a:gd name="connsiteX11" fmla="*/ 676277 w 1152129"/>
              <a:gd name="connsiteY11" fmla="*/ 171850 h 2915048"/>
              <a:gd name="connsiteX12" fmla="*/ 759621 w 1152129"/>
              <a:gd name="connsiteY12" fmla="*/ 52788 h 2915048"/>
              <a:gd name="connsiteX13" fmla="*/ 1119189 w 1152129"/>
              <a:gd name="connsiteY13" fmla="*/ 40881 h 2915048"/>
              <a:gd name="connsiteX14" fmla="*/ 1138239 w 1152129"/>
              <a:gd name="connsiteY14" fmla="*/ 707631 h 2915048"/>
              <a:gd name="connsiteX15" fmla="*/ 1007269 w 1152129"/>
              <a:gd name="connsiteY15" fmla="*/ 2212579 h 2915048"/>
              <a:gd name="connsiteX16" fmla="*/ 1007269 w 1152129"/>
              <a:gd name="connsiteY16" fmla="*/ 2534048 h 2915048"/>
              <a:gd name="connsiteX17" fmla="*/ 275319 w 1152129"/>
              <a:gd name="connsiteY17" fmla="*/ 2915048 h 2915048"/>
              <a:gd name="connsiteX18" fmla="*/ 187213 w 1152129"/>
              <a:gd name="connsiteY18" fmla="*/ 2203054 h 2915048"/>
              <a:gd name="connsiteX0" fmla="*/ 187213 w 1138493"/>
              <a:gd name="connsiteY0" fmla="*/ 2228554 h 2940548"/>
              <a:gd name="connsiteX1" fmla="*/ 283370 w 1138493"/>
              <a:gd name="connsiteY1" fmla="*/ 1938043 h 2940548"/>
              <a:gd name="connsiteX2" fmla="*/ 0 w 1138493"/>
              <a:gd name="connsiteY2" fmla="*/ 1723729 h 2940548"/>
              <a:gd name="connsiteX3" fmla="*/ 71439 w 1138493"/>
              <a:gd name="connsiteY3" fmla="*/ 1423692 h 2940548"/>
              <a:gd name="connsiteX4" fmla="*/ 135733 w 1138493"/>
              <a:gd name="connsiteY4" fmla="*/ 1337968 h 2940548"/>
              <a:gd name="connsiteX5" fmla="*/ 216695 w 1138493"/>
              <a:gd name="connsiteY5" fmla="*/ 1211762 h 2940548"/>
              <a:gd name="connsiteX6" fmla="*/ 383383 w 1138493"/>
              <a:gd name="connsiteY6" fmla="*/ 887912 h 2940548"/>
              <a:gd name="connsiteX7" fmla="*/ 697708 w 1138493"/>
              <a:gd name="connsiteY7" fmla="*/ 821237 h 2940548"/>
              <a:gd name="connsiteX8" fmla="*/ 740570 w 1138493"/>
              <a:gd name="connsiteY8" fmla="*/ 721225 h 2940548"/>
              <a:gd name="connsiteX9" fmla="*/ 702470 w 1138493"/>
              <a:gd name="connsiteY9" fmla="*/ 573589 h 2940548"/>
              <a:gd name="connsiteX10" fmla="*/ 700089 w 1138493"/>
              <a:gd name="connsiteY10" fmla="*/ 392613 h 2940548"/>
              <a:gd name="connsiteX11" fmla="*/ 676277 w 1138493"/>
              <a:gd name="connsiteY11" fmla="*/ 197350 h 2940548"/>
              <a:gd name="connsiteX12" fmla="*/ 759621 w 1138493"/>
              <a:gd name="connsiteY12" fmla="*/ 78288 h 2940548"/>
              <a:gd name="connsiteX13" fmla="*/ 933452 w 1138493"/>
              <a:gd name="connsiteY13" fmla="*/ 23519 h 2940548"/>
              <a:gd name="connsiteX14" fmla="*/ 1119189 w 1138493"/>
              <a:gd name="connsiteY14" fmla="*/ 66381 h 2940548"/>
              <a:gd name="connsiteX15" fmla="*/ 1138239 w 1138493"/>
              <a:gd name="connsiteY15" fmla="*/ 733131 h 2940548"/>
              <a:gd name="connsiteX16" fmla="*/ 1007269 w 1138493"/>
              <a:gd name="connsiteY16" fmla="*/ 2238079 h 2940548"/>
              <a:gd name="connsiteX17" fmla="*/ 1007269 w 1138493"/>
              <a:gd name="connsiteY17" fmla="*/ 2559548 h 2940548"/>
              <a:gd name="connsiteX18" fmla="*/ 275319 w 1138493"/>
              <a:gd name="connsiteY18" fmla="*/ 2940548 h 2940548"/>
              <a:gd name="connsiteX19" fmla="*/ 187213 w 1138493"/>
              <a:gd name="connsiteY19" fmla="*/ 2228554 h 2940548"/>
              <a:gd name="connsiteX0" fmla="*/ 187213 w 1138493"/>
              <a:gd name="connsiteY0" fmla="*/ 2216353 h 2928347"/>
              <a:gd name="connsiteX1" fmla="*/ 283370 w 1138493"/>
              <a:gd name="connsiteY1" fmla="*/ 1925842 h 2928347"/>
              <a:gd name="connsiteX2" fmla="*/ 0 w 1138493"/>
              <a:gd name="connsiteY2" fmla="*/ 1711528 h 2928347"/>
              <a:gd name="connsiteX3" fmla="*/ 71439 w 1138493"/>
              <a:gd name="connsiteY3" fmla="*/ 1411491 h 2928347"/>
              <a:gd name="connsiteX4" fmla="*/ 135733 w 1138493"/>
              <a:gd name="connsiteY4" fmla="*/ 1325767 h 2928347"/>
              <a:gd name="connsiteX5" fmla="*/ 216695 w 1138493"/>
              <a:gd name="connsiteY5" fmla="*/ 1199561 h 2928347"/>
              <a:gd name="connsiteX6" fmla="*/ 383383 w 1138493"/>
              <a:gd name="connsiteY6" fmla="*/ 875711 h 2928347"/>
              <a:gd name="connsiteX7" fmla="*/ 697708 w 1138493"/>
              <a:gd name="connsiteY7" fmla="*/ 809036 h 2928347"/>
              <a:gd name="connsiteX8" fmla="*/ 740570 w 1138493"/>
              <a:gd name="connsiteY8" fmla="*/ 709024 h 2928347"/>
              <a:gd name="connsiteX9" fmla="*/ 702470 w 1138493"/>
              <a:gd name="connsiteY9" fmla="*/ 561388 h 2928347"/>
              <a:gd name="connsiteX10" fmla="*/ 700089 w 1138493"/>
              <a:gd name="connsiteY10" fmla="*/ 380412 h 2928347"/>
              <a:gd name="connsiteX11" fmla="*/ 676277 w 1138493"/>
              <a:gd name="connsiteY11" fmla="*/ 185149 h 2928347"/>
              <a:gd name="connsiteX12" fmla="*/ 759621 w 1138493"/>
              <a:gd name="connsiteY12" fmla="*/ 66087 h 2928347"/>
              <a:gd name="connsiteX13" fmla="*/ 933452 w 1138493"/>
              <a:gd name="connsiteY13" fmla="*/ 11318 h 2928347"/>
              <a:gd name="connsiteX14" fmla="*/ 1119189 w 1138493"/>
              <a:gd name="connsiteY14" fmla="*/ 54180 h 2928347"/>
              <a:gd name="connsiteX15" fmla="*/ 1138239 w 1138493"/>
              <a:gd name="connsiteY15" fmla="*/ 720930 h 2928347"/>
              <a:gd name="connsiteX16" fmla="*/ 1007269 w 1138493"/>
              <a:gd name="connsiteY16" fmla="*/ 2225878 h 2928347"/>
              <a:gd name="connsiteX17" fmla="*/ 1007269 w 1138493"/>
              <a:gd name="connsiteY17" fmla="*/ 2547347 h 2928347"/>
              <a:gd name="connsiteX18" fmla="*/ 275319 w 1138493"/>
              <a:gd name="connsiteY18" fmla="*/ 2928347 h 2928347"/>
              <a:gd name="connsiteX19" fmla="*/ 187213 w 1138493"/>
              <a:gd name="connsiteY19" fmla="*/ 2216353 h 2928347"/>
              <a:gd name="connsiteX0" fmla="*/ 187213 w 1138493"/>
              <a:gd name="connsiteY0" fmla="*/ 2217592 h 2929586"/>
              <a:gd name="connsiteX1" fmla="*/ 283370 w 1138493"/>
              <a:gd name="connsiteY1" fmla="*/ 1927081 h 2929586"/>
              <a:gd name="connsiteX2" fmla="*/ 0 w 1138493"/>
              <a:gd name="connsiteY2" fmla="*/ 1712767 h 2929586"/>
              <a:gd name="connsiteX3" fmla="*/ 71439 w 1138493"/>
              <a:gd name="connsiteY3" fmla="*/ 1412730 h 2929586"/>
              <a:gd name="connsiteX4" fmla="*/ 135733 w 1138493"/>
              <a:gd name="connsiteY4" fmla="*/ 1327006 h 2929586"/>
              <a:gd name="connsiteX5" fmla="*/ 216695 w 1138493"/>
              <a:gd name="connsiteY5" fmla="*/ 1200800 h 2929586"/>
              <a:gd name="connsiteX6" fmla="*/ 383383 w 1138493"/>
              <a:gd name="connsiteY6" fmla="*/ 876950 h 2929586"/>
              <a:gd name="connsiteX7" fmla="*/ 697708 w 1138493"/>
              <a:gd name="connsiteY7" fmla="*/ 810275 h 2929586"/>
              <a:gd name="connsiteX8" fmla="*/ 740570 w 1138493"/>
              <a:gd name="connsiteY8" fmla="*/ 710263 h 2929586"/>
              <a:gd name="connsiteX9" fmla="*/ 702470 w 1138493"/>
              <a:gd name="connsiteY9" fmla="*/ 562627 h 2929586"/>
              <a:gd name="connsiteX10" fmla="*/ 700089 w 1138493"/>
              <a:gd name="connsiteY10" fmla="*/ 381651 h 2929586"/>
              <a:gd name="connsiteX11" fmla="*/ 676277 w 1138493"/>
              <a:gd name="connsiteY11" fmla="*/ 186388 h 2929586"/>
              <a:gd name="connsiteX12" fmla="*/ 759621 w 1138493"/>
              <a:gd name="connsiteY12" fmla="*/ 67326 h 2929586"/>
              <a:gd name="connsiteX13" fmla="*/ 923927 w 1138493"/>
              <a:gd name="connsiteY13" fmla="*/ 10176 h 2929586"/>
              <a:gd name="connsiteX14" fmla="*/ 1119189 w 1138493"/>
              <a:gd name="connsiteY14" fmla="*/ 55419 h 2929586"/>
              <a:gd name="connsiteX15" fmla="*/ 1138239 w 1138493"/>
              <a:gd name="connsiteY15" fmla="*/ 722169 h 2929586"/>
              <a:gd name="connsiteX16" fmla="*/ 1007269 w 1138493"/>
              <a:gd name="connsiteY16" fmla="*/ 2227117 h 2929586"/>
              <a:gd name="connsiteX17" fmla="*/ 1007269 w 1138493"/>
              <a:gd name="connsiteY17" fmla="*/ 2548586 h 2929586"/>
              <a:gd name="connsiteX18" fmla="*/ 275319 w 1138493"/>
              <a:gd name="connsiteY18" fmla="*/ 2929586 h 2929586"/>
              <a:gd name="connsiteX19" fmla="*/ 187213 w 1138493"/>
              <a:gd name="connsiteY19" fmla="*/ 2217592 h 2929586"/>
              <a:gd name="connsiteX0" fmla="*/ 187213 w 1138493"/>
              <a:gd name="connsiteY0" fmla="*/ 2221388 h 2933382"/>
              <a:gd name="connsiteX1" fmla="*/ 283370 w 1138493"/>
              <a:gd name="connsiteY1" fmla="*/ 1930877 h 2933382"/>
              <a:gd name="connsiteX2" fmla="*/ 0 w 1138493"/>
              <a:gd name="connsiteY2" fmla="*/ 1716563 h 2933382"/>
              <a:gd name="connsiteX3" fmla="*/ 71439 w 1138493"/>
              <a:gd name="connsiteY3" fmla="*/ 1416526 h 2933382"/>
              <a:gd name="connsiteX4" fmla="*/ 135733 w 1138493"/>
              <a:gd name="connsiteY4" fmla="*/ 1330802 h 2933382"/>
              <a:gd name="connsiteX5" fmla="*/ 216695 w 1138493"/>
              <a:gd name="connsiteY5" fmla="*/ 1204596 h 2933382"/>
              <a:gd name="connsiteX6" fmla="*/ 383383 w 1138493"/>
              <a:gd name="connsiteY6" fmla="*/ 880746 h 2933382"/>
              <a:gd name="connsiteX7" fmla="*/ 697708 w 1138493"/>
              <a:gd name="connsiteY7" fmla="*/ 814071 h 2933382"/>
              <a:gd name="connsiteX8" fmla="*/ 740570 w 1138493"/>
              <a:gd name="connsiteY8" fmla="*/ 714059 h 2933382"/>
              <a:gd name="connsiteX9" fmla="*/ 702470 w 1138493"/>
              <a:gd name="connsiteY9" fmla="*/ 566423 h 2933382"/>
              <a:gd name="connsiteX10" fmla="*/ 700089 w 1138493"/>
              <a:gd name="connsiteY10" fmla="*/ 385447 h 2933382"/>
              <a:gd name="connsiteX11" fmla="*/ 676277 w 1138493"/>
              <a:gd name="connsiteY11" fmla="*/ 190184 h 2933382"/>
              <a:gd name="connsiteX12" fmla="*/ 759621 w 1138493"/>
              <a:gd name="connsiteY12" fmla="*/ 71122 h 2933382"/>
              <a:gd name="connsiteX13" fmla="*/ 923927 w 1138493"/>
              <a:gd name="connsiteY13" fmla="*/ 13972 h 2933382"/>
              <a:gd name="connsiteX14" fmla="*/ 1119189 w 1138493"/>
              <a:gd name="connsiteY14" fmla="*/ 59215 h 2933382"/>
              <a:gd name="connsiteX15" fmla="*/ 1138239 w 1138493"/>
              <a:gd name="connsiteY15" fmla="*/ 725965 h 2933382"/>
              <a:gd name="connsiteX16" fmla="*/ 1007269 w 1138493"/>
              <a:gd name="connsiteY16" fmla="*/ 2230913 h 2933382"/>
              <a:gd name="connsiteX17" fmla="*/ 1007269 w 1138493"/>
              <a:gd name="connsiteY17" fmla="*/ 2552382 h 2933382"/>
              <a:gd name="connsiteX18" fmla="*/ 275319 w 1138493"/>
              <a:gd name="connsiteY18" fmla="*/ 2933382 h 2933382"/>
              <a:gd name="connsiteX19" fmla="*/ 187213 w 1138493"/>
              <a:gd name="connsiteY19" fmla="*/ 2221388 h 2933382"/>
              <a:gd name="connsiteX0" fmla="*/ 187213 w 1138493"/>
              <a:gd name="connsiteY0" fmla="*/ 2221388 h 2933382"/>
              <a:gd name="connsiteX1" fmla="*/ 283370 w 1138493"/>
              <a:gd name="connsiteY1" fmla="*/ 1930877 h 2933382"/>
              <a:gd name="connsiteX2" fmla="*/ 0 w 1138493"/>
              <a:gd name="connsiteY2" fmla="*/ 1716563 h 2933382"/>
              <a:gd name="connsiteX3" fmla="*/ 71439 w 1138493"/>
              <a:gd name="connsiteY3" fmla="*/ 1416526 h 2933382"/>
              <a:gd name="connsiteX4" fmla="*/ 135733 w 1138493"/>
              <a:gd name="connsiteY4" fmla="*/ 1330802 h 2933382"/>
              <a:gd name="connsiteX5" fmla="*/ 216695 w 1138493"/>
              <a:gd name="connsiteY5" fmla="*/ 1204596 h 2933382"/>
              <a:gd name="connsiteX6" fmla="*/ 383383 w 1138493"/>
              <a:gd name="connsiteY6" fmla="*/ 880746 h 2933382"/>
              <a:gd name="connsiteX7" fmla="*/ 697708 w 1138493"/>
              <a:gd name="connsiteY7" fmla="*/ 814071 h 2933382"/>
              <a:gd name="connsiteX8" fmla="*/ 740570 w 1138493"/>
              <a:gd name="connsiteY8" fmla="*/ 714059 h 2933382"/>
              <a:gd name="connsiteX9" fmla="*/ 702470 w 1138493"/>
              <a:gd name="connsiteY9" fmla="*/ 566423 h 2933382"/>
              <a:gd name="connsiteX10" fmla="*/ 700089 w 1138493"/>
              <a:gd name="connsiteY10" fmla="*/ 385447 h 2933382"/>
              <a:gd name="connsiteX11" fmla="*/ 676277 w 1138493"/>
              <a:gd name="connsiteY11" fmla="*/ 190184 h 2933382"/>
              <a:gd name="connsiteX12" fmla="*/ 759621 w 1138493"/>
              <a:gd name="connsiteY12" fmla="*/ 71122 h 2933382"/>
              <a:gd name="connsiteX13" fmla="*/ 923927 w 1138493"/>
              <a:gd name="connsiteY13" fmla="*/ 13972 h 2933382"/>
              <a:gd name="connsiteX14" fmla="*/ 1119189 w 1138493"/>
              <a:gd name="connsiteY14" fmla="*/ 59215 h 2933382"/>
              <a:gd name="connsiteX15" fmla="*/ 1138239 w 1138493"/>
              <a:gd name="connsiteY15" fmla="*/ 725965 h 2933382"/>
              <a:gd name="connsiteX16" fmla="*/ 1007269 w 1138493"/>
              <a:gd name="connsiteY16" fmla="*/ 2230913 h 2933382"/>
              <a:gd name="connsiteX17" fmla="*/ 1007269 w 1138493"/>
              <a:gd name="connsiteY17" fmla="*/ 2552382 h 2933382"/>
              <a:gd name="connsiteX18" fmla="*/ 275319 w 1138493"/>
              <a:gd name="connsiteY18" fmla="*/ 2933382 h 2933382"/>
              <a:gd name="connsiteX19" fmla="*/ 187213 w 1138493"/>
              <a:gd name="connsiteY19" fmla="*/ 2221388 h 2933382"/>
              <a:gd name="connsiteX0" fmla="*/ 187213 w 1240720"/>
              <a:gd name="connsiteY0" fmla="*/ 2221388 h 2933382"/>
              <a:gd name="connsiteX1" fmla="*/ 283370 w 1240720"/>
              <a:gd name="connsiteY1" fmla="*/ 1930877 h 2933382"/>
              <a:gd name="connsiteX2" fmla="*/ 0 w 1240720"/>
              <a:gd name="connsiteY2" fmla="*/ 1716563 h 2933382"/>
              <a:gd name="connsiteX3" fmla="*/ 71439 w 1240720"/>
              <a:gd name="connsiteY3" fmla="*/ 1416526 h 2933382"/>
              <a:gd name="connsiteX4" fmla="*/ 135733 w 1240720"/>
              <a:gd name="connsiteY4" fmla="*/ 1330802 h 2933382"/>
              <a:gd name="connsiteX5" fmla="*/ 216695 w 1240720"/>
              <a:gd name="connsiteY5" fmla="*/ 1204596 h 2933382"/>
              <a:gd name="connsiteX6" fmla="*/ 383383 w 1240720"/>
              <a:gd name="connsiteY6" fmla="*/ 880746 h 2933382"/>
              <a:gd name="connsiteX7" fmla="*/ 697708 w 1240720"/>
              <a:gd name="connsiteY7" fmla="*/ 814071 h 2933382"/>
              <a:gd name="connsiteX8" fmla="*/ 740570 w 1240720"/>
              <a:gd name="connsiteY8" fmla="*/ 714059 h 2933382"/>
              <a:gd name="connsiteX9" fmla="*/ 702470 w 1240720"/>
              <a:gd name="connsiteY9" fmla="*/ 566423 h 2933382"/>
              <a:gd name="connsiteX10" fmla="*/ 700089 w 1240720"/>
              <a:gd name="connsiteY10" fmla="*/ 385447 h 2933382"/>
              <a:gd name="connsiteX11" fmla="*/ 676277 w 1240720"/>
              <a:gd name="connsiteY11" fmla="*/ 190184 h 2933382"/>
              <a:gd name="connsiteX12" fmla="*/ 759621 w 1240720"/>
              <a:gd name="connsiteY12" fmla="*/ 71122 h 2933382"/>
              <a:gd name="connsiteX13" fmla="*/ 923927 w 1240720"/>
              <a:gd name="connsiteY13" fmla="*/ 13972 h 2933382"/>
              <a:gd name="connsiteX14" fmla="*/ 1119189 w 1240720"/>
              <a:gd name="connsiteY14" fmla="*/ 59215 h 2933382"/>
              <a:gd name="connsiteX15" fmla="*/ 1240633 w 1240720"/>
              <a:gd name="connsiteY15" fmla="*/ 268765 h 2933382"/>
              <a:gd name="connsiteX16" fmla="*/ 1138239 w 1240720"/>
              <a:gd name="connsiteY16" fmla="*/ 725965 h 2933382"/>
              <a:gd name="connsiteX17" fmla="*/ 1007269 w 1240720"/>
              <a:gd name="connsiteY17" fmla="*/ 2230913 h 2933382"/>
              <a:gd name="connsiteX18" fmla="*/ 1007269 w 1240720"/>
              <a:gd name="connsiteY18" fmla="*/ 2552382 h 2933382"/>
              <a:gd name="connsiteX19" fmla="*/ 275319 w 1240720"/>
              <a:gd name="connsiteY19" fmla="*/ 2933382 h 2933382"/>
              <a:gd name="connsiteX20" fmla="*/ 187213 w 1240720"/>
              <a:gd name="connsiteY20" fmla="*/ 2221388 h 2933382"/>
              <a:gd name="connsiteX0" fmla="*/ 187213 w 1231205"/>
              <a:gd name="connsiteY0" fmla="*/ 2221388 h 2933382"/>
              <a:gd name="connsiteX1" fmla="*/ 283370 w 1231205"/>
              <a:gd name="connsiteY1" fmla="*/ 1930877 h 2933382"/>
              <a:gd name="connsiteX2" fmla="*/ 0 w 1231205"/>
              <a:gd name="connsiteY2" fmla="*/ 1716563 h 2933382"/>
              <a:gd name="connsiteX3" fmla="*/ 71439 w 1231205"/>
              <a:gd name="connsiteY3" fmla="*/ 1416526 h 2933382"/>
              <a:gd name="connsiteX4" fmla="*/ 135733 w 1231205"/>
              <a:gd name="connsiteY4" fmla="*/ 1330802 h 2933382"/>
              <a:gd name="connsiteX5" fmla="*/ 216695 w 1231205"/>
              <a:gd name="connsiteY5" fmla="*/ 1204596 h 2933382"/>
              <a:gd name="connsiteX6" fmla="*/ 383383 w 1231205"/>
              <a:gd name="connsiteY6" fmla="*/ 880746 h 2933382"/>
              <a:gd name="connsiteX7" fmla="*/ 697708 w 1231205"/>
              <a:gd name="connsiteY7" fmla="*/ 814071 h 2933382"/>
              <a:gd name="connsiteX8" fmla="*/ 740570 w 1231205"/>
              <a:gd name="connsiteY8" fmla="*/ 714059 h 2933382"/>
              <a:gd name="connsiteX9" fmla="*/ 702470 w 1231205"/>
              <a:gd name="connsiteY9" fmla="*/ 566423 h 2933382"/>
              <a:gd name="connsiteX10" fmla="*/ 700089 w 1231205"/>
              <a:gd name="connsiteY10" fmla="*/ 385447 h 2933382"/>
              <a:gd name="connsiteX11" fmla="*/ 676277 w 1231205"/>
              <a:gd name="connsiteY11" fmla="*/ 190184 h 2933382"/>
              <a:gd name="connsiteX12" fmla="*/ 759621 w 1231205"/>
              <a:gd name="connsiteY12" fmla="*/ 71122 h 2933382"/>
              <a:gd name="connsiteX13" fmla="*/ 923927 w 1231205"/>
              <a:gd name="connsiteY13" fmla="*/ 13972 h 2933382"/>
              <a:gd name="connsiteX14" fmla="*/ 1119189 w 1231205"/>
              <a:gd name="connsiteY14" fmla="*/ 59215 h 2933382"/>
              <a:gd name="connsiteX15" fmla="*/ 1231108 w 1231205"/>
              <a:gd name="connsiteY15" fmla="*/ 261622 h 2933382"/>
              <a:gd name="connsiteX16" fmla="*/ 1138239 w 1231205"/>
              <a:gd name="connsiteY16" fmla="*/ 725965 h 2933382"/>
              <a:gd name="connsiteX17" fmla="*/ 1007269 w 1231205"/>
              <a:gd name="connsiteY17" fmla="*/ 2230913 h 2933382"/>
              <a:gd name="connsiteX18" fmla="*/ 1007269 w 1231205"/>
              <a:gd name="connsiteY18" fmla="*/ 2552382 h 2933382"/>
              <a:gd name="connsiteX19" fmla="*/ 275319 w 1231205"/>
              <a:gd name="connsiteY19" fmla="*/ 2933382 h 2933382"/>
              <a:gd name="connsiteX20" fmla="*/ 187213 w 1231205"/>
              <a:gd name="connsiteY20" fmla="*/ 2221388 h 2933382"/>
              <a:gd name="connsiteX0" fmla="*/ 187213 w 1237062"/>
              <a:gd name="connsiteY0" fmla="*/ 2221388 h 2933382"/>
              <a:gd name="connsiteX1" fmla="*/ 283370 w 1237062"/>
              <a:gd name="connsiteY1" fmla="*/ 1930877 h 2933382"/>
              <a:gd name="connsiteX2" fmla="*/ 0 w 1237062"/>
              <a:gd name="connsiteY2" fmla="*/ 1716563 h 2933382"/>
              <a:gd name="connsiteX3" fmla="*/ 71439 w 1237062"/>
              <a:gd name="connsiteY3" fmla="*/ 1416526 h 2933382"/>
              <a:gd name="connsiteX4" fmla="*/ 135733 w 1237062"/>
              <a:gd name="connsiteY4" fmla="*/ 1330802 h 2933382"/>
              <a:gd name="connsiteX5" fmla="*/ 216695 w 1237062"/>
              <a:gd name="connsiteY5" fmla="*/ 1204596 h 2933382"/>
              <a:gd name="connsiteX6" fmla="*/ 383383 w 1237062"/>
              <a:gd name="connsiteY6" fmla="*/ 880746 h 2933382"/>
              <a:gd name="connsiteX7" fmla="*/ 697708 w 1237062"/>
              <a:gd name="connsiteY7" fmla="*/ 814071 h 2933382"/>
              <a:gd name="connsiteX8" fmla="*/ 740570 w 1237062"/>
              <a:gd name="connsiteY8" fmla="*/ 714059 h 2933382"/>
              <a:gd name="connsiteX9" fmla="*/ 702470 w 1237062"/>
              <a:gd name="connsiteY9" fmla="*/ 566423 h 2933382"/>
              <a:gd name="connsiteX10" fmla="*/ 700089 w 1237062"/>
              <a:gd name="connsiteY10" fmla="*/ 385447 h 2933382"/>
              <a:gd name="connsiteX11" fmla="*/ 676277 w 1237062"/>
              <a:gd name="connsiteY11" fmla="*/ 190184 h 2933382"/>
              <a:gd name="connsiteX12" fmla="*/ 759621 w 1237062"/>
              <a:gd name="connsiteY12" fmla="*/ 71122 h 2933382"/>
              <a:gd name="connsiteX13" fmla="*/ 923927 w 1237062"/>
              <a:gd name="connsiteY13" fmla="*/ 13972 h 2933382"/>
              <a:gd name="connsiteX14" fmla="*/ 1119189 w 1237062"/>
              <a:gd name="connsiteY14" fmla="*/ 59215 h 2933382"/>
              <a:gd name="connsiteX15" fmla="*/ 1231108 w 1237062"/>
              <a:gd name="connsiteY15" fmla="*/ 261622 h 2933382"/>
              <a:gd name="connsiteX16" fmla="*/ 1221583 w 1237062"/>
              <a:gd name="connsiteY16" fmla="*/ 425928 h 2933382"/>
              <a:gd name="connsiteX17" fmla="*/ 1138239 w 1237062"/>
              <a:gd name="connsiteY17" fmla="*/ 725965 h 2933382"/>
              <a:gd name="connsiteX18" fmla="*/ 1007269 w 1237062"/>
              <a:gd name="connsiteY18" fmla="*/ 2230913 h 2933382"/>
              <a:gd name="connsiteX19" fmla="*/ 1007269 w 1237062"/>
              <a:gd name="connsiteY19" fmla="*/ 2552382 h 2933382"/>
              <a:gd name="connsiteX20" fmla="*/ 275319 w 1237062"/>
              <a:gd name="connsiteY20" fmla="*/ 2933382 h 2933382"/>
              <a:gd name="connsiteX21" fmla="*/ 187213 w 1237062"/>
              <a:gd name="connsiteY21" fmla="*/ 2221388 h 2933382"/>
              <a:gd name="connsiteX0" fmla="*/ 187213 w 1237062"/>
              <a:gd name="connsiteY0" fmla="*/ 2221388 h 2933382"/>
              <a:gd name="connsiteX1" fmla="*/ 283370 w 1237062"/>
              <a:gd name="connsiteY1" fmla="*/ 1930877 h 2933382"/>
              <a:gd name="connsiteX2" fmla="*/ 0 w 1237062"/>
              <a:gd name="connsiteY2" fmla="*/ 1716563 h 2933382"/>
              <a:gd name="connsiteX3" fmla="*/ 71439 w 1237062"/>
              <a:gd name="connsiteY3" fmla="*/ 1416526 h 2933382"/>
              <a:gd name="connsiteX4" fmla="*/ 135733 w 1237062"/>
              <a:gd name="connsiteY4" fmla="*/ 1330802 h 2933382"/>
              <a:gd name="connsiteX5" fmla="*/ 216695 w 1237062"/>
              <a:gd name="connsiteY5" fmla="*/ 1204596 h 2933382"/>
              <a:gd name="connsiteX6" fmla="*/ 383383 w 1237062"/>
              <a:gd name="connsiteY6" fmla="*/ 880746 h 2933382"/>
              <a:gd name="connsiteX7" fmla="*/ 697708 w 1237062"/>
              <a:gd name="connsiteY7" fmla="*/ 814071 h 2933382"/>
              <a:gd name="connsiteX8" fmla="*/ 740570 w 1237062"/>
              <a:gd name="connsiteY8" fmla="*/ 714059 h 2933382"/>
              <a:gd name="connsiteX9" fmla="*/ 702470 w 1237062"/>
              <a:gd name="connsiteY9" fmla="*/ 566423 h 2933382"/>
              <a:gd name="connsiteX10" fmla="*/ 700089 w 1237062"/>
              <a:gd name="connsiteY10" fmla="*/ 385447 h 2933382"/>
              <a:gd name="connsiteX11" fmla="*/ 676277 w 1237062"/>
              <a:gd name="connsiteY11" fmla="*/ 190184 h 2933382"/>
              <a:gd name="connsiteX12" fmla="*/ 759621 w 1237062"/>
              <a:gd name="connsiteY12" fmla="*/ 71122 h 2933382"/>
              <a:gd name="connsiteX13" fmla="*/ 923927 w 1237062"/>
              <a:gd name="connsiteY13" fmla="*/ 13972 h 2933382"/>
              <a:gd name="connsiteX14" fmla="*/ 1119189 w 1237062"/>
              <a:gd name="connsiteY14" fmla="*/ 59215 h 2933382"/>
              <a:gd name="connsiteX15" fmla="*/ 1231108 w 1237062"/>
              <a:gd name="connsiteY15" fmla="*/ 261622 h 2933382"/>
              <a:gd name="connsiteX16" fmla="*/ 1221583 w 1237062"/>
              <a:gd name="connsiteY16" fmla="*/ 425928 h 2933382"/>
              <a:gd name="connsiteX17" fmla="*/ 1176338 w 1237062"/>
              <a:gd name="connsiteY17" fmla="*/ 625953 h 2933382"/>
              <a:gd name="connsiteX18" fmla="*/ 1138239 w 1237062"/>
              <a:gd name="connsiteY18" fmla="*/ 725965 h 2933382"/>
              <a:gd name="connsiteX19" fmla="*/ 1007269 w 1237062"/>
              <a:gd name="connsiteY19" fmla="*/ 2230913 h 2933382"/>
              <a:gd name="connsiteX20" fmla="*/ 1007269 w 1237062"/>
              <a:gd name="connsiteY20" fmla="*/ 2552382 h 2933382"/>
              <a:gd name="connsiteX21" fmla="*/ 275319 w 1237062"/>
              <a:gd name="connsiteY21" fmla="*/ 2933382 h 2933382"/>
              <a:gd name="connsiteX22" fmla="*/ 187213 w 1237062"/>
              <a:gd name="connsiteY22" fmla="*/ 2221388 h 2933382"/>
              <a:gd name="connsiteX0" fmla="*/ 187213 w 1246620"/>
              <a:gd name="connsiteY0" fmla="*/ 2221388 h 2933382"/>
              <a:gd name="connsiteX1" fmla="*/ 283370 w 1246620"/>
              <a:gd name="connsiteY1" fmla="*/ 1930877 h 2933382"/>
              <a:gd name="connsiteX2" fmla="*/ 0 w 1246620"/>
              <a:gd name="connsiteY2" fmla="*/ 1716563 h 2933382"/>
              <a:gd name="connsiteX3" fmla="*/ 71439 w 1246620"/>
              <a:gd name="connsiteY3" fmla="*/ 1416526 h 2933382"/>
              <a:gd name="connsiteX4" fmla="*/ 135733 w 1246620"/>
              <a:gd name="connsiteY4" fmla="*/ 1330802 h 2933382"/>
              <a:gd name="connsiteX5" fmla="*/ 216695 w 1246620"/>
              <a:gd name="connsiteY5" fmla="*/ 1204596 h 2933382"/>
              <a:gd name="connsiteX6" fmla="*/ 383383 w 1246620"/>
              <a:gd name="connsiteY6" fmla="*/ 880746 h 2933382"/>
              <a:gd name="connsiteX7" fmla="*/ 697708 w 1246620"/>
              <a:gd name="connsiteY7" fmla="*/ 814071 h 2933382"/>
              <a:gd name="connsiteX8" fmla="*/ 740570 w 1246620"/>
              <a:gd name="connsiteY8" fmla="*/ 714059 h 2933382"/>
              <a:gd name="connsiteX9" fmla="*/ 702470 w 1246620"/>
              <a:gd name="connsiteY9" fmla="*/ 566423 h 2933382"/>
              <a:gd name="connsiteX10" fmla="*/ 700089 w 1246620"/>
              <a:gd name="connsiteY10" fmla="*/ 385447 h 2933382"/>
              <a:gd name="connsiteX11" fmla="*/ 676277 w 1246620"/>
              <a:gd name="connsiteY11" fmla="*/ 190184 h 2933382"/>
              <a:gd name="connsiteX12" fmla="*/ 759621 w 1246620"/>
              <a:gd name="connsiteY12" fmla="*/ 71122 h 2933382"/>
              <a:gd name="connsiteX13" fmla="*/ 923927 w 1246620"/>
              <a:gd name="connsiteY13" fmla="*/ 13972 h 2933382"/>
              <a:gd name="connsiteX14" fmla="*/ 1119189 w 1246620"/>
              <a:gd name="connsiteY14" fmla="*/ 59215 h 2933382"/>
              <a:gd name="connsiteX15" fmla="*/ 1231108 w 1246620"/>
              <a:gd name="connsiteY15" fmla="*/ 261622 h 2933382"/>
              <a:gd name="connsiteX16" fmla="*/ 1221583 w 1246620"/>
              <a:gd name="connsiteY16" fmla="*/ 425928 h 2933382"/>
              <a:gd name="connsiteX17" fmla="*/ 1176338 w 1246620"/>
              <a:gd name="connsiteY17" fmla="*/ 625953 h 2933382"/>
              <a:gd name="connsiteX18" fmla="*/ 1138239 w 1246620"/>
              <a:gd name="connsiteY18" fmla="*/ 725965 h 2933382"/>
              <a:gd name="connsiteX19" fmla="*/ 1007269 w 1246620"/>
              <a:gd name="connsiteY19" fmla="*/ 2230913 h 2933382"/>
              <a:gd name="connsiteX20" fmla="*/ 1007269 w 1246620"/>
              <a:gd name="connsiteY20" fmla="*/ 2552382 h 2933382"/>
              <a:gd name="connsiteX21" fmla="*/ 275319 w 1246620"/>
              <a:gd name="connsiteY21" fmla="*/ 2933382 h 2933382"/>
              <a:gd name="connsiteX22" fmla="*/ 187213 w 1246620"/>
              <a:gd name="connsiteY22" fmla="*/ 2221388 h 2933382"/>
              <a:gd name="connsiteX0" fmla="*/ 187213 w 1268476"/>
              <a:gd name="connsiteY0" fmla="*/ 2221388 h 2933382"/>
              <a:gd name="connsiteX1" fmla="*/ 283370 w 1268476"/>
              <a:gd name="connsiteY1" fmla="*/ 1930877 h 2933382"/>
              <a:gd name="connsiteX2" fmla="*/ 0 w 1268476"/>
              <a:gd name="connsiteY2" fmla="*/ 1716563 h 2933382"/>
              <a:gd name="connsiteX3" fmla="*/ 71439 w 1268476"/>
              <a:gd name="connsiteY3" fmla="*/ 1416526 h 2933382"/>
              <a:gd name="connsiteX4" fmla="*/ 135733 w 1268476"/>
              <a:gd name="connsiteY4" fmla="*/ 1330802 h 2933382"/>
              <a:gd name="connsiteX5" fmla="*/ 216695 w 1268476"/>
              <a:gd name="connsiteY5" fmla="*/ 1204596 h 2933382"/>
              <a:gd name="connsiteX6" fmla="*/ 383383 w 1268476"/>
              <a:gd name="connsiteY6" fmla="*/ 880746 h 2933382"/>
              <a:gd name="connsiteX7" fmla="*/ 697708 w 1268476"/>
              <a:gd name="connsiteY7" fmla="*/ 814071 h 2933382"/>
              <a:gd name="connsiteX8" fmla="*/ 740570 w 1268476"/>
              <a:gd name="connsiteY8" fmla="*/ 714059 h 2933382"/>
              <a:gd name="connsiteX9" fmla="*/ 702470 w 1268476"/>
              <a:gd name="connsiteY9" fmla="*/ 566423 h 2933382"/>
              <a:gd name="connsiteX10" fmla="*/ 700089 w 1268476"/>
              <a:gd name="connsiteY10" fmla="*/ 385447 h 2933382"/>
              <a:gd name="connsiteX11" fmla="*/ 676277 w 1268476"/>
              <a:gd name="connsiteY11" fmla="*/ 190184 h 2933382"/>
              <a:gd name="connsiteX12" fmla="*/ 759621 w 1268476"/>
              <a:gd name="connsiteY12" fmla="*/ 71122 h 2933382"/>
              <a:gd name="connsiteX13" fmla="*/ 923927 w 1268476"/>
              <a:gd name="connsiteY13" fmla="*/ 13972 h 2933382"/>
              <a:gd name="connsiteX14" fmla="*/ 1119189 w 1268476"/>
              <a:gd name="connsiteY14" fmla="*/ 59215 h 2933382"/>
              <a:gd name="connsiteX15" fmla="*/ 1231108 w 1268476"/>
              <a:gd name="connsiteY15" fmla="*/ 261622 h 2933382"/>
              <a:gd name="connsiteX16" fmla="*/ 1221583 w 1268476"/>
              <a:gd name="connsiteY16" fmla="*/ 425928 h 2933382"/>
              <a:gd name="connsiteX17" fmla="*/ 1176338 w 1268476"/>
              <a:gd name="connsiteY17" fmla="*/ 625953 h 2933382"/>
              <a:gd name="connsiteX18" fmla="*/ 1138239 w 1268476"/>
              <a:gd name="connsiteY18" fmla="*/ 725965 h 2933382"/>
              <a:gd name="connsiteX19" fmla="*/ 1007269 w 1268476"/>
              <a:gd name="connsiteY19" fmla="*/ 2230913 h 2933382"/>
              <a:gd name="connsiteX20" fmla="*/ 1007269 w 1268476"/>
              <a:gd name="connsiteY20" fmla="*/ 2552382 h 2933382"/>
              <a:gd name="connsiteX21" fmla="*/ 275319 w 1268476"/>
              <a:gd name="connsiteY21" fmla="*/ 2933382 h 2933382"/>
              <a:gd name="connsiteX22" fmla="*/ 187213 w 1268476"/>
              <a:gd name="connsiteY22" fmla="*/ 2221388 h 2933382"/>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007269 w 1268476"/>
              <a:gd name="connsiteY19" fmla="*/ 2229585 h 2932054"/>
              <a:gd name="connsiteX20" fmla="*/ 1007269 w 1268476"/>
              <a:gd name="connsiteY20" fmla="*/ 2551054 h 2932054"/>
              <a:gd name="connsiteX21" fmla="*/ 275319 w 1268476"/>
              <a:gd name="connsiteY21" fmla="*/ 2932054 h 2932054"/>
              <a:gd name="connsiteX22" fmla="*/ 187213 w 1268476"/>
              <a:gd name="connsiteY22" fmla="*/ 2220060 h 2932054"/>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007269 w 1268476"/>
              <a:gd name="connsiteY19" fmla="*/ 2229585 h 2932054"/>
              <a:gd name="connsiteX20" fmla="*/ 1007269 w 1268476"/>
              <a:gd name="connsiteY20" fmla="*/ 2551054 h 2932054"/>
              <a:gd name="connsiteX21" fmla="*/ 275319 w 1268476"/>
              <a:gd name="connsiteY21" fmla="*/ 2932054 h 2932054"/>
              <a:gd name="connsiteX22" fmla="*/ 187213 w 1268476"/>
              <a:gd name="connsiteY22" fmla="*/ 2220060 h 2932054"/>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200151 w 1268476"/>
              <a:gd name="connsiteY19" fmla="*/ 865131 h 2932054"/>
              <a:gd name="connsiteX20" fmla="*/ 1007269 w 1268476"/>
              <a:gd name="connsiteY20" fmla="*/ 2229585 h 2932054"/>
              <a:gd name="connsiteX21" fmla="*/ 1007269 w 1268476"/>
              <a:gd name="connsiteY21" fmla="*/ 2551054 h 2932054"/>
              <a:gd name="connsiteX22" fmla="*/ 275319 w 1268476"/>
              <a:gd name="connsiteY22" fmla="*/ 2932054 h 2932054"/>
              <a:gd name="connsiteX23" fmla="*/ 187213 w 1268476"/>
              <a:gd name="connsiteY23" fmla="*/ 2220060 h 2932054"/>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200151 w 1268476"/>
              <a:gd name="connsiteY19" fmla="*/ 865131 h 2932054"/>
              <a:gd name="connsiteX20" fmla="*/ 1007269 w 1268476"/>
              <a:gd name="connsiteY20" fmla="*/ 2229585 h 2932054"/>
              <a:gd name="connsiteX21" fmla="*/ 1007269 w 1268476"/>
              <a:gd name="connsiteY21" fmla="*/ 2551054 h 2932054"/>
              <a:gd name="connsiteX22" fmla="*/ 275319 w 1268476"/>
              <a:gd name="connsiteY22" fmla="*/ 2932054 h 2932054"/>
              <a:gd name="connsiteX23" fmla="*/ 187213 w 1268476"/>
              <a:gd name="connsiteY23" fmla="*/ 2220060 h 2932054"/>
              <a:gd name="connsiteX0" fmla="*/ 187213 w 1531178"/>
              <a:gd name="connsiteY0" fmla="*/ 2220060 h 2932054"/>
              <a:gd name="connsiteX1" fmla="*/ 283370 w 1531178"/>
              <a:gd name="connsiteY1" fmla="*/ 1929549 h 2932054"/>
              <a:gd name="connsiteX2" fmla="*/ 0 w 1531178"/>
              <a:gd name="connsiteY2" fmla="*/ 1715235 h 2932054"/>
              <a:gd name="connsiteX3" fmla="*/ 71439 w 1531178"/>
              <a:gd name="connsiteY3" fmla="*/ 1415198 h 2932054"/>
              <a:gd name="connsiteX4" fmla="*/ 135733 w 1531178"/>
              <a:gd name="connsiteY4" fmla="*/ 1329474 h 2932054"/>
              <a:gd name="connsiteX5" fmla="*/ 216695 w 1531178"/>
              <a:gd name="connsiteY5" fmla="*/ 1203268 h 2932054"/>
              <a:gd name="connsiteX6" fmla="*/ 383383 w 1531178"/>
              <a:gd name="connsiteY6" fmla="*/ 879418 h 2932054"/>
              <a:gd name="connsiteX7" fmla="*/ 697708 w 1531178"/>
              <a:gd name="connsiteY7" fmla="*/ 812743 h 2932054"/>
              <a:gd name="connsiteX8" fmla="*/ 740570 w 1531178"/>
              <a:gd name="connsiteY8" fmla="*/ 712731 h 2932054"/>
              <a:gd name="connsiteX9" fmla="*/ 702470 w 1531178"/>
              <a:gd name="connsiteY9" fmla="*/ 565095 h 2932054"/>
              <a:gd name="connsiteX10" fmla="*/ 700089 w 1531178"/>
              <a:gd name="connsiteY10" fmla="*/ 384119 h 2932054"/>
              <a:gd name="connsiteX11" fmla="*/ 676277 w 1531178"/>
              <a:gd name="connsiteY11" fmla="*/ 188856 h 2932054"/>
              <a:gd name="connsiteX12" fmla="*/ 759621 w 1531178"/>
              <a:gd name="connsiteY12" fmla="*/ 69794 h 2932054"/>
              <a:gd name="connsiteX13" fmla="*/ 904877 w 1531178"/>
              <a:gd name="connsiteY13" fmla="*/ 15025 h 2932054"/>
              <a:gd name="connsiteX14" fmla="*/ 1119189 w 1531178"/>
              <a:gd name="connsiteY14" fmla="*/ 57887 h 2932054"/>
              <a:gd name="connsiteX15" fmla="*/ 1231108 w 1531178"/>
              <a:gd name="connsiteY15" fmla="*/ 260294 h 2932054"/>
              <a:gd name="connsiteX16" fmla="*/ 1221583 w 1531178"/>
              <a:gd name="connsiteY16" fmla="*/ 424600 h 2932054"/>
              <a:gd name="connsiteX17" fmla="*/ 1176338 w 1531178"/>
              <a:gd name="connsiteY17" fmla="*/ 624625 h 2932054"/>
              <a:gd name="connsiteX18" fmla="*/ 1138239 w 1531178"/>
              <a:gd name="connsiteY18" fmla="*/ 724637 h 2932054"/>
              <a:gd name="connsiteX19" fmla="*/ 1200151 w 1531178"/>
              <a:gd name="connsiteY19" fmla="*/ 865131 h 2932054"/>
              <a:gd name="connsiteX20" fmla="*/ 1531144 w 1531178"/>
              <a:gd name="connsiteY20" fmla="*/ 984194 h 2932054"/>
              <a:gd name="connsiteX21" fmla="*/ 1007269 w 1531178"/>
              <a:gd name="connsiteY21" fmla="*/ 2229585 h 2932054"/>
              <a:gd name="connsiteX22" fmla="*/ 1007269 w 1531178"/>
              <a:gd name="connsiteY22" fmla="*/ 2551054 h 2932054"/>
              <a:gd name="connsiteX23" fmla="*/ 275319 w 1531178"/>
              <a:gd name="connsiteY23" fmla="*/ 2932054 h 2932054"/>
              <a:gd name="connsiteX24" fmla="*/ 187213 w 1531178"/>
              <a:gd name="connsiteY24" fmla="*/ 2220060 h 2932054"/>
              <a:gd name="connsiteX0" fmla="*/ 187213 w 1531178"/>
              <a:gd name="connsiteY0" fmla="*/ 2220060 h 2932054"/>
              <a:gd name="connsiteX1" fmla="*/ 283370 w 1531178"/>
              <a:gd name="connsiteY1" fmla="*/ 1929549 h 2932054"/>
              <a:gd name="connsiteX2" fmla="*/ 0 w 1531178"/>
              <a:gd name="connsiteY2" fmla="*/ 1715235 h 2932054"/>
              <a:gd name="connsiteX3" fmla="*/ 71439 w 1531178"/>
              <a:gd name="connsiteY3" fmla="*/ 1415198 h 2932054"/>
              <a:gd name="connsiteX4" fmla="*/ 135733 w 1531178"/>
              <a:gd name="connsiteY4" fmla="*/ 1329474 h 2932054"/>
              <a:gd name="connsiteX5" fmla="*/ 216695 w 1531178"/>
              <a:gd name="connsiteY5" fmla="*/ 1203268 h 2932054"/>
              <a:gd name="connsiteX6" fmla="*/ 383383 w 1531178"/>
              <a:gd name="connsiteY6" fmla="*/ 879418 h 2932054"/>
              <a:gd name="connsiteX7" fmla="*/ 697708 w 1531178"/>
              <a:gd name="connsiteY7" fmla="*/ 812743 h 2932054"/>
              <a:gd name="connsiteX8" fmla="*/ 740570 w 1531178"/>
              <a:gd name="connsiteY8" fmla="*/ 712731 h 2932054"/>
              <a:gd name="connsiteX9" fmla="*/ 702470 w 1531178"/>
              <a:gd name="connsiteY9" fmla="*/ 565095 h 2932054"/>
              <a:gd name="connsiteX10" fmla="*/ 700089 w 1531178"/>
              <a:gd name="connsiteY10" fmla="*/ 384119 h 2932054"/>
              <a:gd name="connsiteX11" fmla="*/ 676277 w 1531178"/>
              <a:gd name="connsiteY11" fmla="*/ 188856 h 2932054"/>
              <a:gd name="connsiteX12" fmla="*/ 759621 w 1531178"/>
              <a:gd name="connsiteY12" fmla="*/ 69794 h 2932054"/>
              <a:gd name="connsiteX13" fmla="*/ 904877 w 1531178"/>
              <a:gd name="connsiteY13" fmla="*/ 15025 h 2932054"/>
              <a:gd name="connsiteX14" fmla="*/ 1119189 w 1531178"/>
              <a:gd name="connsiteY14" fmla="*/ 57887 h 2932054"/>
              <a:gd name="connsiteX15" fmla="*/ 1231108 w 1531178"/>
              <a:gd name="connsiteY15" fmla="*/ 260294 h 2932054"/>
              <a:gd name="connsiteX16" fmla="*/ 1221583 w 1531178"/>
              <a:gd name="connsiteY16" fmla="*/ 424600 h 2932054"/>
              <a:gd name="connsiteX17" fmla="*/ 1176338 w 1531178"/>
              <a:gd name="connsiteY17" fmla="*/ 624625 h 2932054"/>
              <a:gd name="connsiteX18" fmla="*/ 1138239 w 1531178"/>
              <a:gd name="connsiteY18" fmla="*/ 724637 h 2932054"/>
              <a:gd name="connsiteX19" fmla="*/ 1202533 w 1531178"/>
              <a:gd name="connsiteY19" fmla="*/ 855606 h 2932054"/>
              <a:gd name="connsiteX20" fmla="*/ 1531144 w 1531178"/>
              <a:gd name="connsiteY20" fmla="*/ 984194 h 2932054"/>
              <a:gd name="connsiteX21" fmla="*/ 1007269 w 1531178"/>
              <a:gd name="connsiteY21" fmla="*/ 2229585 h 2932054"/>
              <a:gd name="connsiteX22" fmla="*/ 1007269 w 1531178"/>
              <a:gd name="connsiteY22" fmla="*/ 2551054 h 2932054"/>
              <a:gd name="connsiteX23" fmla="*/ 275319 w 1531178"/>
              <a:gd name="connsiteY23" fmla="*/ 2932054 h 2932054"/>
              <a:gd name="connsiteX24" fmla="*/ 187213 w 1531178"/>
              <a:gd name="connsiteY24" fmla="*/ 2220060 h 2932054"/>
              <a:gd name="connsiteX0" fmla="*/ 187213 w 1531186"/>
              <a:gd name="connsiteY0" fmla="*/ 2220060 h 2932054"/>
              <a:gd name="connsiteX1" fmla="*/ 283370 w 1531186"/>
              <a:gd name="connsiteY1" fmla="*/ 1929549 h 2932054"/>
              <a:gd name="connsiteX2" fmla="*/ 0 w 1531186"/>
              <a:gd name="connsiteY2" fmla="*/ 1715235 h 2932054"/>
              <a:gd name="connsiteX3" fmla="*/ 71439 w 1531186"/>
              <a:gd name="connsiteY3" fmla="*/ 1415198 h 2932054"/>
              <a:gd name="connsiteX4" fmla="*/ 135733 w 1531186"/>
              <a:gd name="connsiteY4" fmla="*/ 1329474 h 2932054"/>
              <a:gd name="connsiteX5" fmla="*/ 216695 w 1531186"/>
              <a:gd name="connsiteY5" fmla="*/ 1203268 h 2932054"/>
              <a:gd name="connsiteX6" fmla="*/ 383383 w 1531186"/>
              <a:gd name="connsiteY6" fmla="*/ 879418 h 2932054"/>
              <a:gd name="connsiteX7" fmla="*/ 697708 w 1531186"/>
              <a:gd name="connsiteY7" fmla="*/ 812743 h 2932054"/>
              <a:gd name="connsiteX8" fmla="*/ 740570 w 1531186"/>
              <a:gd name="connsiteY8" fmla="*/ 712731 h 2932054"/>
              <a:gd name="connsiteX9" fmla="*/ 702470 w 1531186"/>
              <a:gd name="connsiteY9" fmla="*/ 565095 h 2932054"/>
              <a:gd name="connsiteX10" fmla="*/ 700089 w 1531186"/>
              <a:gd name="connsiteY10" fmla="*/ 384119 h 2932054"/>
              <a:gd name="connsiteX11" fmla="*/ 676277 w 1531186"/>
              <a:gd name="connsiteY11" fmla="*/ 188856 h 2932054"/>
              <a:gd name="connsiteX12" fmla="*/ 759621 w 1531186"/>
              <a:gd name="connsiteY12" fmla="*/ 69794 h 2932054"/>
              <a:gd name="connsiteX13" fmla="*/ 904877 w 1531186"/>
              <a:gd name="connsiteY13" fmla="*/ 15025 h 2932054"/>
              <a:gd name="connsiteX14" fmla="*/ 1119189 w 1531186"/>
              <a:gd name="connsiteY14" fmla="*/ 57887 h 2932054"/>
              <a:gd name="connsiteX15" fmla="*/ 1231108 w 1531186"/>
              <a:gd name="connsiteY15" fmla="*/ 260294 h 2932054"/>
              <a:gd name="connsiteX16" fmla="*/ 1221583 w 1531186"/>
              <a:gd name="connsiteY16" fmla="*/ 424600 h 2932054"/>
              <a:gd name="connsiteX17" fmla="*/ 1176338 w 1531186"/>
              <a:gd name="connsiteY17" fmla="*/ 624625 h 2932054"/>
              <a:gd name="connsiteX18" fmla="*/ 1138239 w 1531186"/>
              <a:gd name="connsiteY18" fmla="*/ 724637 h 2932054"/>
              <a:gd name="connsiteX19" fmla="*/ 1202533 w 1531186"/>
              <a:gd name="connsiteY19" fmla="*/ 855606 h 2932054"/>
              <a:gd name="connsiteX20" fmla="*/ 1531144 w 1531186"/>
              <a:gd name="connsiteY20" fmla="*/ 984194 h 2932054"/>
              <a:gd name="connsiteX21" fmla="*/ 1007269 w 1531186"/>
              <a:gd name="connsiteY21" fmla="*/ 2229585 h 2932054"/>
              <a:gd name="connsiteX22" fmla="*/ 1007269 w 1531186"/>
              <a:gd name="connsiteY22" fmla="*/ 2551054 h 2932054"/>
              <a:gd name="connsiteX23" fmla="*/ 275319 w 1531186"/>
              <a:gd name="connsiteY23" fmla="*/ 2932054 h 2932054"/>
              <a:gd name="connsiteX24" fmla="*/ 187213 w 1531186"/>
              <a:gd name="connsiteY24" fmla="*/ 2220060 h 2932054"/>
              <a:gd name="connsiteX0" fmla="*/ 187213 w 1531186"/>
              <a:gd name="connsiteY0" fmla="*/ 2220060 h 2932054"/>
              <a:gd name="connsiteX1" fmla="*/ 283370 w 1531186"/>
              <a:gd name="connsiteY1" fmla="*/ 1929549 h 2932054"/>
              <a:gd name="connsiteX2" fmla="*/ 0 w 1531186"/>
              <a:gd name="connsiteY2" fmla="*/ 1715235 h 2932054"/>
              <a:gd name="connsiteX3" fmla="*/ 71439 w 1531186"/>
              <a:gd name="connsiteY3" fmla="*/ 1415198 h 2932054"/>
              <a:gd name="connsiteX4" fmla="*/ 135733 w 1531186"/>
              <a:gd name="connsiteY4" fmla="*/ 1329474 h 2932054"/>
              <a:gd name="connsiteX5" fmla="*/ 216695 w 1531186"/>
              <a:gd name="connsiteY5" fmla="*/ 1203268 h 2932054"/>
              <a:gd name="connsiteX6" fmla="*/ 383383 w 1531186"/>
              <a:gd name="connsiteY6" fmla="*/ 879418 h 2932054"/>
              <a:gd name="connsiteX7" fmla="*/ 697708 w 1531186"/>
              <a:gd name="connsiteY7" fmla="*/ 812743 h 2932054"/>
              <a:gd name="connsiteX8" fmla="*/ 740570 w 1531186"/>
              <a:gd name="connsiteY8" fmla="*/ 712731 h 2932054"/>
              <a:gd name="connsiteX9" fmla="*/ 702470 w 1531186"/>
              <a:gd name="connsiteY9" fmla="*/ 565095 h 2932054"/>
              <a:gd name="connsiteX10" fmla="*/ 700089 w 1531186"/>
              <a:gd name="connsiteY10" fmla="*/ 384119 h 2932054"/>
              <a:gd name="connsiteX11" fmla="*/ 676277 w 1531186"/>
              <a:gd name="connsiteY11" fmla="*/ 188856 h 2932054"/>
              <a:gd name="connsiteX12" fmla="*/ 759621 w 1531186"/>
              <a:gd name="connsiteY12" fmla="*/ 69794 h 2932054"/>
              <a:gd name="connsiteX13" fmla="*/ 904877 w 1531186"/>
              <a:gd name="connsiteY13" fmla="*/ 15025 h 2932054"/>
              <a:gd name="connsiteX14" fmla="*/ 1119189 w 1531186"/>
              <a:gd name="connsiteY14" fmla="*/ 57887 h 2932054"/>
              <a:gd name="connsiteX15" fmla="*/ 1231108 w 1531186"/>
              <a:gd name="connsiteY15" fmla="*/ 260294 h 2932054"/>
              <a:gd name="connsiteX16" fmla="*/ 1221583 w 1531186"/>
              <a:gd name="connsiteY16" fmla="*/ 424600 h 2932054"/>
              <a:gd name="connsiteX17" fmla="*/ 1176338 w 1531186"/>
              <a:gd name="connsiteY17" fmla="*/ 624625 h 2932054"/>
              <a:gd name="connsiteX18" fmla="*/ 1138239 w 1531186"/>
              <a:gd name="connsiteY18" fmla="*/ 724637 h 2932054"/>
              <a:gd name="connsiteX19" fmla="*/ 1202533 w 1531186"/>
              <a:gd name="connsiteY19" fmla="*/ 855606 h 2932054"/>
              <a:gd name="connsiteX20" fmla="*/ 1531144 w 1531186"/>
              <a:gd name="connsiteY20" fmla="*/ 984194 h 2932054"/>
              <a:gd name="connsiteX21" fmla="*/ 1007269 w 1531186"/>
              <a:gd name="connsiteY21" fmla="*/ 2229585 h 2932054"/>
              <a:gd name="connsiteX22" fmla="*/ 1007269 w 1531186"/>
              <a:gd name="connsiteY22" fmla="*/ 2551054 h 2932054"/>
              <a:gd name="connsiteX23" fmla="*/ 275319 w 1531186"/>
              <a:gd name="connsiteY23" fmla="*/ 2932054 h 2932054"/>
              <a:gd name="connsiteX24" fmla="*/ 187213 w 1531186"/>
              <a:gd name="connsiteY24" fmla="*/ 2220060 h 2932054"/>
              <a:gd name="connsiteX0" fmla="*/ 187213 w 1531144"/>
              <a:gd name="connsiteY0" fmla="*/ 2220060 h 2932054"/>
              <a:gd name="connsiteX1" fmla="*/ 283370 w 1531144"/>
              <a:gd name="connsiteY1" fmla="*/ 1929549 h 2932054"/>
              <a:gd name="connsiteX2" fmla="*/ 0 w 1531144"/>
              <a:gd name="connsiteY2" fmla="*/ 1715235 h 2932054"/>
              <a:gd name="connsiteX3" fmla="*/ 71439 w 1531144"/>
              <a:gd name="connsiteY3" fmla="*/ 1415198 h 2932054"/>
              <a:gd name="connsiteX4" fmla="*/ 135733 w 1531144"/>
              <a:gd name="connsiteY4" fmla="*/ 1329474 h 2932054"/>
              <a:gd name="connsiteX5" fmla="*/ 216695 w 1531144"/>
              <a:gd name="connsiteY5" fmla="*/ 1203268 h 2932054"/>
              <a:gd name="connsiteX6" fmla="*/ 383383 w 1531144"/>
              <a:gd name="connsiteY6" fmla="*/ 879418 h 2932054"/>
              <a:gd name="connsiteX7" fmla="*/ 697708 w 1531144"/>
              <a:gd name="connsiteY7" fmla="*/ 812743 h 2932054"/>
              <a:gd name="connsiteX8" fmla="*/ 740570 w 1531144"/>
              <a:gd name="connsiteY8" fmla="*/ 712731 h 2932054"/>
              <a:gd name="connsiteX9" fmla="*/ 702470 w 1531144"/>
              <a:gd name="connsiteY9" fmla="*/ 565095 h 2932054"/>
              <a:gd name="connsiteX10" fmla="*/ 700089 w 1531144"/>
              <a:gd name="connsiteY10" fmla="*/ 384119 h 2932054"/>
              <a:gd name="connsiteX11" fmla="*/ 676277 w 1531144"/>
              <a:gd name="connsiteY11" fmla="*/ 188856 h 2932054"/>
              <a:gd name="connsiteX12" fmla="*/ 759621 w 1531144"/>
              <a:gd name="connsiteY12" fmla="*/ 69794 h 2932054"/>
              <a:gd name="connsiteX13" fmla="*/ 904877 w 1531144"/>
              <a:gd name="connsiteY13" fmla="*/ 15025 h 2932054"/>
              <a:gd name="connsiteX14" fmla="*/ 1119189 w 1531144"/>
              <a:gd name="connsiteY14" fmla="*/ 57887 h 2932054"/>
              <a:gd name="connsiteX15" fmla="*/ 1231108 w 1531144"/>
              <a:gd name="connsiteY15" fmla="*/ 260294 h 2932054"/>
              <a:gd name="connsiteX16" fmla="*/ 1221583 w 1531144"/>
              <a:gd name="connsiteY16" fmla="*/ 424600 h 2932054"/>
              <a:gd name="connsiteX17" fmla="*/ 1176338 w 1531144"/>
              <a:gd name="connsiteY17" fmla="*/ 624625 h 2932054"/>
              <a:gd name="connsiteX18" fmla="*/ 1138239 w 1531144"/>
              <a:gd name="connsiteY18" fmla="*/ 724637 h 2932054"/>
              <a:gd name="connsiteX19" fmla="*/ 1202533 w 1531144"/>
              <a:gd name="connsiteY19" fmla="*/ 855606 h 2932054"/>
              <a:gd name="connsiteX20" fmla="*/ 1531144 w 1531144"/>
              <a:gd name="connsiteY20" fmla="*/ 984194 h 2932054"/>
              <a:gd name="connsiteX21" fmla="*/ 1007269 w 1531144"/>
              <a:gd name="connsiteY21" fmla="*/ 2229585 h 2932054"/>
              <a:gd name="connsiteX22" fmla="*/ 1007269 w 1531144"/>
              <a:gd name="connsiteY22" fmla="*/ 2551054 h 2932054"/>
              <a:gd name="connsiteX23" fmla="*/ 275319 w 1531144"/>
              <a:gd name="connsiteY23" fmla="*/ 2932054 h 2932054"/>
              <a:gd name="connsiteX24" fmla="*/ 187213 w 1531144"/>
              <a:gd name="connsiteY24" fmla="*/ 2220060 h 2932054"/>
              <a:gd name="connsiteX0" fmla="*/ 187213 w 1613643"/>
              <a:gd name="connsiteY0" fmla="*/ 2220060 h 2932054"/>
              <a:gd name="connsiteX1" fmla="*/ 283370 w 1613643"/>
              <a:gd name="connsiteY1" fmla="*/ 1929549 h 2932054"/>
              <a:gd name="connsiteX2" fmla="*/ 0 w 1613643"/>
              <a:gd name="connsiteY2" fmla="*/ 1715235 h 2932054"/>
              <a:gd name="connsiteX3" fmla="*/ 71439 w 1613643"/>
              <a:gd name="connsiteY3" fmla="*/ 1415198 h 2932054"/>
              <a:gd name="connsiteX4" fmla="*/ 135733 w 1613643"/>
              <a:gd name="connsiteY4" fmla="*/ 1329474 h 2932054"/>
              <a:gd name="connsiteX5" fmla="*/ 216695 w 1613643"/>
              <a:gd name="connsiteY5" fmla="*/ 1203268 h 2932054"/>
              <a:gd name="connsiteX6" fmla="*/ 383383 w 1613643"/>
              <a:gd name="connsiteY6" fmla="*/ 879418 h 2932054"/>
              <a:gd name="connsiteX7" fmla="*/ 697708 w 1613643"/>
              <a:gd name="connsiteY7" fmla="*/ 812743 h 2932054"/>
              <a:gd name="connsiteX8" fmla="*/ 740570 w 1613643"/>
              <a:gd name="connsiteY8" fmla="*/ 712731 h 2932054"/>
              <a:gd name="connsiteX9" fmla="*/ 702470 w 1613643"/>
              <a:gd name="connsiteY9" fmla="*/ 565095 h 2932054"/>
              <a:gd name="connsiteX10" fmla="*/ 700089 w 1613643"/>
              <a:gd name="connsiteY10" fmla="*/ 384119 h 2932054"/>
              <a:gd name="connsiteX11" fmla="*/ 676277 w 1613643"/>
              <a:gd name="connsiteY11" fmla="*/ 188856 h 2932054"/>
              <a:gd name="connsiteX12" fmla="*/ 759621 w 1613643"/>
              <a:gd name="connsiteY12" fmla="*/ 69794 h 2932054"/>
              <a:gd name="connsiteX13" fmla="*/ 904877 w 1613643"/>
              <a:gd name="connsiteY13" fmla="*/ 15025 h 2932054"/>
              <a:gd name="connsiteX14" fmla="*/ 1119189 w 1613643"/>
              <a:gd name="connsiteY14" fmla="*/ 57887 h 2932054"/>
              <a:gd name="connsiteX15" fmla="*/ 1231108 w 1613643"/>
              <a:gd name="connsiteY15" fmla="*/ 260294 h 2932054"/>
              <a:gd name="connsiteX16" fmla="*/ 1221583 w 1613643"/>
              <a:gd name="connsiteY16" fmla="*/ 424600 h 2932054"/>
              <a:gd name="connsiteX17" fmla="*/ 1176338 w 1613643"/>
              <a:gd name="connsiteY17" fmla="*/ 624625 h 2932054"/>
              <a:gd name="connsiteX18" fmla="*/ 1138239 w 1613643"/>
              <a:gd name="connsiteY18" fmla="*/ 724637 h 2932054"/>
              <a:gd name="connsiteX19" fmla="*/ 1202533 w 1613643"/>
              <a:gd name="connsiteY19" fmla="*/ 855606 h 2932054"/>
              <a:gd name="connsiteX20" fmla="*/ 1531144 w 1613643"/>
              <a:gd name="connsiteY20" fmla="*/ 984194 h 2932054"/>
              <a:gd name="connsiteX21" fmla="*/ 1612107 w 1613643"/>
              <a:gd name="connsiteY21" fmla="*/ 1136594 h 2932054"/>
              <a:gd name="connsiteX22" fmla="*/ 1007269 w 1613643"/>
              <a:gd name="connsiteY22" fmla="*/ 2229585 h 2932054"/>
              <a:gd name="connsiteX23" fmla="*/ 1007269 w 1613643"/>
              <a:gd name="connsiteY23" fmla="*/ 2551054 h 2932054"/>
              <a:gd name="connsiteX24" fmla="*/ 275319 w 1613643"/>
              <a:gd name="connsiteY24" fmla="*/ 2932054 h 2932054"/>
              <a:gd name="connsiteX25" fmla="*/ 187213 w 1613643"/>
              <a:gd name="connsiteY25" fmla="*/ 2220060 h 2932054"/>
              <a:gd name="connsiteX0" fmla="*/ 187213 w 1613253"/>
              <a:gd name="connsiteY0" fmla="*/ 2220060 h 2932054"/>
              <a:gd name="connsiteX1" fmla="*/ 283370 w 1613253"/>
              <a:gd name="connsiteY1" fmla="*/ 1929549 h 2932054"/>
              <a:gd name="connsiteX2" fmla="*/ 0 w 1613253"/>
              <a:gd name="connsiteY2" fmla="*/ 1715235 h 2932054"/>
              <a:gd name="connsiteX3" fmla="*/ 71439 w 1613253"/>
              <a:gd name="connsiteY3" fmla="*/ 1415198 h 2932054"/>
              <a:gd name="connsiteX4" fmla="*/ 135733 w 1613253"/>
              <a:gd name="connsiteY4" fmla="*/ 1329474 h 2932054"/>
              <a:gd name="connsiteX5" fmla="*/ 216695 w 1613253"/>
              <a:gd name="connsiteY5" fmla="*/ 1203268 h 2932054"/>
              <a:gd name="connsiteX6" fmla="*/ 383383 w 1613253"/>
              <a:gd name="connsiteY6" fmla="*/ 879418 h 2932054"/>
              <a:gd name="connsiteX7" fmla="*/ 697708 w 1613253"/>
              <a:gd name="connsiteY7" fmla="*/ 812743 h 2932054"/>
              <a:gd name="connsiteX8" fmla="*/ 740570 w 1613253"/>
              <a:gd name="connsiteY8" fmla="*/ 712731 h 2932054"/>
              <a:gd name="connsiteX9" fmla="*/ 702470 w 1613253"/>
              <a:gd name="connsiteY9" fmla="*/ 565095 h 2932054"/>
              <a:gd name="connsiteX10" fmla="*/ 700089 w 1613253"/>
              <a:gd name="connsiteY10" fmla="*/ 384119 h 2932054"/>
              <a:gd name="connsiteX11" fmla="*/ 676277 w 1613253"/>
              <a:gd name="connsiteY11" fmla="*/ 188856 h 2932054"/>
              <a:gd name="connsiteX12" fmla="*/ 759621 w 1613253"/>
              <a:gd name="connsiteY12" fmla="*/ 69794 h 2932054"/>
              <a:gd name="connsiteX13" fmla="*/ 904877 w 1613253"/>
              <a:gd name="connsiteY13" fmla="*/ 15025 h 2932054"/>
              <a:gd name="connsiteX14" fmla="*/ 1119189 w 1613253"/>
              <a:gd name="connsiteY14" fmla="*/ 57887 h 2932054"/>
              <a:gd name="connsiteX15" fmla="*/ 1231108 w 1613253"/>
              <a:gd name="connsiteY15" fmla="*/ 260294 h 2932054"/>
              <a:gd name="connsiteX16" fmla="*/ 1221583 w 1613253"/>
              <a:gd name="connsiteY16" fmla="*/ 424600 h 2932054"/>
              <a:gd name="connsiteX17" fmla="*/ 1176338 w 1613253"/>
              <a:gd name="connsiteY17" fmla="*/ 624625 h 2932054"/>
              <a:gd name="connsiteX18" fmla="*/ 1138239 w 1613253"/>
              <a:gd name="connsiteY18" fmla="*/ 724637 h 2932054"/>
              <a:gd name="connsiteX19" fmla="*/ 1202533 w 1613253"/>
              <a:gd name="connsiteY19" fmla="*/ 855606 h 2932054"/>
              <a:gd name="connsiteX20" fmla="*/ 1531144 w 1613253"/>
              <a:gd name="connsiteY20" fmla="*/ 984194 h 2932054"/>
              <a:gd name="connsiteX21" fmla="*/ 1612107 w 1613253"/>
              <a:gd name="connsiteY21" fmla="*/ 1136594 h 2932054"/>
              <a:gd name="connsiteX22" fmla="*/ 1007269 w 1613253"/>
              <a:gd name="connsiteY22" fmla="*/ 2229585 h 2932054"/>
              <a:gd name="connsiteX23" fmla="*/ 1007269 w 1613253"/>
              <a:gd name="connsiteY23" fmla="*/ 2551054 h 2932054"/>
              <a:gd name="connsiteX24" fmla="*/ 275319 w 1613253"/>
              <a:gd name="connsiteY24" fmla="*/ 2932054 h 2932054"/>
              <a:gd name="connsiteX25" fmla="*/ 187213 w 1613253"/>
              <a:gd name="connsiteY25"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007269 w 1614795"/>
              <a:gd name="connsiteY22" fmla="*/ 2229585 h 2932054"/>
              <a:gd name="connsiteX23" fmla="*/ 1007269 w 1614795"/>
              <a:gd name="connsiteY23" fmla="*/ 2551054 h 2932054"/>
              <a:gd name="connsiteX24" fmla="*/ 275319 w 1614795"/>
              <a:gd name="connsiteY24" fmla="*/ 2932054 h 2932054"/>
              <a:gd name="connsiteX25" fmla="*/ 187213 w 1614795"/>
              <a:gd name="connsiteY25"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007269 w 1614795"/>
              <a:gd name="connsiteY23" fmla="*/ 2229585 h 2932054"/>
              <a:gd name="connsiteX24" fmla="*/ 1007269 w 1614795"/>
              <a:gd name="connsiteY24" fmla="*/ 2551054 h 2932054"/>
              <a:gd name="connsiteX25" fmla="*/ 275319 w 1614795"/>
              <a:gd name="connsiteY25" fmla="*/ 2932054 h 2932054"/>
              <a:gd name="connsiteX26" fmla="*/ 187213 w 1614795"/>
              <a:gd name="connsiteY26"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007269 w 1614795"/>
              <a:gd name="connsiteY23" fmla="*/ 2229585 h 2932054"/>
              <a:gd name="connsiteX24" fmla="*/ 1007269 w 1614795"/>
              <a:gd name="connsiteY24" fmla="*/ 2551054 h 2932054"/>
              <a:gd name="connsiteX25" fmla="*/ 275319 w 1614795"/>
              <a:gd name="connsiteY25" fmla="*/ 2932054 h 2932054"/>
              <a:gd name="connsiteX26" fmla="*/ 187213 w 1614795"/>
              <a:gd name="connsiteY26"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007269 w 1614795"/>
              <a:gd name="connsiteY24" fmla="*/ 2229585 h 2932054"/>
              <a:gd name="connsiteX25" fmla="*/ 1007269 w 1614795"/>
              <a:gd name="connsiteY25" fmla="*/ 2551054 h 2932054"/>
              <a:gd name="connsiteX26" fmla="*/ 275319 w 1614795"/>
              <a:gd name="connsiteY26" fmla="*/ 2932054 h 2932054"/>
              <a:gd name="connsiteX27" fmla="*/ 187213 w 1614795"/>
              <a:gd name="connsiteY27"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007269 w 1614795"/>
              <a:gd name="connsiteY25" fmla="*/ 2229585 h 2932054"/>
              <a:gd name="connsiteX26" fmla="*/ 1007269 w 1614795"/>
              <a:gd name="connsiteY26" fmla="*/ 2551054 h 2932054"/>
              <a:gd name="connsiteX27" fmla="*/ 275319 w 1614795"/>
              <a:gd name="connsiteY27" fmla="*/ 2932054 h 2932054"/>
              <a:gd name="connsiteX28" fmla="*/ 187213 w 1614795"/>
              <a:gd name="connsiteY28"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007269 w 1614795"/>
              <a:gd name="connsiteY25" fmla="*/ 2229585 h 2932054"/>
              <a:gd name="connsiteX26" fmla="*/ 1007269 w 1614795"/>
              <a:gd name="connsiteY26" fmla="*/ 2551054 h 2932054"/>
              <a:gd name="connsiteX27" fmla="*/ 275319 w 1614795"/>
              <a:gd name="connsiteY27" fmla="*/ 2932054 h 2932054"/>
              <a:gd name="connsiteX28" fmla="*/ 187213 w 1614795"/>
              <a:gd name="connsiteY28"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007269 w 1614795"/>
              <a:gd name="connsiteY25" fmla="*/ 2229585 h 2932054"/>
              <a:gd name="connsiteX26" fmla="*/ 1007269 w 1614795"/>
              <a:gd name="connsiteY26" fmla="*/ 2551054 h 2932054"/>
              <a:gd name="connsiteX27" fmla="*/ 275319 w 1614795"/>
              <a:gd name="connsiteY27" fmla="*/ 2932054 h 2932054"/>
              <a:gd name="connsiteX28" fmla="*/ 187213 w 1614795"/>
              <a:gd name="connsiteY28"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007269 w 1614795"/>
              <a:gd name="connsiteY26" fmla="*/ 2229585 h 2932054"/>
              <a:gd name="connsiteX27" fmla="*/ 1007269 w 1614795"/>
              <a:gd name="connsiteY27" fmla="*/ 2551054 h 2932054"/>
              <a:gd name="connsiteX28" fmla="*/ 275319 w 1614795"/>
              <a:gd name="connsiteY28" fmla="*/ 2932054 h 2932054"/>
              <a:gd name="connsiteX29" fmla="*/ 187213 w 1614795"/>
              <a:gd name="connsiteY29"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007269 w 1614795"/>
              <a:gd name="connsiteY26" fmla="*/ 2229585 h 2932054"/>
              <a:gd name="connsiteX27" fmla="*/ 1007269 w 1614795"/>
              <a:gd name="connsiteY27" fmla="*/ 2551054 h 2932054"/>
              <a:gd name="connsiteX28" fmla="*/ 275319 w 1614795"/>
              <a:gd name="connsiteY28" fmla="*/ 2932054 h 2932054"/>
              <a:gd name="connsiteX29" fmla="*/ 187213 w 1614795"/>
              <a:gd name="connsiteY29"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54932 w 1614795"/>
              <a:gd name="connsiteY26" fmla="*/ 1924787 h 2932054"/>
              <a:gd name="connsiteX27" fmla="*/ 1007269 w 1614795"/>
              <a:gd name="connsiteY27" fmla="*/ 2229585 h 2932054"/>
              <a:gd name="connsiteX28" fmla="*/ 1007269 w 1614795"/>
              <a:gd name="connsiteY28" fmla="*/ 2551054 h 2932054"/>
              <a:gd name="connsiteX29" fmla="*/ 275319 w 1614795"/>
              <a:gd name="connsiteY29" fmla="*/ 2932054 h 2932054"/>
              <a:gd name="connsiteX30" fmla="*/ 187213 w 1614795"/>
              <a:gd name="connsiteY30"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88269 w 1614795"/>
              <a:gd name="connsiteY26" fmla="*/ 1796200 h 2932054"/>
              <a:gd name="connsiteX27" fmla="*/ 1354932 w 1614795"/>
              <a:gd name="connsiteY27" fmla="*/ 1924787 h 2932054"/>
              <a:gd name="connsiteX28" fmla="*/ 1007269 w 1614795"/>
              <a:gd name="connsiteY28" fmla="*/ 2229585 h 2932054"/>
              <a:gd name="connsiteX29" fmla="*/ 1007269 w 1614795"/>
              <a:gd name="connsiteY29" fmla="*/ 2551054 h 2932054"/>
              <a:gd name="connsiteX30" fmla="*/ 275319 w 1614795"/>
              <a:gd name="connsiteY30" fmla="*/ 2932054 h 2932054"/>
              <a:gd name="connsiteX31" fmla="*/ 187213 w 1614795"/>
              <a:gd name="connsiteY31"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88269 w 1614795"/>
              <a:gd name="connsiteY26" fmla="*/ 1796200 h 2932054"/>
              <a:gd name="connsiteX27" fmla="*/ 1354932 w 1614795"/>
              <a:gd name="connsiteY27" fmla="*/ 1924787 h 2932054"/>
              <a:gd name="connsiteX28" fmla="*/ 1007269 w 1614795"/>
              <a:gd name="connsiteY28" fmla="*/ 2229585 h 2932054"/>
              <a:gd name="connsiteX29" fmla="*/ 1007269 w 1614795"/>
              <a:gd name="connsiteY29" fmla="*/ 2551054 h 2932054"/>
              <a:gd name="connsiteX30" fmla="*/ 275319 w 1614795"/>
              <a:gd name="connsiteY30" fmla="*/ 2932054 h 2932054"/>
              <a:gd name="connsiteX31" fmla="*/ 187213 w 1614795"/>
              <a:gd name="connsiteY31"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88269 w 1614795"/>
              <a:gd name="connsiteY26" fmla="*/ 1796200 h 2932054"/>
              <a:gd name="connsiteX27" fmla="*/ 1354932 w 1614795"/>
              <a:gd name="connsiteY27" fmla="*/ 1924787 h 2932054"/>
              <a:gd name="connsiteX28" fmla="*/ 1428751 w 1614795"/>
              <a:gd name="connsiteY28" fmla="*/ 2331981 h 2932054"/>
              <a:gd name="connsiteX29" fmla="*/ 1007269 w 1614795"/>
              <a:gd name="connsiteY29" fmla="*/ 2229585 h 2932054"/>
              <a:gd name="connsiteX30" fmla="*/ 1007269 w 1614795"/>
              <a:gd name="connsiteY30" fmla="*/ 2551054 h 2932054"/>
              <a:gd name="connsiteX31" fmla="*/ 275319 w 1614795"/>
              <a:gd name="connsiteY31" fmla="*/ 2932054 h 2932054"/>
              <a:gd name="connsiteX32" fmla="*/ 187213 w 1614795"/>
              <a:gd name="connsiteY32" fmla="*/ 2220060 h 2932054"/>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28751 w 1614795"/>
              <a:gd name="connsiteY28" fmla="*/ 2331981 h 3067785"/>
              <a:gd name="connsiteX29" fmla="*/ 1316832 w 1614795"/>
              <a:gd name="connsiteY29" fmla="*/ 3067785 h 3067785"/>
              <a:gd name="connsiteX30" fmla="*/ 1007269 w 1614795"/>
              <a:gd name="connsiteY30" fmla="*/ 2551054 h 3067785"/>
              <a:gd name="connsiteX31" fmla="*/ 275319 w 1614795"/>
              <a:gd name="connsiteY31" fmla="*/ 2932054 h 3067785"/>
              <a:gd name="connsiteX32" fmla="*/ 187213 w 1614795"/>
              <a:gd name="connsiteY32"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316832 w 1614795"/>
              <a:gd name="connsiteY29" fmla="*/ 3067785 h 3067785"/>
              <a:gd name="connsiteX30" fmla="*/ 1007269 w 1614795"/>
              <a:gd name="connsiteY30" fmla="*/ 2551054 h 3067785"/>
              <a:gd name="connsiteX31" fmla="*/ 275319 w 1614795"/>
              <a:gd name="connsiteY31" fmla="*/ 2932054 h 3067785"/>
              <a:gd name="connsiteX32" fmla="*/ 187213 w 1614795"/>
              <a:gd name="connsiteY32"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316832 w 1614795"/>
              <a:gd name="connsiteY29" fmla="*/ 3067785 h 3067785"/>
              <a:gd name="connsiteX30" fmla="*/ 1007269 w 1614795"/>
              <a:gd name="connsiteY30" fmla="*/ 2551054 h 3067785"/>
              <a:gd name="connsiteX31" fmla="*/ 275319 w 1614795"/>
              <a:gd name="connsiteY31" fmla="*/ 2932054 h 3067785"/>
              <a:gd name="connsiteX32" fmla="*/ 187213 w 1614795"/>
              <a:gd name="connsiteY32"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559719 w 1614795"/>
              <a:gd name="connsiteY29" fmla="*/ 2934437 h 3067785"/>
              <a:gd name="connsiteX30" fmla="*/ 1316832 w 1614795"/>
              <a:gd name="connsiteY30" fmla="*/ 3067785 h 3067785"/>
              <a:gd name="connsiteX31" fmla="*/ 1007269 w 1614795"/>
              <a:gd name="connsiteY31" fmla="*/ 2551054 h 3067785"/>
              <a:gd name="connsiteX32" fmla="*/ 275319 w 1614795"/>
              <a:gd name="connsiteY32" fmla="*/ 2932054 h 3067785"/>
              <a:gd name="connsiteX33" fmla="*/ 187213 w 1614795"/>
              <a:gd name="connsiteY33"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559719 w 1614795"/>
              <a:gd name="connsiteY29" fmla="*/ 2934437 h 3067785"/>
              <a:gd name="connsiteX30" fmla="*/ 1316832 w 1614795"/>
              <a:gd name="connsiteY30" fmla="*/ 3067785 h 3067785"/>
              <a:gd name="connsiteX31" fmla="*/ 1007269 w 1614795"/>
              <a:gd name="connsiteY31" fmla="*/ 2551054 h 3067785"/>
              <a:gd name="connsiteX32" fmla="*/ 275319 w 1614795"/>
              <a:gd name="connsiteY32" fmla="*/ 2932054 h 3067785"/>
              <a:gd name="connsiteX33" fmla="*/ 187213 w 1614795"/>
              <a:gd name="connsiteY33"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559719 w 1614795"/>
              <a:gd name="connsiteY29" fmla="*/ 2934437 h 3067785"/>
              <a:gd name="connsiteX30" fmla="*/ 1316832 w 1614795"/>
              <a:gd name="connsiteY30" fmla="*/ 3067785 h 3067785"/>
              <a:gd name="connsiteX31" fmla="*/ 1007269 w 1614795"/>
              <a:gd name="connsiteY31" fmla="*/ 2551054 h 3067785"/>
              <a:gd name="connsiteX32" fmla="*/ 275319 w 1614795"/>
              <a:gd name="connsiteY32" fmla="*/ 2932054 h 3067785"/>
              <a:gd name="connsiteX33" fmla="*/ 187213 w 1614795"/>
              <a:gd name="connsiteY33" fmla="*/ 2220060 h 3067785"/>
              <a:gd name="connsiteX0" fmla="*/ 187213 w 1614795"/>
              <a:gd name="connsiteY0" fmla="*/ 2220060 h 3217804"/>
              <a:gd name="connsiteX1" fmla="*/ 283370 w 1614795"/>
              <a:gd name="connsiteY1" fmla="*/ 1929549 h 3217804"/>
              <a:gd name="connsiteX2" fmla="*/ 0 w 1614795"/>
              <a:gd name="connsiteY2" fmla="*/ 1715235 h 3217804"/>
              <a:gd name="connsiteX3" fmla="*/ 71439 w 1614795"/>
              <a:gd name="connsiteY3" fmla="*/ 1415198 h 3217804"/>
              <a:gd name="connsiteX4" fmla="*/ 135733 w 1614795"/>
              <a:gd name="connsiteY4" fmla="*/ 1329474 h 3217804"/>
              <a:gd name="connsiteX5" fmla="*/ 216695 w 1614795"/>
              <a:gd name="connsiteY5" fmla="*/ 1203268 h 3217804"/>
              <a:gd name="connsiteX6" fmla="*/ 383383 w 1614795"/>
              <a:gd name="connsiteY6" fmla="*/ 879418 h 3217804"/>
              <a:gd name="connsiteX7" fmla="*/ 697708 w 1614795"/>
              <a:gd name="connsiteY7" fmla="*/ 812743 h 3217804"/>
              <a:gd name="connsiteX8" fmla="*/ 740570 w 1614795"/>
              <a:gd name="connsiteY8" fmla="*/ 712731 h 3217804"/>
              <a:gd name="connsiteX9" fmla="*/ 702470 w 1614795"/>
              <a:gd name="connsiteY9" fmla="*/ 565095 h 3217804"/>
              <a:gd name="connsiteX10" fmla="*/ 700089 w 1614795"/>
              <a:gd name="connsiteY10" fmla="*/ 384119 h 3217804"/>
              <a:gd name="connsiteX11" fmla="*/ 676277 w 1614795"/>
              <a:gd name="connsiteY11" fmla="*/ 188856 h 3217804"/>
              <a:gd name="connsiteX12" fmla="*/ 759621 w 1614795"/>
              <a:gd name="connsiteY12" fmla="*/ 69794 h 3217804"/>
              <a:gd name="connsiteX13" fmla="*/ 904877 w 1614795"/>
              <a:gd name="connsiteY13" fmla="*/ 15025 h 3217804"/>
              <a:gd name="connsiteX14" fmla="*/ 1119189 w 1614795"/>
              <a:gd name="connsiteY14" fmla="*/ 57887 h 3217804"/>
              <a:gd name="connsiteX15" fmla="*/ 1231108 w 1614795"/>
              <a:gd name="connsiteY15" fmla="*/ 260294 h 3217804"/>
              <a:gd name="connsiteX16" fmla="*/ 1221583 w 1614795"/>
              <a:gd name="connsiteY16" fmla="*/ 424600 h 3217804"/>
              <a:gd name="connsiteX17" fmla="*/ 1176338 w 1614795"/>
              <a:gd name="connsiteY17" fmla="*/ 624625 h 3217804"/>
              <a:gd name="connsiteX18" fmla="*/ 1138239 w 1614795"/>
              <a:gd name="connsiteY18" fmla="*/ 724637 h 3217804"/>
              <a:gd name="connsiteX19" fmla="*/ 1202533 w 1614795"/>
              <a:gd name="connsiteY19" fmla="*/ 855606 h 3217804"/>
              <a:gd name="connsiteX20" fmla="*/ 1531144 w 1614795"/>
              <a:gd name="connsiteY20" fmla="*/ 984194 h 3217804"/>
              <a:gd name="connsiteX21" fmla="*/ 1612107 w 1614795"/>
              <a:gd name="connsiteY21" fmla="*/ 1136594 h 3217804"/>
              <a:gd name="connsiteX22" fmla="*/ 1578769 w 1614795"/>
              <a:gd name="connsiteY22" fmla="*/ 1253275 h 3217804"/>
              <a:gd name="connsiteX23" fmla="*/ 1552576 w 1614795"/>
              <a:gd name="connsiteY23" fmla="*/ 1362812 h 3217804"/>
              <a:gd name="connsiteX24" fmla="*/ 1524001 w 1614795"/>
              <a:gd name="connsiteY24" fmla="*/ 1524737 h 3217804"/>
              <a:gd name="connsiteX25" fmla="*/ 1443038 w 1614795"/>
              <a:gd name="connsiteY25" fmla="*/ 1700950 h 3217804"/>
              <a:gd name="connsiteX26" fmla="*/ 1388269 w 1614795"/>
              <a:gd name="connsiteY26" fmla="*/ 1796200 h 3217804"/>
              <a:gd name="connsiteX27" fmla="*/ 1354932 w 1614795"/>
              <a:gd name="connsiteY27" fmla="*/ 1924787 h 3217804"/>
              <a:gd name="connsiteX28" fmla="*/ 1407320 w 1614795"/>
              <a:gd name="connsiteY28" fmla="*/ 2265306 h 3217804"/>
              <a:gd name="connsiteX29" fmla="*/ 1559719 w 1614795"/>
              <a:gd name="connsiteY29" fmla="*/ 2934437 h 3217804"/>
              <a:gd name="connsiteX30" fmla="*/ 1316832 w 1614795"/>
              <a:gd name="connsiteY30" fmla="*/ 3067785 h 3217804"/>
              <a:gd name="connsiteX31" fmla="*/ 776288 w 1614795"/>
              <a:gd name="connsiteY31" fmla="*/ 3217804 h 3217804"/>
              <a:gd name="connsiteX32" fmla="*/ 275319 w 1614795"/>
              <a:gd name="connsiteY32" fmla="*/ 2932054 h 3217804"/>
              <a:gd name="connsiteX33" fmla="*/ 187213 w 1614795"/>
              <a:gd name="connsiteY33" fmla="*/ 2220060 h 3217804"/>
              <a:gd name="connsiteX0" fmla="*/ 187213 w 1614795"/>
              <a:gd name="connsiteY0" fmla="*/ 2220060 h 3732155"/>
              <a:gd name="connsiteX1" fmla="*/ 283370 w 1614795"/>
              <a:gd name="connsiteY1" fmla="*/ 1929549 h 3732155"/>
              <a:gd name="connsiteX2" fmla="*/ 0 w 1614795"/>
              <a:gd name="connsiteY2" fmla="*/ 1715235 h 3732155"/>
              <a:gd name="connsiteX3" fmla="*/ 71439 w 1614795"/>
              <a:gd name="connsiteY3" fmla="*/ 1415198 h 3732155"/>
              <a:gd name="connsiteX4" fmla="*/ 135733 w 1614795"/>
              <a:gd name="connsiteY4" fmla="*/ 1329474 h 3732155"/>
              <a:gd name="connsiteX5" fmla="*/ 216695 w 1614795"/>
              <a:gd name="connsiteY5" fmla="*/ 1203268 h 3732155"/>
              <a:gd name="connsiteX6" fmla="*/ 383383 w 1614795"/>
              <a:gd name="connsiteY6" fmla="*/ 879418 h 3732155"/>
              <a:gd name="connsiteX7" fmla="*/ 697708 w 1614795"/>
              <a:gd name="connsiteY7" fmla="*/ 812743 h 3732155"/>
              <a:gd name="connsiteX8" fmla="*/ 740570 w 1614795"/>
              <a:gd name="connsiteY8" fmla="*/ 712731 h 3732155"/>
              <a:gd name="connsiteX9" fmla="*/ 702470 w 1614795"/>
              <a:gd name="connsiteY9" fmla="*/ 565095 h 3732155"/>
              <a:gd name="connsiteX10" fmla="*/ 700089 w 1614795"/>
              <a:gd name="connsiteY10" fmla="*/ 384119 h 3732155"/>
              <a:gd name="connsiteX11" fmla="*/ 676277 w 1614795"/>
              <a:gd name="connsiteY11" fmla="*/ 188856 h 3732155"/>
              <a:gd name="connsiteX12" fmla="*/ 759621 w 1614795"/>
              <a:gd name="connsiteY12" fmla="*/ 69794 h 3732155"/>
              <a:gd name="connsiteX13" fmla="*/ 904877 w 1614795"/>
              <a:gd name="connsiteY13" fmla="*/ 15025 h 3732155"/>
              <a:gd name="connsiteX14" fmla="*/ 1119189 w 1614795"/>
              <a:gd name="connsiteY14" fmla="*/ 57887 h 3732155"/>
              <a:gd name="connsiteX15" fmla="*/ 1231108 w 1614795"/>
              <a:gd name="connsiteY15" fmla="*/ 260294 h 3732155"/>
              <a:gd name="connsiteX16" fmla="*/ 1221583 w 1614795"/>
              <a:gd name="connsiteY16" fmla="*/ 424600 h 3732155"/>
              <a:gd name="connsiteX17" fmla="*/ 1176338 w 1614795"/>
              <a:gd name="connsiteY17" fmla="*/ 624625 h 3732155"/>
              <a:gd name="connsiteX18" fmla="*/ 1138239 w 1614795"/>
              <a:gd name="connsiteY18" fmla="*/ 724637 h 3732155"/>
              <a:gd name="connsiteX19" fmla="*/ 1202533 w 1614795"/>
              <a:gd name="connsiteY19" fmla="*/ 855606 h 3732155"/>
              <a:gd name="connsiteX20" fmla="*/ 1531144 w 1614795"/>
              <a:gd name="connsiteY20" fmla="*/ 984194 h 3732155"/>
              <a:gd name="connsiteX21" fmla="*/ 1612107 w 1614795"/>
              <a:gd name="connsiteY21" fmla="*/ 1136594 h 3732155"/>
              <a:gd name="connsiteX22" fmla="*/ 1578769 w 1614795"/>
              <a:gd name="connsiteY22" fmla="*/ 1253275 h 3732155"/>
              <a:gd name="connsiteX23" fmla="*/ 1552576 w 1614795"/>
              <a:gd name="connsiteY23" fmla="*/ 1362812 h 3732155"/>
              <a:gd name="connsiteX24" fmla="*/ 1524001 w 1614795"/>
              <a:gd name="connsiteY24" fmla="*/ 1524737 h 3732155"/>
              <a:gd name="connsiteX25" fmla="*/ 1443038 w 1614795"/>
              <a:gd name="connsiteY25" fmla="*/ 1700950 h 3732155"/>
              <a:gd name="connsiteX26" fmla="*/ 1388269 w 1614795"/>
              <a:gd name="connsiteY26" fmla="*/ 1796200 h 3732155"/>
              <a:gd name="connsiteX27" fmla="*/ 1354932 w 1614795"/>
              <a:gd name="connsiteY27" fmla="*/ 1924787 h 3732155"/>
              <a:gd name="connsiteX28" fmla="*/ 1407320 w 1614795"/>
              <a:gd name="connsiteY28" fmla="*/ 2265306 h 3732155"/>
              <a:gd name="connsiteX29" fmla="*/ 1559719 w 1614795"/>
              <a:gd name="connsiteY29" fmla="*/ 2934437 h 3732155"/>
              <a:gd name="connsiteX30" fmla="*/ 1316832 w 1614795"/>
              <a:gd name="connsiteY30" fmla="*/ 3067785 h 3732155"/>
              <a:gd name="connsiteX31" fmla="*/ 931069 w 1614795"/>
              <a:gd name="connsiteY31" fmla="*/ 3732155 h 3732155"/>
              <a:gd name="connsiteX32" fmla="*/ 776288 w 1614795"/>
              <a:gd name="connsiteY32" fmla="*/ 3217804 h 3732155"/>
              <a:gd name="connsiteX33" fmla="*/ 275319 w 1614795"/>
              <a:gd name="connsiteY33" fmla="*/ 2932054 h 3732155"/>
              <a:gd name="connsiteX34" fmla="*/ 187213 w 1614795"/>
              <a:gd name="connsiteY34" fmla="*/ 2220060 h 3732155"/>
              <a:gd name="connsiteX0" fmla="*/ 187213 w 1614795"/>
              <a:gd name="connsiteY0" fmla="*/ 2220060 h 3732155"/>
              <a:gd name="connsiteX1" fmla="*/ 283370 w 1614795"/>
              <a:gd name="connsiteY1" fmla="*/ 1929549 h 3732155"/>
              <a:gd name="connsiteX2" fmla="*/ 0 w 1614795"/>
              <a:gd name="connsiteY2" fmla="*/ 1715235 h 3732155"/>
              <a:gd name="connsiteX3" fmla="*/ 71439 w 1614795"/>
              <a:gd name="connsiteY3" fmla="*/ 1415198 h 3732155"/>
              <a:gd name="connsiteX4" fmla="*/ 135733 w 1614795"/>
              <a:gd name="connsiteY4" fmla="*/ 1329474 h 3732155"/>
              <a:gd name="connsiteX5" fmla="*/ 216695 w 1614795"/>
              <a:gd name="connsiteY5" fmla="*/ 1203268 h 3732155"/>
              <a:gd name="connsiteX6" fmla="*/ 383383 w 1614795"/>
              <a:gd name="connsiteY6" fmla="*/ 879418 h 3732155"/>
              <a:gd name="connsiteX7" fmla="*/ 697708 w 1614795"/>
              <a:gd name="connsiteY7" fmla="*/ 812743 h 3732155"/>
              <a:gd name="connsiteX8" fmla="*/ 740570 w 1614795"/>
              <a:gd name="connsiteY8" fmla="*/ 712731 h 3732155"/>
              <a:gd name="connsiteX9" fmla="*/ 702470 w 1614795"/>
              <a:gd name="connsiteY9" fmla="*/ 565095 h 3732155"/>
              <a:gd name="connsiteX10" fmla="*/ 700089 w 1614795"/>
              <a:gd name="connsiteY10" fmla="*/ 384119 h 3732155"/>
              <a:gd name="connsiteX11" fmla="*/ 676277 w 1614795"/>
              <a:gd name="connsiteY11" fmla="*/ 188856 h 3732155"/>
              <a:gd name="connsiteX12" fmla="*/ 759621 w 1614795"/>
              <a:gd name="connsiteY12" fmla="*/ 69794 h 3732155"/>
              <a:gd name="connsiteX13" fmla="*/ 904877 w 1614795"/>
              <a:gd name="connsiteY13" fmla="*/ 15025 h 3732155"/>
              <a:gd name="connsiteX14" fmla="*/ 1119189 w 1614795"/>
              <a:gd name="connsiteY14" fmla="*/ 57887 h 3732155"/>
              <a:gd name="connsiteX15" fmla="*/ 1231108 w 1614795"/>
              <a:gd name="connsiteY15" fmla="*/ 260294 h 3732155"/>
              <a:gd name="connsiteX16" fmla="*/ 1221583 w 1614795"/>
              <a:gd name="connsiteY16" fmla="*/ 424600 h 3732155"/>
              <a:gd name="connsiteX17" fmla="*/ 1176338 w 1614795"/>
              <a:gd name="connsiteY17" fmla="*/ 624625 h 3732155"/>
              <a:gd name="connsiteX18" fmla="*/ 1138239 w 1614795"/>
              <a:gd name="connsiteY18" fmla="*/ 724637 h 3732155"/>
              <a:gd name="connsiteX19" fmla="*/ 1202533 w 1614795"/>
              <a:gd name="connsiteY19" fmla="*/ 855606 h 3732155"/>
              <a:gd name="connsiteX20" fmla="*/ 1531144 w 1614795"/>
              <a:gd name="connsiteY20" fmla="*/ 984194 h 3732155"/>
              <a:gd name="connsiteX21" fmla="*/ 1612107 w 1614795"/>
              <a:gd name="connsiteY21" fmla="*/ 1136594 h 3732155"/>
              <a:gd name="connsiteX22" fmla="*/ 1578769 w 1614795"/>
              <a:gd name="connsiteY22" fmla="*/ 1253275 h 3732155"/>
              <a:gd name="connsiteX23" fmla="*/ 1552576 w 1614795"/>
              <a:gd name="connsiteY23" fmla="*/ 1362812 h 3732155"/>
              <a:gd name="connsiteX24" fmla="*/ 1524001 w 1614795"/>
              <a:gd name="connsiteY24" fmla="*/ 1524737 h 3732155"/>
              <a:gd name="connsiteX25" fmla="*/ 1443038 w 1614795"/>
              <a:gd name="connsiteY25" fmla="*/ 1700950 h 3732155"/>
              <a:gd name="connsiteX26" fmla="*/ 1388269 w 1614795"/>
              <a:gd name="connsiteY26" fmla="*/ 1796200 h 3732155"/>
              <a:gd name="connsiteX27" fmla="*/ 1354932 w 1614795"/>
              <a:gd name="connsiteY27" fmla="*/ 1924787 h 3732155"/>
              <a:gd name="connsiteX28" fmla="*/ 1407320 w 1614795"/>
              <a:gd name="connsiteY28" fmla="*/ 2265306 h 3732155"/>
              <a:gd name="connsiteX29" fmla="*/ 1559719 w 1614795"/>
              <a:gd name="connsiteY29" fmla="*/ 2934437 h 3732155"/>
              <a:gd name="connsiteX30" fmla="*/ 1316832 w 1614795"/>
              <a:gd name="connsiteY30" fmla="*/ 3067785 h 3732155"/>
              <a:gd name="connsiteX31" fmla="*/ 931069 w 1614795"/>
              <a:gd name="connsiteY31" fmla="*/ 3732155 h 3732155"/>
              <a:gd name="connsiteX32" fmla="*/ 776288 w 1614795"/>
              <a:gd name="connsiteY32" fmla="*/ 3217804 h 3732155"/>
              <a:gd name="connsiteX33" fmla="*/ 275319 w 1614795"/>
              <a:gd name="connsiteY33" fmla="*/ 2932054 h 3732155"/>
              <a:gd name="connsiteX34" fmla="*/ 187213 w 1614795"/>
              <a:gd name="connsiteY34" fmla="*/ 2220060 h 3732155"/>
              <a:gd name="connsiteX0" fmla="*/ 187213 w 1614795"/>
              <a:gd name="connsiteY0" fmla="*/ 2220060 h 3836946"/>
              <a:gd name="connsiteX1" fmla="*/ 283370 w 1614795"/>
              <a:gd name="connsiteY1" fmla="*/ 1929549 h 3836946"/>
              <a:gd name="connsiteX2" fmla="*/ 0 w 1614795"/>
              <a:gd name="connsiteY2" fmla="*/ 1715235 h 3836946"/>
              <a:gd name="connsiteX3" fmla="*/ 71439 w 1614795"/>
              <a:gd name="connsiteY3" fmla="*/ 1415198 h 3836946"/>
              <a:gd name="connsiteX4" fmla="*/ 135733 w 1614795"/>
              <a:gd name="connsiteY4" fmla="*/ 1329474 h 3836946"/>
              <a:gd name="connsiteX5" fmla="*/ 216695 w 1614795"/>
              <a:gd name="connsiteY5" fmla="*/ 1203268 h 3836946"/>
              <a:gd name="connsiteX6" fmla="*/ 383383 w 1614795"/>
              <a:gd name="connsiteY6" fmla="*/ 879418 h 3836946"/>
              <a:gd name="connsiteX7" fmla="*/ 697708 w 1614795"/>
              <a:gd name="connsiteY7" fmla="*/ 812743 h 3836946"/>
              <a:gd name="connsiteX8" fmla="*/ 740570 w 1614795"/>
              <a:gd name="connsiteY8" fmla="*/ 712731 h 3836946"/>
              <a:gd name="connsiteX9" fmla="*/ 702470 w 1614795"/>
              <a:gd name="connsiteY9" fmla="*/ 565095 h 3836946"/>
              <a:gd name="connsiteX10" fmla="*/ 700089 w 1614795"/>
              <a:gd name="connsiteY10" fmla="*/ 384119 h 3836946"/>
              <a:gd name="connsiteX11" fmla="*/ 676277 w 1614795"/>
              <a:gd name="connsiteY11" fmla="*/ 188856 h 3836946"/>
              <a:gd name="connsiteX12" fmla="*/ 759621 w 1614795"/>
              <a:gd name="connsiteY12" fmla="*/ 69794 h 3836946"/>
              <a:gd name="connsiteX13" fmla="*/ 904877 w 1614795"/>
              <a:gd name="connsiteY13" fmla="*/ 15025 h 3836946"/>
              <a:gd name="connsiteX14" fmla="*/ 1119189 w 1614795"/>
              <a:gd name="connsiteY14" fmla="*/ 57887 h 3836946"/>
              <a:gd name="connsiteX15" fmla="*/ 1231108 w 1614795"/>
              <a:gd name="connsiteY15" fmla="*/ 260294 h 3836946"/>
              <a:gd name="connsiteX16" fmla="*/ 1221583 w 1614795"/>
              <a:gd name="connsiteY16" fmla="*/ 424600 h 3836946"/>
              <a:gd name="connsiteX17" fmla="*/ 1176338 w 1614795"/>
              <a:gd name="connsiteY17" fmla="*/ 624625 h 3836946"/>
              <a:gd name="connsiteX18" fmla="*/ 1138239 w 1614795"/>
              <a:gd name="connsiteY18" fmla="*/ 724637 h 3836946"/>
              <a:gd name="connsiteX19" fmla="*/ 1202533 w 1614795"/>
              <a:gd name="connsiteY19" fmla="*/ 855606 h 3836946"/>
              <a:gd name="connsiteX20" fmla="*/ 1531144 w 1614795"/>
              <a:gd name="connsiteY20" fmla="*/ 984194 h 3836946"/>
              <a:gd name="connsiteX21" fmla="*/ 1612107 w 1614795"/>
              <a:gd name="connsiteY21" fmla="*/ 1136594 h 3836946"/>
              <a:gd name="connsiteX22" fmla="*/ 1578769 w 1614795"/>
              <a:gd name="connsiteY22" fmla="*/ 1253275 h 3836946"/>
              <a:gd name="connsiteX23" fmla="*/ 1552576 w 1614795"/>
              <a:gd name="connsiteY23" fmla="*/ 1362812 h 3836946"/>
              <a:gd name="connsiteX24" fmla="*/ 1524001 w 1614795"/>
              <a:gd name="connsiteY24" fmla="*/ 1524737 h 3836946"/>
              <a:gd name="connsiteX25" fmla="*/ 1443038 w 1614795"/>
              <a:gd name="connsiteY25" fmla="*/ 1700950 h 3836946"/>
              <a:gd name="connsiteX26" fmla="*/ 1388269 w 1614795"/>
              <a:gd name="connsiteY26" fmla="*/ 1796200 h 3836946"/>
              <a:gd name="connsiteX27" fmla="*/ 1354932 w 1614795"/>
              <a:gd name="connsiteY27" fmla="*/ 1924787 h 3836946"/>
              <a:gd name="connsiteX28" fmla="*/ 1407320 w 1614795"/>
              <a:gd name="connsiteY28" fmla="*/ 2265306 h 3836946"/>
              <a:gd name="connsiteX29" fmla="*/ 1559719 w 1614795"/>
              <a:gd name="connsiteY29" fmla="*/ 2934437 h 3836946"/>
              <a:gd name="connsiteX30" fmla="*/ 1316832 w 1614795"/>
              <a:gd name="connsiteY30" fmla="*/ 3067785 h 3836946"/>
              <a:gd name="connsiteX31" fmla="*/ 1302544 w 1614795"/>
              <a:gd name="connsiteY31" fmla="*/ 3801211 h 3836946"/>
              <a:gd name="connsiteX32" fmla="*/ 931069 w 1614795"/>
              <a:gd name="connsiteY32" fmla="*/ 3732155 h 3836946"/>
              <a:gd name="connsiteX33" fmla="*/ 776288 w 1614795"/>
              <a:gd name="connsiteY33" fmla="*/ 3217804 h 3836946"/>
              <a:gd name="connsiteX34" fmla="*/ 275319 w 1614795"/>
              <a:gd name="connsiteY34" fmla="*/ 2932054 h 3836946"/>
              <a:gd name="connsiteX35" fmla="*/ 187213 w 1614795"/>
              <a:gd name="connsiteY35" fmla="*/ 2220060 h 3836946"/>
              <a:gd name="connsiteX0" fmla="*/ 187213 w 1614795"/>
              <a:gd name="connsiteY0" fmla="*/ 2220060 h 3836946"/>
              <a:gd name="connsiteX1" fmla="*/ 283370 w 1614795"/>
              <a:gd name="connsiteY1" fmla="*/ 1929549 h 3836946"/>
              <a:gd name="connsiteX2" fmla="*/ 0 w 1614795"/>
              <a:gd name="connsiteY2" fmla="*/ 1715235 h 3836946"/>
              <a:gd name="connsiteX3" fmla="*/ 71439 w 1614795"/>
              <a:gd name="connsiteY3" fmla="*/ 1415198 h 3836946"/>
              <a:gd name="connsiteX4" fmla="*/ 135733 w 1614795"/>
              <a:gd name="connsiteY4" fmla="*/ 1329474 h 3836946"/>
              <a:gd name="connsiteX5" fmla="*/ 216695 w 1614795"/>
              <a:gd name="connsiteY5" fmla="*/ 1203268 h 3836946"/>
              <a:gd name="connsiteX6" fmla="*/ 383383 w 1614795"/>
              <a:gd name="connsiteY6" fmla="*/ 879418 h 3836946"/>
              <a:gd name="connsiteX7" fmla="*/ 697708 w 1614795"/>
              <a:gd name="connsiteY7" fmla="*/ 812743 h 3836946"/>
              <a:gd name="connsiteX8" fmla="*/ 740570 w 1614795"/>
              <a:gd name="connsiteY8" fmla="*/ 712731 h 3836946"/>
              <a:gd name="connsiteX9" fmla="*/ 702470 w 1614795"/>
              <a:gd name="connsiteY9" fmla="*/ 565095 h 3836946"/>
              <a:gd name="connsiteX10" fmla="*/ 700089 w 1614795"/>
              <a:gd name="connsiteY10" fmla="*/ 384119 h 3836946"/>
              <a:gd name="connsiteX11" fmla="*/ 676277 w 1614795"/>
              <a:gd name="connsiteY11" fmla="*/ 188856 h 3836946"/>
              <a:gd name="connsiteX12" fmla="*/ 759621 w 1614795"/>
              <a:gd name="connsiteY12" fmla="*/ 69794 h 3836946"/>
              <a:gd name="connsiteX13" fmla="*/ 904877 w 1614795"/>
              <a:gd name="connsiteY13" fmla="*/ 15025 h 3836946"/>
              <a:gd name="connsiteX14" fmla="*/ 1119189 w 1614795"/>
              <a:gd name="connsiteY14" fmla="*/ 57887 h 3836946"/>
              <a:gd name="connsiteX15" fmla="*/ 1231108 w 1614795"/>
              <a:gd name="connsiteY15" fmla="*/ 260294 h 3836946"/>
              <a:gd name="connsiteX16" fmla="*/ 1221583 w 1614795"/>
              <a:gd name="connsiteY16" fmla="*/ 424600 h 3836946"/>
              <a:gd name="connsiteX17" fmla="*/ 1176338 w 1614795"/>
              <a:gd name="connsiteY17" fmla="*/ 624625 h 3836946"/>
              <a:gd name="connsiteX18" fmla="*/ 1138239 w 1614795"/>
              <a:gd name="connsiteY18" fmla="*/ 724637 h 3836946"/>
              <a:gd name="connsiteX19" fmla="*/ 1202533 w 1614795"/>
              <a:gd name="connsiteY19" fmla="*/ 855606 h 3836946"/>
              <a:gd name="connsiteX20" fmla="*/ 1531144 w 1614795"/>
              <a:gd name="connsiteY20" fmla="*/ 984194 h 3836946"/>
              <a:gd name="connsiteX21" fmla="*/ 1612107 w 1614795"/>
              <a:gd name="connsiteY21" fmla="*/ 1136594 h 3836946"/>
              <a:gd name="connsiteX22" fmla="*/ 1578769 w 1614795"/>
              <a:gd name="connsiteY22" fmla="*/ 1253275 h 3836946"/>
              <a:gd name="connsiteX23" fmla="*/ 1552576 w 1614795"/>
              <a:gd name="connsiteY23" fmla="*/ 1362812 h 3836946"/>
              <a:gd name="connsiteX24" fmla="*/ 1524001 w 1614795"/>
              <a:gd name="connsiteY24" fmla="*/ 1524737 h 3836946"/>
              <a:gd name="connsiteX25" fmla="*/ 1443038 w 1614795"/>
              <a:gd name="connsiteY25" fmla="*/ 1700950 h 3836946"/>
              <a:gd name="connsiteX26" fmla="*/ 1388269 w 1614795"/>
              <a:gd name="connsiteY26" fmla="*/ 1796200 h 3836946"/>
              <a:gd name="connsiteX27" fmla="*/ 1354932 w 1614795"/>
              <a:gd name="connsiteY27" fmla="*/ 1924787 h 3836946"/>
              <a:gd name="connsiteX28" fmla="*/ 1407320 w 1614795"/>
              <a:gd name="connsiteY28" fmla="*/ 2265306 h 3836946"/>
              <a:gd name="connsiteX29" fmla="*/ 1559719 w 1614795"/>
              <a:gd name="connsiteY29" fmla="*/ 2934437 h 3836946"/>
              <a:gd name="connsiteX30" fmla="*/ 1316832 w 1614795"/>
              <a:gd name="connsiteY30" fmla="*/ 3067785 h 3836946"/>
              <a:gd name="connsiteX31" fmla="*/ 1302544 w 1614795"/>
              <a:gd name="connsiteY31" fmla="*/ 3801211 h 3836946"/>
              <a:gd name="connsiteX32" fmla="*/ 931069 w 1614795"/>
              <a:gd name="connsiteY32" fmla="*/ 3732155 h 3836946"/>
              <a:gd name="connsiteX33" fmla="*/ 776288 w 1614795"/>
              <a:gd name="connsiteY33" fmla="*/ 3217804 h 3836946"/>
              <a:gd name="connsiteX34" fmla="*/ 275319 w 1614795"/>
              <a:gd name="connsiteY34" fmla="*/ 2932054 h 3836946"/>
              <a:gd name="connsiteX35" fmla="*/ 187213 w 1614795"/>
              <a:gd name="connsiteY35" fmla="*/ 2220060 h 3836946"/>
              <a:gd name="connsiteX0" fmla="*/ 187213 w 1614795"/>
              <a:gd name="connsiteY0" fmla="*/ 2220060 h 3836946"/>
              <a:gd name="connsiteX1" fmla="*/ 283370 w 1614795"/>
              <a:gd name="connsiteY1" fmla="*/ 1929549 h 3836946"/>
              <a:gd name="connsiteX2" fmla="*/ 0 w 1614795"/>
              <a:gd name="connsiteY2" fmla="*/ 1715235 h 3836946"/>
              <a:gd name="connsiteX3" fmla="*/ 71439 w 1614795"/>
              <a:gd name="connsiteY3" fmla="*/ 1415198 h 3836946"/>
              <a:gd name="connsiteX4" fmla="*/ 135733 w 1614795"/>
              <a:gd name="connsiteY4" fmla="*/ 1329474 h 3836946"/>
              <a:gd name="connsiteX5" fmla="*/ 216695 w 1614795"/>
              <a:gd name="connsiteY5" fmla="*/ 1203268 h 3836946"/>
              <a:gd name="connsiteX6" fmla="*/ 383383 w 1614795"/>
              <a:gd name="connsiteY6" fmla="*/ 879418 h 3836946"/>
              <a:gd name="connsiteX7" fmla="*/ 697708 w 1614795"/>
              <a:gd name="connsiteY7" fmla="*/ 812743 h 3836946"/>
              <a:gd name="connsiteX8" fmla="*/ 740570 w 1614795"/>
              <a:gd name="connsiteY8" fmla="*/ 712731 h 3836946"/>
              <a:gd name="connsiteX9" fmla="*/ 702470 w 1614795"/>
              <a:gd name="connsiteY9" fmla="*/ 565095 h 3836946"/>
              <a:gd name="connsiteX10" fmla="*/ 700089 w 1614795"/>
              <a:gd name="connsiteY10" fmla="*/ 384119 h 3836946"/>
              <a:gd name="connsiteX11" fmla="*/ 676277 w 1614795"/>
              <a:gd name="connsiteY11" fmla="*/ 188856 h 3836946"/>
              <a:gd name="connsiteX12" fmla="*/ 759621 w 1614795"/>
              <a:gd name="connsiteY12" fmla="*/ 69794 h 3836946"/>
              <a:gd name="connsiteX13" fmla="*/ 904877 w 1614795"/>
              <a:gd name="connsiteY13" fmla="*/ 15025 h 3836946"/>
              <a:gd name="connsiteX14" fmla="*/ 1119189 w 1614795"/>
              <a:gd name="connsiteY14" fmla="*/ 57887 h 3836946"/>
              <a:gd name="connsiteX15" fmla="*/ 1231108 w 1614795"/>
              <a:gd name="connsiteY15" fmla="*/ 260294 h 3836946"/>
              <a:gd name="connsiteX16" fmla="*/ 1221583 w 1614795"/>
              <a:gd name="connsiteY16" fmla="*/ 424600 h 3836946"/>
              <a:gd name="connsiteX17" fmla="*/ 1176338 w 1614795"/>
              <a:gd name="connsiteY17" fmla="*/ 624625 h 3836946"/>
              <a:gd name="connsiteX18" fmla="*/ 1138239 w 1614795"/>
              <a:gd name="connsiteY18" fmla="*/ 724637 h 3836946"/>
              <a:gd name="connsiteX19" fmla="*/ 1202533 w 1614795"/>
              <a:gd name="connsiteY19" fmla="*/ 855606 h 3836946"/>
              <a:gd name="connsiteX20" fmla="*/ 1531144 w 1614795"/>
              <a:gd name="connsiteY20" fmla="*/ 984194 h 3836946"/>
              <a:gd name="connsiteX21" fmla="*/ 1612107 w 1614795"/>
              <a:gd name="connsiteY21" fmla="*/ 1136594 h 3836946"/>
              <a:gd name="connsiteX22" fmla="*/ 1578769 w 1614795"/>
              <a:gd name="connsiteY22" fmla="*/ 1253275 h 3836946"/>
              <a:gd name="connsiteX23" fmla="*/ 1552576 w 1614795"/>
              <a:gd name="connsiteY23" fmla="*/ 1362812 h 3836946"/>
              <a:gd name="connsiteX24" fmla="*/ 1524001 w 1614795"/>
              <a:gd name="connsiteY24" fmla="*/ 1524737 h 3836946"/>
              <a:gd name="connsiteX25" fmla="*/ 1443038 w 1614795"/>
              <a:gd name="connsiteY25" fmla="*/ 1700950 h 3836946"/>
              <a:gd name="connsiteX26" fmla="*/ 1388269 w 1614795"/>
              <a:gd name="connsiteY26" fmla="*/ 1796200 h 3836946"/>
              <a:gd name="connsiteX27" fmla="*/ 1354932 w 1614795"/>
              <a:gd name="connsiteY27" fmla="*/ 1924787 h 3836946"/>
              <a:gd name="connsiteX28" fmla="*/ 1407320 w 1614795"/>
              <a:gd name="connsiteY28" fmla="*/ 2265306 h 3836946"/>
              <a:gd name="connsiteX29" fmla="*/ 1559719 w 1614795"/>
              <a:gd name="connsiteY29" fmla="*/ 2934437 h 3836946"/>
              <a:gd name="connsiteX30" fmla="*/ 1316832 w 1614795"/>
              <a:gd name="connsiteY30" fmla="*/ 3067785 h 3836946"/>
              <a:gd name="connsiteX31" fmla="*/ 1302544 w 1614795"/>
              <a:gd name="connsiteY31" fmla="*/ 3801211 h 3836946"/>
              <a:gd name="connsiteX32" fmla="*/ 931069 w 1614795"/>
              <a:gd name="connsiteY32" fmla="*/ 3732155 h 3836946"/>
              <a:gd name="connsiteX33" fmla="*/ 776288 w 1614795"/>
              <a:gd name="connsiteY33" fmla="*/ 3217804 h 3836946"/>
              <a:gd name="connsiteX34" fmla="*/ 275319 w 1614795"/>
              <a:gd name="connsiteY34" fmla="*/ 2932054 h 3836946"/>
              <a:gd name="connsiteX35" fmla="*/ 187213 w 1614795"/>
              <a:gd name="connsiteY35" fmla="*/ 2220060 h 3836946"/>
              <a:gd name="connsiteX0" fmla="*/ 187213 w 1614795"/>
              <a:gd name="connsiteY0" fmla="*/ 2220060 h 4553839"/>
              <a:gd name="connsiteX1" fmla="*/ 283370 w 1614795"/>
              <a:gd name="connsiteY1" fmla="*/ 1929549 h 4553839"/>
              <a:gd name="connsiteX2" fmla="*/ 0 w 1614795"/>
              <a:gd name="connsiteY2" fmla="*/ 1715235 h 4553839"/>
              <a:gd name="connsiteX3" fmla="*/ 71439 w 1614795"/>
              <a:gd name="connsiteY3" fmla="*/ 1415198 h 4553839"/>
              <a:gd name="connsiteX4" fmla="*/ 135733 w 1614795"/>
              <a:gd name="connsiteY4" fmla="*/ 1329474 h 4553839"/>
              <a:gd name="connsiteX5" fmla="*/ 216695 w 1614795"/>
              <a:gd name="connsiteY5" fmla="*/ 1203268 h 4553839"/>
              <a:gd name="connsiteX6" fmla="*/ 383383 w 1614795"/>
              <a:gd name="connsiteY6" fmla="*/ 879418 h 4553839"/>
              <a:gd name="connsiteX7" fmla="*/ 697708 w 1614795"/>
              <a:gd name="connsiteY7" fmla="*/ 812743 h 4553839"/>
              <a:gd name="connsiteX8" fmla="*/ 740570 w 1614795"/>
              <a:gd name="connsiteY8" fmla="*/ 712731 h 4553839"/>
              <a:gd name="connsiteX9" fmla="*/ 702470 w 1614795"/>
              <a:gd name="connsiteY9" fmla="*/ 565095 h 4553839"/>
              <a:gd name="connsiteX10" fmla="*/ 700089 w 1614795"/>
              <a:gd name="connsiteY10" fmla="*/ 384119 h 4553839"/>
              <a:gd name="connsiteX11" fmla="*/ 676277 w 1614795"/>
              <a:gd name="connsiteY11" fmla="*/ 188856 h 4553839"/>
              <a:gd name="connsiteX12" fmla="*/ 759621 w 1614795"/>
              <a:gd name="connsiteY12" fmla="*/ 69794 h 4553839"/>
              <a:gd name="connsiteX13" fmla="*/ 904877 w 1614795"/>
              <a:gd name="connsiteY13" fmla="*/ 15025 h 4553839"/>
              <a:gd name="connsiteX14" fmla="*/ 1119189 w 1614795"/>
              <a:gd name="connsiteY14" fmla="*/ 57887 h 4553839"/>
              <a:gd name="connsiteX15" fmla="*/ 1231108 w 1614795"/>
              <a:gd name="connsiteY15" fmla="*/ 260294 h 4553839"/>
              <a:gd name="connsiteX16" fmla="*/ 1221583 w 1614795"/>
              <a:gd name="connsiteY16" fmla="*/ 424600 h 4553839"/>
              <a:gd name="connsiteX17" fmla="*/ 1176338 w 1614795"/>
              <a:gd name="connsiteY17" fmla="*/ 624625 h 4553839"/>
              <a:gd name="connsiteX18" fmla="*/ 1138239 w 1614795"/>
              <a:gd name="connsiteY18" fmla="*/ 724637 h 4553839"/>
              <a:gd name="connsiteX19" fmla="*/ 1202533 w 1614795"/>
              <a:gd name="connsiteY19" fmla="*/ 855606 h 4553839"/>
              <a:gd name="connsiteX20" fmla="*/ 1531144 w 1614795"/>
              <a:gd name="connsiteY20" fmla="*/ 984194 h 4553839"/>
              <a:gd name="connsiteX21" fmla="*/ 1612107 w 1614795"/>
              <a:gd name="connsiteY21" fmla="*/ 1136594 h 4553839"/>
              <a:gd name="connsiteX22" fmla="*/ 1578769 w 1614795"/>
              <a:gd name="connsiteY22" fmla="*/ 1253275 h 4553839"/>
              <a:gd name="connsiteX23" fmla="*/ 1552576 w 1614795"/>
              <a:gd name="connsiteY23" fmla="*/ 1362812 h 4553839"/>
              <a:gd name="connsiteX24" fmla="*/ 1524001 w 1614795"/>
              <a:gd name="connsiteY24" fmla="*/ 1524737 h 4553839"/>
              <a:gd name="connsiteX25" fmla="*/ 1443038 w 1614795"/>
              <a:gd name="connsiteY25" fmla="*/ 1700950 h 4553839"/>
              <a:gd name="connsiteX26" fmla="*/ 1388269 w 1614795"/>
              <a:gd name="connsiteY26" fmla="*/ 1796200 h 4553839"/>
              <a:gd name="connsiteX27" fmla="*/ 1354932 w 1614795"/>
              <a:gd name="connsiteY27" fmla="*/ 1924787 h 4553839"/>
              <a:gd name="connsiteX28" fmla="*/ 1407320 w 1614795"/>
              <a:gd name="connsiteY28" fmla="*/ 2265306 h 4553839"/>
              <a:gd name="connsiteX29" fmla="*/ 1559719 w 1614795"/>
              <a:gd name="connsiteY29" fmla="*/ 2934437 h 4553839"/>
              <a:gd name="connsiteX30" fmla="*/ 1316832 w 1614795"/>
              <a:gd name="connsiteY30" fmla="*/ 3067785 h 4553839"/>
              <a:gd name="connsiteX31" fmla="*/ 1302544 w 1614795"/>
              <a:gd name="connsiteY31" fmla="*/ 3801211 h 4553839"/>
              <a:gd name="connsiteX32" fmla="*/ 1302544 w 1614795"/>
              <a:gd name="connsiteY32" fmla="*/ 4553685 h 4553839"/>
              <a:gd name="connsiteX33" fmla="*/ 931069 w 1614795"/>
              <a:gd name="connsiteY33" fmla="*/ 3732155 h 4553839"/>
              <a:gd name="connsiteX34" fmla="*/ 776288 w 1614795"/>
              <a:gd name="connsiteY34" fmla="*/ 3217804 h 4553839"/>
              <a:gd name="connsiteX35" fmla="*/ 275319 w 1614795"/>
              <a:gd name="connsiteY35" fmla="*/ 2932054 h 4553839"/>
              <a:gd name="connsiteX36" fmla="*/ 187213 w 1614795"/>
              <a:gd name="connsiteY36" fmla="*/ 2220060 h 4553839"/>
              <a:gd name="connsiteX0" fmla="*/ 187213 w 1614795"/>
              <a:gd name="connsiteY0" fmla="*/ 2220060 h 4557757"/>
              <a:gd name="connsiteX1" fmla="*/ 283370 w 1614795"/>
              <a:gd name="connsiteY1" fmla="*/ 1929549 h 4557757"/>
              <a:gd name="connsiteX2" fmla="*/ 0 w 1614795"/>
              <a:gd name="connsiteY2" fmla="*/ 1715235 h 4557757"/>
              <a:gd name="connsiteX3" fmla="*/ 71439 w 1614795"/>
              <a:gd name="connsiteY3" fmla="*/ 1415198 h 4557757"/>
              <a:gd name="connsiteX4" fmla="*/ 135733 w 1614795"/>
              <a:gd name="connsiteY4" fmla="*/ 1329474 h 4557757"/>
              <a:gd name="connsiteX5" fmla="*/ 216695 w 1614795"/>
              <a:gd name="connsiteY5" fmla="*/ 1203268 h 4557757"/>
              <a:gd name="connsiteX6" fmla="*/ 383383 w 1614795"/>
              <a:gd name="connsiteY6" fmla="*/ 879418 h 4557757"/>
              <a:gd name="connsiteX7" fmla="*/ 697708 w 1614795"/>
              <a:gd name="connsiteY7" fmla="*/ 812743 h 4557757"/>
              <a:gd name="connsiteX8" fmla="*/ 740570 w 1614795"/>
              <a:gd name="connsiteY8" fmla="*/ 712731 h 4557757"/>
              <a:gd name="connsiteX9" fmla="*/ 702470 w 1614795"/>
              <a:gd name="connsiteY9" fmla="*/ 565095 h 4557757"/>
              <a:gd name="connsiteX10" fmla="*/ 700089 w 1614795"/>
              <a:gd name="connsiteY10" fmla="*/ 384119 h 4557757"/>
              <a:gd name="connsiteX11" fmla="*/ 676277 w 1614795"/>
              <a:gd name="connsiteY11" fmla="*/ 188856 h 4557757"/>
              <a:gd name="connsiteX12" fmla="*/ 759621 w 1614795"/>
              <a:gd name="connsiteY12" fmla="*/ 69794 h 4557757"/>
              <a:gd name="connsiteX13" fmla="*/ 904877 w 1614795"/>
              <a:gd name="connsiteY13" fmla="*/ 15025 h 4557757"/>
              <a:gd name="connsiteX14" fmla="*/ 1119189 w 1614795"/>
              <a:gd name="connsiteY14" fmla="*/ 57887 h 4557757"/>
              <a:gd name="connsiteX15" fmla="*/ 1231108 w 1614795"/>
              <a:gd name="connsiteY15" fmla="*/ 260294 h 4557757"/>
              <a:gd name="connsiteX16" fmla="*/ 1221583 w 1614795"/>
              <a:gd name="connsiteY16" fmla="*/ 424600 h 4557757"/>
              <a:gd name="connsiteX17" fmla="*/ 1176338 w 1614795"/>
              <a:gd name="connsiteY17" fmla="*/ 624625 h 4557757"/>
              <a:gd name="connsiteX18" fmla="*/ 1138239 w 1614795"/>
              <a:gd name="connsiteY18" fmla="*/ 724637 h 4557757"/>
              <a:gd name="connsiteX19" fmla="*/ 1202533 w 1614795"/>
              <a:gd name="connsiteY19" fmla="*/ 855606 h 4557757"/>
              <a:gd name="connsiteX20" fmla="*/ 1531144 w 1614795"/>
              <a:gd name="connsiteY20" fmla="*/ 984194 h 4557757"/>
              <a:gd name="connsiteX21" fmla="*/ 1612107 w 1614795"/>
              <a:gd name="connsiteY21" fmla="*/ 1136594 h 4557757"/>
              <a:gd name="connsiteX22" fmla="*/ 1578769 w 1614795"/>
              <a:gd name="connsiteY22" fmla="*/ 1253275 h 4557757"/>
              <a:gd name="connsiteX23" fmla="*/ 1552576 w 1614795"/>
              <a:gd name="connsiteY23" fmla="*/ 1362812 h 4557757"/>
              <a:gd name="connsiteX24" fmla="*/ 1524001 w 1614795"/>
              <a:gd name="connsiteY24" fmla="*/ 1524737 h 4557757"/>
              <a:gd name="connsiteX25" fmla="*/ 1443038 w 1614795"/>
              <a:gd name="connsiteY25" fmla="*/ 1700950 h 4557757"/>
              <a:gd name="connsiteX26" fmla="*/ 1388269 w 1614795"/>
              <a:gd name="connsiteY26" fmla="*/ 1796200 h 4557757"/>
              <a:gd name="connsiteX27" fmla="*/ 1354932 w 1614795"/>
              <a:gd name="connsiteY27" fmla="*/ 1924787 h 4557757"/>
              <a:gd name="connsiteX28" fmla="*/ 1407320 w 1614795"/>
              <a:gd name="connsiteY28" fmla="*/ 2265306 h 4557757"/>
              <a:gd name="connsiteX29" fmla="*/ 1559719 w 1614795"/>
              <a:gd name="connsiteY29" fmla="*/ 2934437 h 4557757"/>
              <a:gd name="connsiteX30" fmla="*/ 1316832 w 1614795"/>
              <a:gd name="connsiteY30" fmla="*/ 3067785 h 4557757"/>
              <a:gd name="connsiteX31" fmla="*/ 1302544 w 1614795"/>
              <a:gd name="connsiteY31" fmla="*/ 3801211 h 4557757"/>
              <a:gd name="connsiteX32" fmla="*/ 1364457 w 1614795"/>
              <a:gd name="connsiteY32" fmla="*/ 4053623 h 4557757"/>
              <a:gd name="connsiteX33" fmla="*/ 1302544 w 1614795"/>
              <a:gd name="connsiteY33" fmla="*/ 4553685 h 4557757"/>
              <a:gd name="connsiteX34" fmla="*/ 931069 w 1614795"/>
              <a:gd name="connsiteY34" fmla="*/ 3732155 h 4557757"/>
              <a:gd name="connsiteX35" fmla="*/ 776288 w 1614795"/>
              <a:gd name="connsiteY35" fmla="*/ 3217804 h 4557757"/>
              <a:gd name="connsiteX36" fmla="*/ 275319 w 1614795"/>
              <a:gd name="connsiteY36" fmla="*/ 2932054 h 4557757"/>
              <a:gd name="connsiteX37" fmla="*/ 187213 w 1614795"/>
              <a:gd name="connsiteY37" fmla="*/ 2220060 h 4557757"/>
              <a:gd name="connsiteX0" fmla="*/ 187213 w 1614795"/>
              <a:gd name="connsiteY0" fmla="*/ 2220060 h 4557129"/>
              <a:gd name="connsiteX1" fmla="*/ 283370 w 1614795"/>
              <a:gd name="connsiteY1" fmla="*/ 1929549 h 4557129"/>
              <a:gd name="connsiteX2" fmla="*/ 0 w 1614795"/>
              <a:gd name="connsiteY2" fmla="*/ 1715235 h 4557129"/>
              <a:gd name="connsiteX3" fmla="*/ 71439 w 1614795"/>
              <a:gd name="connsiteY3" fmla="*/ 1415198 h 4557129"/>
              <a:gd name="connsiteX4" fmla="*/ 135733 w 1614795"/>
              <a:gd name="connsiteY4" fmla="*/ 1329474 h 4557129"/>
              <a:gd name="connsiteX5" fmla="*/ 216695 w 1614795"/>
              <a:gd name="connsiteY5" fmla="*/ 1203268 h 4557129"/>
              <a:gd name="connsiteX6" fmla="*/ 383383 w 1614795"/>
              <a:gd name="connsiteY6" fmla="*/ 879418 h 4557129"/>
              <a:gd name="connsiteX7" fmla="*/ 697708 w 1614795"/>
              <a:gd name="connsiteY7" fmla="*/ 812743 h 4557129"/>
              <a:gd name="connsiteX8" fmla="*/ 740570 w 1614795"/>
              <a:gd name="connsiteY8" fmla="*/ 712731 h 4557129"/>
              <a:gd name="connsiteX9" fmla="*/ 702470 w 1614795"/>
              <a:gd name="connsiteY9" fmla="*/ 565095 h 4557129"/>
              <a:gd name="connsiteX10" fmla="*/ 700089 w 1614795"/>
              <a:gd name="connsiteY10" fmla="*/ 384119 h 4557129"/>
              <a:gd name="connsiteX11" fmla="*/ 676277 w 1614795"/>
              <a:gd name="connsiteY11" fmla="*/ 188856 h 4557129"/>
              <a:gd name="connsiteX12" fmla="*/ 759621 w 1614795"/>
              <a:gd name="connsiteY12" fmla="*/ 69794 h 4557129"/>
              <a:gd name="connsiteX13" fmla="*/ 904877 w 1614795"/>
              <a:gd name="connsiteY13" fmla="*/ 15025 h 4557129"/>
              <a:gd name="connsiteX14" fmla="*/ 1119189 w 1614795"/>
              <a:gd name="connsiteY14" fmla="*/ 57887 h 4557129"/>
              <a:gd name="connsiteX15" fmla="*/ 1231108 w 1614795"/>
              <a:gd name="connsiteY15" fmla="*/ 260294 h 4557129"/>
              <a:gd name="connsiteX16" fmla="*/ 1221583 w 1614795"/>
              <a:gd name="connsiteY16" fmla="*/ 424600 h 4557129"/>
              <a:gd name="connsiteX17" fmla="*/ 1176338 w 1614795"/>
              <a:gd name="connsiteY17" fmla="*/ 624625 h 4557129"/>
              <a:gd name="connsiteX18" fmla="*/ 1138239 w 1614795"/>
              <a:gd name="connsiteY18" fmla="*/ 724637 h 4557129"/>
              <a:gd name="connsiteX19" fmla="*/ 1202533 w 1614795"/>
              <a:gd name="connsiteY19" fmla="*/ 855606 h 4557129"/>
              <a:gd name="connsiteX20" fmla="*/ 1531144 w 1614795"/>
              <a:gd name="connsiteY20" fmla="*/ 984194 h 4557129"/>
              <a:gd name="connsiteX21" fmla="*/ 1612107 w 1614795"/>
              <a:gd name="connsiteY21" fmla="*/ 1136594 h 4557129"/>
              <a:gd name="connsiteX22" fmla="*/ 1578769 w 1614795"/>
              <a:gd name="connsiteY22" fmla="*/ 1253275 h 4557129"/>
              <a:gd name="connsiteX23" fmla="*/ 1552576 w 1614795"/>
              <a:gd name="connsiteY23" fmla="*/ 1362812 h 4557129"/>
              <a:gd name="connsiteX24" fmla="*/ 1524001 w 1614795"/>
              <a:gd name="connsiteY24" fmla="*/ 1524737 h 4557129"/>
              <a:gd name="connsiteX25" fmla="*/ 1443038 w 1614795"/>
              <a:gd name="connsiteY25" fmla="*/ 1700950 h 4557129"/>
              <a:gd name="connsiteX26" fmla="*/ 1388269 w 1614795"/>
              <a:gd name="connsiteY26" fmla="*/ 1796200 h 4557129"/>
              <a:gd name="connsiteX27" fmla="*/ 1354932 w 1614795"/>
              <a:gd name="connsiteY27" fmla="*/ 1924787 h 4557129"/>
              <a:gd name="connsiteX28" fmla="*/ 1407320 w 1614795"/>
              <a:gd name="connsiteY28" fmla="*/ 2265306 h 4557129"/>
              <a:gd name="connsiteX29" fmla="*/ 1559719 w 1614795"/>
              <a:gd name="connsiteY29" fmla="*/ 2934437 h 4557129"/>
              <a:gd name="connsiteX30" fmla="*/ 1316832 w 1614795"/>
              <a:gd name="connsiteY30" fmla="*/ 3067785 h 4557129"/>
              <a:gd name="connsiteX31" fmla="*/ 1302544 w 1614795"/>
              <a:gd name="connsiteY31" fmla="*/ 3801211 h 4557129"/>
              <a:gd name="connsiteX32" fmla="*/ 1364457 w 1614795"/>
              <a:gd name="connsiteY32" fmla="*/ 4053623 h 4557129"/>
              <a:gd name="connsiteX33" fmla="*/ 1302544 w 1614795"/>
              <a:gd name="connsiteY33" fmla="*/ 4553685 h 4557129"/>
              <a:gd name="connsiteX34" fmla="*/ 931069 w 1614795"/>
              <a:gd name="connsiteY34" fmla="*/ 3732155 h 4557129"/>
              <a:gd name="connsiteX35" fmla="*/ 776288 w 1614795"/>
              <a:gd name="connsiteY35" fmla="*/ 3217804 h 4557129"/>
              <a:gd name="connsiteX36" fmla="*/ 275319 w 1614795"/>
              <a:gd name="connsiteY36" fmla="*/ 2932054 h 4557129"/>
              <a:gd name="connsiteX37" fmla="*/ 187213 w 1614795"/>
              <a:gd name="connsiteY37" fmla="*/ 2220060 h 4557129"/>
              <a:gd name="connsiteX0" fmla="*/ 187213 w 1614795"/>
              <a:gd name="connsiteY0" fmla="*/ 2220060 h 4528744"/>
              <a:gd name="connsiteX1" fmla="*/ 283370 w 1614795"/>
              <a:gd name="connsiteY1" fmla="*/ 1929549 h 4528744"/>
              <a:gd name="connsiteX2" fmla="*/ 0 w 1614795"/>
              <a:gd name="connsiteY2" fmla="*/ 1715235 h 4528744"/>
              <a:gd name="connsiteX3" fmla="*/ 71439 w 1614795"/>
              <a:gd name="connsiteY3" fmla="*/ 1415198 h 4528744"/>
              <a:gd name="connsiteX4" fmla="*/ 135733 w 1614795"/>
              <a:gd name="connsiteY4" fmla="*/ 1329474 h 4528744"/>
              <a:gd name="connsiteX5" fmla="*/ 216695 w 1614795"/>
              <a:gd name="connsiteY5" fmla="*/ 1203268 h 4528744"/>
              <a:gd name="connsiteX6" fmla="*/ 383383 w 1614795"/>
              <a:gd name="connsiteY6" fmla="*/ 879418 h 4528744"/>
              <a:gd name="connsiteX7" fmla="*/ 697708 w 1614795"/>
              <a:gd name="connsiteY7" fmla="*/ 812743 h 4528744"/>
              <a:gd name="connsiteX8" fmla="*/ 740570 w 1614795"/>
              <a:gd name="connsiteY8" fmla="*/ 712731 h 4528744"/>
              <a:gd name="connsiteX9" fmla="*/ 702470 w 1614795"/>
              <a:gd name="connsiteY9" fmla="*/ 565095 h 4528744"/>
              <a:gd name="connsiteX10" fmla="*/ 700089 w 1614795"/>
              <a:gd name="connsiteY10" fmla="*/ 384119 h 4528744"/>
              <a:gd name="connsiteX11" fmla="*/ 676277 w 1614795"/>
              <a:gd name="connsiteY11" fmla="*/ 188856 h 4528744"/>
              <a:gd name="connsiteX12" fmla="*/ 759621 w 1614795"/>
              <a:gd name="connsiteY12" fmla="*/ 69794 h 4528744"/>
              <a:gd name="connsiteX13" fmla="*/ 904877 w 1614795"/>
              <a:gd name="connsiteY13" fmla="*/ 15025 h 4528744"/>
              <a:gd name="connsiteX14" fmla="*/ 1119189 w 1614795"/>
              <a:gd name="connsiteY14" fmla="*/ 57887 h 4528744"/>
              <a:gd name="connsiteX15" fmla="*/ 1231108 w 1614795"/>
              <a:gd name="connsiteY15" fmla="*/ 260294 h 4528744"/>
              <a:gd name="connsiteX16" fmla="*/ 1221583 w 1614795"/>
              <a:gd name="connsiteY16" fmla="*/ 424600 h 4528744"/>
              <a:gd name="connsiteX17" fmla="*/ 1176338 w 1614795"/>
              <a:gd name="connsiteY17" fmla="*/ 624625 h 4528744"/>
              <a:gd name="connsiteX18" fmla="*/ 1138239 w 1614795"/>
              <a:gd name="connsiteY18" fmla="*/ 724637 h 4528744"/>
              <a:gd name="connsiteX19" fmla="*/ 1202533 w 1614795"/>
              <a:gd name="connsiteY19" fmla="*/ 855606 h 4528744"/>
              <a:gd name="connsiteX20" fmla="*/ 1531144 w 1614795"/>
              <a:gd name="connsiteY20" fmla="*/ 984194 h 4528744"/>
              <a:gd name="connsiteX21" fmla="*/ 1612107 w 1614795"/>
              <a:gd name="connsiteY21" fmla="*/ 1136594 h 4528744"/>
              <a:gd name="connsiteX22" fmla="*/ 1578769 w 1614795"/>
              <a:gd name="connsiteY22" fmla="*/ 1253275 h 4528744"/>
              <a:gd name="connsiteX23" fmla="*/ 1552576 w 1614795"/>
              <a:gd name="connsiteY23" fmla="*/ 1362812 h 4528744"/>
              <a:gd name="connsiteX24" fmla="*/ 1524001 w 1614795"/>
              <a:gd name="connsiteY24" fmla="*/ 1524737 h 4528744"/>
              <a:gd name="connsiteX25" fmla="*/ 1443038 w 1614795"/>
              <a:gd name="connsiteY25" fmla="*/ 1700950 h 4528744"/>
              <a:gd name="connsiteX26" fmla="*/ 1388269 w 1614795"/>
              <a:gd name="connsiteY26" fmla="*/ 1796200 h 4528744"/>
              <a:gd name="connsiteX27" fmla="*/ 1354932 w 1614795"/>
              <a:gd name="connsiteY27" fmla="*/ 1924787 h 4528744"/>
              <a:gd name="connsiteX28" fmla="*/ 1407320 w 1614795"/>
              <a:gd name="connsiteY28" fmla="*/ 2265306 h 4528744"/>
              <a:gd name="connsiteX29" fmla="*/ 1559719 w 1614795"/>
              <a:gd name="connsiteY29" fmla="*/ 2934437 h 4528744"/>
              <a:gd name="connsiteX30" fmla="*/ 1316832 w 1614795"/>
              <a:gd name="connsiteY30" fmla="*/ 3067785 h 4528744"/>
              <a:gd name="connsiteX31" fmla="*/ 1302544 w 1614795"/>
              <a:gd name="connsiteY31" fmla="*/ 3801211 h 4528744"/>
              <a:gd name="connsiteX32" fmla="*/ 1364457 w 1614795"/>
              <a:gd name="connsiteY32" fmla="*/ 4053623 h 4528744"/>
              <a:gd name="connsiteX33" fmla="*/ 1304925 w 1614795"/>
              <a:gd name="connsiteY33" fmla="*/ 4525110 h 4528744"/>
              <a:gd name="connsiteX34" fmla="*/ 931069 w 1614795"/>
              <a:gd name="connsiteY34" fmla="*/ 3732155 h 4528744"/>
              <a:gd name="connsiteX35" fmla="*/ 776288 w 1614795"/>
              <a:gd name="connsiteY35" fmla="*/ 3217804 h 4528744"/>
              <a:gd name="connsiteX36" fmla="*/ 275319 w 1614795"/>
              <a:gd name="connsiteY36" fmla="*/ 2932054 h 4528744"/>
              <a:gd name="connsiteX37" fmla="*/ 187213 w 1614795"/>
              <a:gd name="connsiteY37" fmla="*/ 2220060 h 4528744"/>
              <a:gd name="connsiteX0" fmla="*/ 187213 w 1614795"/>
              <a:gd name="connsiteY0" fmla="*/ 2220060 h 4525110"/>
              <a:gd name="connsiteX1" fmla="*/ 283370 w 1614795"/>
              <a:gd name="connsiteY1" fmla="*/ 1929549 h 4525110"/>
              <a:gd name="connsiteX2" fmla="*/ 0 w 1614795"/>
              <a:gd name="connsiteY2" fmla="*/ 1715235 h 4525110"/>
              <a:gd name="connsiteX3" fmla="*/ 71439 w 1614795"/>
              <a:gd name="connsiteY3" fmla="*/ 1415198 h 4525110"/>
              <a:gd name="connsiteX4" fmla="*/ 135733 w 1614795"/>
              <a:gd name="connsiteY4" fmla="*/ 1329474 h 4525110"/>
              <a:gd name="connsiteX5" fmla="*/ 216695 w 1614795"/>
              <a:gd name="connsiteY5" fmla="*/ 1203268 h 4525110"/>
              <a:gd name="connsiteX6" fmla="*/ 383383 w 1614795"/>
              <a:gd name="connsiteY6" fmla="*/ 879418 h 4525110"/>
              <a:gd name="connsiteX7" fmla="*/ 697708 w 1614795"/>
              <a:gd name="connsiteY7" fmla="*/ 812743 h 4525110"/>
              <a:gd name="connsiteX8" fmla="*/ 740570 w 1614795"/>
              <a:gd name="connsiteY8" fmla="*/ 712731 h 4525110"/>
              <a:gd name="connsiteX9" fmla="*/ 702470 w 1614795"/>
              <a:gd name="connsiteY9" fmla="*/ 565095 h 4525110"/>
              <a:gd name="connsiteX10" fmla="*/ 700089 w 1614795"/>
              <a:gd name="connsiteY10" fmla="*/ 384119 h 4525110"/>
              <a:gd name="connsiteX11" fmla="*/ 676277 w 1614795"/>
              <a:gd name="connsiteY11" fmla="*/ 188856 h 4525110"/>
              <a:gd name="connsiteX12" fmla="*/ 759621 w 1614795"/>
              <a:gd name="connsiteY12" fmla="*/ 69794 h 4525110"/>
              <a:gd name="connsiteX13" fmla="*/ 904877 w 1614795"/>
              <a:gd name="connsiteY13" fmla="*/ 15025 h 4525110"/>
              <a:gd name="connsiteX14" fmla="*/ 1119189 w 1614795"/>
              <a:gd name="connsiteY14" fmla="*/ 57887 h 4525110"/>
              <a:gd name="connsiteX15" fmla="*/ 1231108 w 1614795"/>
              <a:gd name="connsiteY15" fmla="*/ 260294 h 4525110"/>
              <a:gd name="connsiteX16" fmla="*/ 1221583 w 1614795"/>
              <a:gd name="connsiteY16" fmla="*/ 424600 h 4525110"/>
              <a:gd name="connsiteX17" fmla="*/ 1176338 w 1614795"/>
              <a:gd name="connsiteY17" fmla="*/ 624625 h 4525110"/>
              <a:gd name="connsiteX18" fmla="*/ 1138239 w 1614795"/>
              <a:gd name="connsiteY18" fmla="*/ 724637 h 4525110"/>
              <a:gd name="connsiteX19" fmla="*/ 1202533 w 1614795"/>
              <a:gd name="connsiteY19" fmla="*/ 855606 h 4525110"/>
              <a:gd name="connsiteX20" fmla="*/ 1531144 w 1614795"/>
              <a:gd name="connsiteY20" fmla="*/ 984194 h 4525110"/>
              <a:gd name="connsiteX21" fmla="*/ 1612107 w 1614795"/>
              <a:gd name="connsiteY21" fmla="*/ 1136594 h 4525110"/>
              <a:gd name="connsiteX22" fmla="*/ 1578769 w 1614795"/>
              <a:gd name="connsiteY22" fmla="*/ 1253275 h 4525110"/>
              <a:gd name="connsiteX23" fmla="*/ 1552576 w 1614795"/>
              <a:gd name="connsiteY23" fmla="*/ 1362812 h 4525110"/>
              <a:gd name="connsiteX24" fmla="*/ 1524001 w 1614795"/>
              <a:gd name="connsiteY24" fmla="*/ 1524737 h 4525110"/>
              <a:gd name="connsiteX25" fmla="*/ 1443038 w 1614795"/>
              <a:gd name="connsiteY25" fmla="*/ 1700950 h 4525110"/>
              <a:gd name="connsiteX26" fmla="*/ 1388269 w 1614795"/>
              <a:gd name="connsiteY26" fmla="*/ 1796200 h 4525110"/>
              <a:gd name="connsiteX27" fmla="*/ 1354932 w 1614795"/>
              <a:gd name="connsiteY27" fmla="*/ 1924787 h 4525110"/>
              <a:gd name="connsiteX28" fmla="*/ 1407320 w 1614795"/>
              <a:gd name="connsiteY28" fmla="*/ 2265306 h 4525110"/>
              <a:gd name="connsiteX29" fmla="*/ 1559719 w 1614795"/>
              <a:gd name="connsiteY29" fmla="*/ 2934437 h 4525110"/>
              <a:gd name="connsiteX30" fmla="*/ 1316832 w 1614795"/>
              <a:gd name="connsiteY30" fmla="*/ 3067785 h 4525110"/>
              <a:gd name="connsiteX31" fmla="*/ 1302544 w 1614795"/>
              <a:gd name="connsiteY31" fmla="*/ 3801211 h 4525110"/>
              <a:gd name="connsiteX32" fmla="*/ 1364457 w 1614795"/>
              <a:gd name="connsiteY32" fmla="*/ 4053623 h 4525110"/>
              <a:gd name="connsiteX33" fmla="*/ 1304925 w 1614795"/>
              <a:gd name="connsiteY33" fmla="*/ 4525110 h 4525110"/>
              <a:gd name="connsiteX34" fmla="*/ 931069 w 1614795"/>
              <a:gd name="connsiteY34" fmla="*/ 3732155 h 4525110"/>
              <a:gd name="connsiteX35" fmla="*/ 776288 w 1614795"/>
              <a:gd name="connsiteY35" fmla="*/ 3217804 h 4525110"/>
              <a:gd name="connsiteX36" fmla="*/ 275319 w 1614795"/>
              <a:gd name="connsiteY36" fmla="*/ 2932054 h 4525110"/>
              <a:gd name="connsiteX37" fmla="*/ 187213 w 1614795"/>
              <a:gd name="connsiteY37" fmla="*/ 2220060 h 4525110"/>
              <a:gd name="connsiteX0" fmla="*/ 187213 w 1614795"/>
              <a:gd name="connsiteY0" fmla="*/ 2220060 h 4525326"/>
              <a:gd name="connsiteX1" fmla="*/ 283370 w 1614795"/>
              <a:gd name="connsiteY1" fmla="*/ 1929549 h 4525326"/>
              <a:gd name="connsiteX2" fmla="*/ 0 w 1614795"/>
              <a:gd name="connsiteY2" fmla="*/ 1715235 h 4525326"/>
              <a:gd name="connsiteX3" fmla="*/ 71439 w 1614795"/>
              <a:gd name="connsiteY3" fmla="*/ 1415198 h 4525326"/>
              <a:gd name="connsiteX4" fmla="*/ 135733 w 1614795"/>
              <a:gd name="connsiteY4" fmla="*/ 1329474 h 4525326"/>
              <a:gd name="connsiteX5" fmla="*/ 216695 w 1614795"/>
              <a:gd name="connsiteY5" fmla="*/ 1203268 h 4525326"/>
              <a:gd name="connsiteX6" fmla="*/ 383383 w 1614795"/>
              <a:gd name="connsiteY6" fmla="*/ 879418 h 4525326"/>
              <a:gd name="connsiteX7" fmla="*/ 697708 w 1614795"/>
              <a:gd name="connsiteY7" fmla="*/ 812743 h 4525326"/>
              <a:gd name="connsiteX8" fmla="*/ 740570 w 1614795"/>
              <a:gd name="connsiteY8" fmla="*/ 712731 h 4525326"/>
              <a:gd name="connsiteX9" fmla="*/ 702470 w 1614795"/>
              <a:gd name="connsiteY9" fmla="*/ 565095 h 4525326"/>
              <a:gd name="connsiteX10" fmla="*/ 700089 w 1614795"/>
              <a:gd name="connsiteY10" fmla="*/ 384119 h 4525326"/>
              <a:gd name="connsiteX11" fmla="*/ 676277 w 1614795"/>
              <a:gd name="connsiteY11" fmla="*/ 188856 h 4525326"/>
              <a:gd name="connsiteX12" fmla="*/ 759621 w 1614795"/>
              <a:gd name="connsiteY12" fmla="*/ 69794 h 4525326"/>
              <a:gd name="connsiteX13" fmla="*/ 904877 w 1614795"/>
              <a:gd name="connsiteY13" fmla="*/ 15025 h 4525326"/>
              <a:gd name="connsiteX14" fmla="*/ 1119189 w 1614795"/>
              <a:gd name="connsiteY14" fmla="*/ 57887 h 4525326"/>
              <a:gd name="connsiteX15" fmla="*/ 1231108 w 1614795"/>
              <a:gd name="connsiteY15" fmla="*/ 260294 h 4525326"/>
              <a:gd name="connsiteX16" fmla="*/ 1221583 w 1614795"/>
              <a:gd name="connsiteY16" fmla="*/ 424600 h 4525326"/>
              <a:gd name="connsiteX17" fmla="*/ 1176338 w 1614795"/>
              <a:gd name="connsiteY17" fmla="*/ 624625 h 4525326"/>
              <a:gd name="connsiteX18" fmla="*/ 1138239 w 1614795"/>
              <a:gd name="connsiteY18" fmla="*/ 724637 h 4525326"/>
              <a:gd name="connsiteX19" fmla="*/ 1202533 w 1614795"/>
              <a:gd name="connsiteY19" fmla="*/ 855606 h 4525326"/>
              <a:gd name="connsiteX20" fmla="*/ 1531144 w 1614795"/>
              <a:gd name="connsiteY20" fmla="*/ 984194 h 4525326"/>
              <a:gd name="connsiteX21" fmla="*/ 1612107 w 1614795"/>
              <a:gd name="connsiteY21" fmla="*/ 1136594 h 4525326"/>
              <a:gd name="connsiteX22" fmla="*/ 1578769 w 1614795"/>
              <a:gd name="connsiteY22" fmla="*/ 1253275 h 4525326"/>
              <a:gd name="connsiteX23" fmla="*/ 1552576 w 1614795"/>
              <a:gd name="connsiteY23" fmla="*/ 1362812 h 4525326"/>
              <a:gd name="connsiteX24" fmla="*/ 1524001 w 1614795"/>
              <a:gd name="connsiteY24" fmla="*/ 1524737 h 4525326"/>
              <a:gd name="connsiteX25" fmla="*/ 1443038 w 1614795"/>
              <a:gd name="connsiteY25" fmla="*/ 1700950 h 4525326"/>
              <a:gd name="connsiteX26" fmla="*/ 1388269 w 1614795"/>
              <a:gd name="connsiteY26" fmla="*/ 1796200 h 4525326"/>
              <a:gd name="connsiteX27" fmla="*/ 1354932 w 1614795"/>
              <a:gd name="connsiteY27" fmla="*/ 1924787 h 4525326"/>
              <a:gd name="connsiteX28" fmla="*/ 1407320 w 1614795"/>
              <a:gd name="connsiteY28" fmla="*/ 2265306 h 4525326"/>
              <a:gd name="connsiteX29" fmla="*/ 1559719 w 1614795"/>
              <a:gd name="connsiteY29" fmla="*/ 2934437 h 4525326"/>
              <a:gd name="connsiteX30" fmla="*/ 1316832 w 1614795"/>
              <a:gd name="connsiteY30" fmla="*/ 3067785 h 4525326"/>
              <a:gd name="connsiteX31" fmla="*/ 1302544 w 1614795"/>
              <a:gd name="connsiteY31" fmla="*/ 3801211 h 4525326"/>
              <a:gd name="connsiteX32" fmla="*/ 1364457 w 1614795"/>
              <a:gd name="connsiteY32" fmla="*/ 4053623 h 4525326"/>
              <a:gd name="connsiteX33" fmla="*/ 1304925 w 1614795"/>
              <a:gd name="connsiteY33" fmla="*/ 4525110 h 4525326"/>
              <a:gd name="connsiteX34" fmla="*/ 931069 w 1614795"/>
              <a:gd name="connsiteY34" fmla="*/ 3984567 h 4525326"/>
              <a:gd name="connsiteX35" fmla="*/ 931069 w 1614795"/>
              <a:gd name="connsiteY35" fmla="*/ 3732155 h 4525326"/>
              <a:gd name="connsiteX36" fmla="*/ 776288 w 1614795"/>
              <a:gd name="connsiteY36" fmla="*/ 3217804 h 4525326"/>
              <a:gd name="connsiteX37" fmla="*/ 275319 w 1614795"/>
              <a:gd name="connsiteY37" fmla="*/ 2932054 h 4525326"/>
              <a:gd name="connsiteX38" fmla="*/ 187213 w 1614795"/>
              <a:gd name="connsiteY38" fmla="*/ 2220060 h 4525326"/>
              <a:gd name="connsiteX0" fmla="*/ 187213 w 1614795"/>
              <a:gd name="connsiteY0" fmla="*/ 2220060 h 4525326"/>
              <a:gd name="connsiteX1" fmla="*/ 283370 w 1614795"/>
              <a:gd name="connsiteY1" fmla="*/ 1929549 h 4525326"/>
              <a:gd name="connsiteX2" fmla="*/ 0 w 1614795"/>
              <a:gd name="connsiteY2" fmla="*/ 1715235 h 4525326"/>
              <a:gd name="connsiteX3" fmla="*/ 71439 w 1614795"/>
              <a:gd name="connsiteY3" fmla="*/ 1415198 h 4525326"/>
              <a:gd name="connsiteX4" fmla="*/ 135733 w 1614795"/>
              <a:gd name="connsiteY4" fmla="*/ 1329474 h 4525326"/>
              <a:gd name="connsiteX5" fmla="*/ 216695 w 1614795"/>
              <a:gd name="connsiteY5" fmla="*/ 1203268 h 4525326"/>
              <a:gd name="connsiteX6" fmla="*/ 383383 w 1614795"/>
              <a:gd name="connsiteY6" fmla="*/ 879418 h 4525326"/>
              <a:gd name="connsiteX7" fmla="*/ 697708 w 1614795"/>
              <a:gd name="connsiteY7" fmla="*/ 812743 h 4525326"/>
              <a:gd name="connsiteX8" fmla="*/ 740570 w 1614795"/>
              <a:gd name="connsiteY8" fmla="*/ 712731 h 4525326"/>
              <a:gd name="connsiteX9" fmla="*/ 702470 w 1614795"/>
              <a:gd name="connsiteY9" fmla="*/ 565095 h 4525326"/>
              <a:gd name="connsiteX10" fmla="*/ 700089 w 1614795"/>
              <a:gd name="connsiteY10" fmla="*/ 384119 h 4525326"/>
              <a:gd name="connsiteX11" fmla="*/ 676277 w 1614795"/>
              <a:gd name="connsiteY11" fmla="*/ 188856 h 4525326"/>
              <a:gd name="connsiteX12" fmla="*/ 759621 w 1614795"/>
              <a:gd name="connsiteY12" fmla="*/ 69794 h 4525326"/>
              <a:gd name="connsiteX13" fmla="*/ 904877 w 1614795"/>
              <a:gd name="connsiteY13" fmla="*/ 15025 h 4525326"/>
              <a:gd name="connsiteX14" fmla="*/ 1119189 w 1614795"/>
              <a:gd name="connsiteY14" fmla="*/ 57887 h 4525326"/>
              <a:gd name="connsiteX15" fmla="*/ 1231108 w 1614795"/>
              <a:gd name="connsiteY15" fmla="*/ 260294 h 4525326"/>
              <a:gd name="connsiteX16" fmla="*/ 1221583 w 1614795"/>
              <a:gd name="connsiteY16" fmla="*/ 424600 h 4525326"/>
              <a:gd name="connsiteX17" fmla="*/ 1176338 w 1614795"/>
              <a:gd name="connsiteY17" fmla="*/ 624625 h 4525326"/>
              <a:gd name="connsiteX18" fmla="*/ 1138239 w 1614795"/>
              <a:gd name="connsiteY18" fmla="*/ 724637 h 4525326"/>
              <a:gd name="connsiteX19" fmla="*/ 1202533 w 1614795"/>
              <a:gd name="connsiteY19" fmla="*/ 855606 h 4525326"/>
              <a:gd name="connsiteX20" fmla="*/ 1531144 w 1614795"/>
              <a:gd name="connsiteY20" fmla="*/ 984194 h 4525326"/>
              <a:gd name="connsiteX21" fmla="*/ 1612107 w 1614795"/>
              <a:gd name="connsiteY21" fmla="*/ 1136594 h 4525326"/>
              <a:gd name="connsiteX22" fmla="*/ 1578769 w 1614795"/>
              <a:gd name="connsiteY22" fmla="*/ 1253275 h 4525326"/>
              <a:gd name="connsiteX23" fmla="*/ 1552576 w 1614795"/>
              <a:gd name="connsiteY23" fmla="*/ 1362812 h 4525326"/>
              <a:gd name="connsiteX24" fmla="*/ 1524001 w 1614795"/>
              <a:gd name="connsiteY24" fmla="*/ 1524737 h 4525326"/>
              <a:gd name="connsiteX25" fmla="*/ 1443038 w 1614795"/>
              <a:gd name="connsiteY25" fmla="*/ 1700950 h 4525326"/>
              <a:gd name="connsiteX26" fmla="*/ 1388269 w 1614795"/>
              <a:gd name="connsiteY26" fmla="*/ 1796200 h 4525326"/>
              <a:gd name="connsiteX27" fmla="*/ 1354932 w 1614795"/>
              <a:gd name="connsiteY27" fmla="*/ 1924787 h 4525326"/>
              <a:gd name="connsiteX28" fmla="*/ 1407320 w 1614795"/>
              <a:gd name="connsiteY28" fmla="*/ 2265306 h 4525326"/>
              <a:gd name="connsiteX29" fmla="*/ 1559719 w 1614795"/>
              <a:gd name="connsiteY29" fmla="*/ 2934437 h 4525326"/>
              <a:gd name="connsiteX30" fmla="*/ 1316832 w 1614795"/>
              <a:gd name="connsiteY30" fmla="*/ 3067785 h 4525326"/>
              <a:gd name="connsiteX31" fmla="*/ 1302544 w 1614795"/>
              <a:gd name="connsiteY31" fmla="*/ 3801211 h 4525326"/>
              <a:gd name="connsiteX32" fmla="*/ 1364457 w 1614795"/>
              <a:gd name="connsiteY32" fmla="*/ 4053623 h 4525326"/>
              <a:gd name="connsiteX33" fmla="*/ 1304925 w 1614795"/>
              <a:gd name="connsiteY33" fmla="*/ 4525110 h 4525326"/>
              <a:gd name="connsiteX34" fmla="*/ 931069 w 1614795"/>
              <a:gd name="connsiteY34" fmla="*/ 3984567 h 4525326"/>
              <a:gd name="connsiteX35" fmla="*/ 931069 w 1614795"/>
              <a:gd name="connsiteY35" fmla="*/ 3732155 h 4525326"/>
              <a:gd name="connsiteX36" fmla="*/ 776288 w 1614795"/>
              <a:gd name="connsiteY36" fmla="*/ 3217804 h 4525326"/>
              <a:gd name="connsiteX37" fmla="*/ 275319 w 1614795"/>
              <a:gd name="connsiteY37" fmla="*/ 2932054 h 4525326"/>
              <a:gd name="connsiteX38" fmla="*/ 187213 w 1614795"/>
              <a:gd name="connsiteY38" fmla="*/ 2220060 h 4525326"/>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910446"/>
              <a:gd name="connsiteX1" fmla="*/ 283370 w 1614795"/>
              <a:gd name="connsiteY1" fmla="*/ 1929549 h 4910446"/>
              <a:gd name="connsiteX2" fmla="*/ 0 w 1614795"/>
              <a:gd name="connsiteY2" fmla="*/ 1715235 h 4910446"/>
              <a:gd name="connsiteX3" fmla="*/ 71439 w 1614795"/>
              <a:gd name="connsiteY3" fmla="*/ 1415198 h 4910446"/>
              <a:gd name="connsiteX4" fmla="*/ 135733 w 1614795"/>
              <a:gd name="connsiteY4" fmla="*/ 1329474 h 4910446"/>
              <a:gd name="connsiteX5" fmla="*/ 216695 w 1614795"/>
              <a:gd name="connsiteY5" fmla="*/ 1203268 h 4910446"/>
              <a:gd name="connsiteX6" fmla="*/ 383383 w 1614795"/>
              <a:gd name="connsiteY6" fmla="*/ 879418 h 4910446"/>
              <a:gd name="connsiteX7" fmla="*/ 697708 w 1614795"/>
              <a:gd name="connsiteY7" fmla="*/ 812743 h 4910446"/>
              <a:gd name="connsiteX8" fmla="*/ 740570 w 1614795"/>
              <a:gd name="connsiteY8" fmla="*/ 712731 h 4910446"/>
              <a:gd name="connsiteX9" fmla="*/ 702470 w 1614795"/>
              <a:gd name="connsiteY9" fmla="*/ 565095 h 4910446"/>
              <a:gd name="connsiteX10" fmla="*/ 700089 w 1614795"/>
              <a:gd name="connsiteY10" fmla="*/ 384119 h 4910446"/>
              <a:gd name="connsiteX11" fmla="*/ 676277 w 1614795"/>
              <a:gd name="connsiteY11" fmla="*/ 188856 h 4910446"/>
              <a:gd name="connsiteX12" fmla="*/ 759621 w 1614795"/>
              <a:gd name="connsiteY12" fmla="*/ 69794 h 4910446"/>
              <a:gd name="connsiteX13" fmla="*/ 904877 w 1614795"/>
              <a:gd name="connsiteY13" fmla="*/ 15025 h 4910446"/>
              <a:gd name="connsiteX14" fmla="*/ 1119189 w 1614795"/>
              <a:gd name="connsiteY14" fmla="*/ 57887 h 4910446"/>
              <a:gd name="connsiteX15" fmla="*/ 1231108 w 1614795"/>
              <a:gd name="connsiteY15" fmla="*/ 260294 h 4910446"/>
              <a:gd name="connsiteX16" fmla="*/ 1221583 w 1614795"/>
              <a:gd name="connsiteY16" fmla="*/ 424600 h 4910446"/>
              <a:gd name="connsiteX17" fmla="*/ 1176338 w 1614795"/>
              <a:gd name="connsiteY17" fmla="*/ 624625 h 4910446"/>
              <a:gd name="connsiteX18" fmla="*/ 1138239 w 1614795"/>
              <a:gd name="connsiteY18" fmla="*/ 724637 h 4910446"/>
              <a:gd name="connsiteX19" fmla="*/ 1202533 w 1614795"/>
              <a:gd name="connsiteY19" fmla="*/ 855606 h 4910446"/>
              <a:gd name="connsiteX20" fmla="*/ 1531144 w 1614795"/>
              <a:gd name="connsiteY20" fmla="*/ 984194 h 4910446"/>
              <a:gd name="connsiteX21" fmla="*/ 1612107 w 1614795"/>
              <a:gd name="connsiteY21" fmla="*/ 1136594 h 4910446"/>
              <a:gd name="connsiteX22" fmla="*/ 1578769 w 1614795"/>
              <a:gd name="connsiteY22" fmla="*/ 1253275 h 4910446"/>
              <a:gd name="connsiteX23" fmla="*/ 1552576 w 1614795"/>
              <a:gd name="connsiteY23" fmla="*/ 1362812 h 4910446"/>
              <a:gd name="connsiteX24" fmla="*/ 1524001 w 1614795"/>
              <a:gd name="connsiteY24" fmla="*/ 1524737 h 4910446"/>
              <a:gd name="connsiteX25" fmla="*/ 1443038 w 1614795"/>
              <a:gd name="connsiteY25" fmla="*/ 1700950 h 4910446"/>
              <a:gd name="connsiteX26" fmla="*/ 1388269 w 1614795"/>
              <a:gd name="connsiteY26" fmla="*/ 1796200 h 4910446"/>
              <a:gd name="connsiteX27" fmla="*/ 1354932 w 1614795"/>
              <a:gd name="connsiteY27" fmla="*/ 1924787 h 4910446"/>
              <a:gd name="connsiteX28" fmla="*/ 1407320 w 1614795"/>
              <a:gd name="connsiteY28" fmla="*/ 2265306 h 4910446"/>
              <a:gd name="connsiteX29" fmla="*/ 1559719 w 1614795"/>
              <a:gd name="connsiteY29" fmla="*/ 2934437 h 4910446"/>
              <a:gd name="connsiteX30" fmla="*/ 1316832 w 1614795"/>
              <a:gd name="connsiteY30" fmla="*/ 3067785 h 4910446"/>
              <a:gd name="connsiteX31" fmla="*/ 1302544 w 1614795"/>
              <a:gd name="connsiteY31" fmla="*/ 3801211 h 4910446"/>
              <a:gd name="connsiteX32" fmla="*/ 1364457 w 1614795"/>
              <a:gd name="connsiteY32" fmla="*/ 4053623 h 4910446"/>
              <a:gd name="connsiteX33" fmla="*/ 1304925 w 1614795"/>
              <a:gd name="connsiteY33" fmla="*/ 4525110 h 4910446"/>
              <a:gd name="connsiteX34" fmla="*/ 1028701 w 1614795"/>
              <a:gd name="connsiteY34" fmla="*/ 4903729 h 4910446"/>
              <a:gd name="connsiteX35" fmla="*/ 983457 w 1614795"/>
              <a:gd name="connsiteY35" fmla="*/ 4725135 h 4910446"/>
              <a:gd name="connsiteX36" fmla="*/ 931069 w 1614795"/>
              <a:gd name="connsiteY36" fmla="*/ 3984567 h 4910446"/>
              <a:gd name="connsiteX37" fmla="*/ 931069 w 1614795"/>
              <a:gd name="connsiteY37" fmla="*/ 3732155 h 4910446"/>
              <a:gd name="connsiteX38" fmla="*/ 776288 w 1614795"/>
              <a:gd name="connsiteY38" fmla="*/ 3217804 h 4910446"/>
              <a:gd name="connsiteX39" fmla="*/ 275319 w 1614795"/>
              <a:gd name="connsiteY39" fmla="*/ 2932054 h 4910446"/>
              <a:gd name="connsiteX40" fmla="*/ 187213 w 1614795"/>
              <a:gd name="connsiteY40" fmla="*/ 2220060 h 4910446"/>
              <a:gd name="connsiteX0" fmla="*/ 187213 w 1614795"/>
              <a:gd name="connsiteY0" fmla="*/ 2220060 h 4903729"/>
              <a:gd name="connsiteX1" fmla="*/ 283370 w 1614795"/>
              <a:gd name="connsiteY1" fmla="*/ 1929549 h 4903729"/>
              <a:gd name="connsiteX2" fmla="*/ 0 w 1614795"/>
              <a:gd name="connsiteY2" fmla="*/ 1715235 h 4903729"/>
              <a:gd name="connsiteX3" fmla="*/ 71439 w 1614795"/>
              <a:gd name="connsiteY3" fmla="*/ 1415198 h 4903729"/>
              <a:gd name="connsiteX4" fmla="*/ 135733 w 1614795"/>
              <a:gd name="connsiteY4" fmla="*/ 1329474 h 4903729"/>
              <a:gd name="connsiteX5" fmla="*/ 216695 w 1614795"/>
              <a:gd name="connsiteY5" fmla="*/ 1203268 h 4903729"/>
              <a:gd name="connsiteX6" fmla="*/ 383383 w 1614795"/>
              <a:gd name="connsiteY6" fmla="*/ 879418 h 4903729"/>
              <a:gd name="connsiteX7" fmla="*/ 697708 w 1614795"/>
              <a:gd name="connsiteY7" fmla="*/ 812743 h 4903729"/>
              <a:gd name="connsiteX8" fmla="*/ 740570 w 1614795"/>
              <a:gd name="connsiteY8" fmla="*/ 712731 h 4903729"/>
              <a:gd name="connsiteX9" fmla="*/ 702470 w 1614795"/>
              <a:gd name="connsiteY9" fmla="*/ 565095 h 4903729"/>
              <a:gd name="connsiteX10" fmla="*/ 700089 w 1614795"/>
              <a:gd name="connsiteY10" fmla="*/ 384119 h 4903729"/>
              <a:gd name="connsiteX11" fmla="*/ 676277 w 1614795"/>
              <a:gd name="connsiteY11" fmla="*/ 188856 h 4903729"/>
              <a:gd name="connsiteX12" fmla="*/ 759621 w 1614795"/>
              <a:gd name="connsiteY12" fmla="*/ 69794 h 4903729"/>
              <a:gd name="connsiteX13" fmla="*/ 904877 w 1614795"/>
              <a:gd name="connsiteY13" fmla="*/ 15025 h 4903729"/>
              <a:gd name="connsiteX14" fmla="*/ 1119189 w 1614795"/>
              <a:gd name="connsiteY14" fmla="*/ 57887 h 4903729"/>
              <a:gd name="connsiteX15" fmla="*/ 1231108 w 1614795"/>
              <a:gd name="connsiteY15" fmla="*/ 260294 h 4903729"/>
              <a:gd name="connsiteX16" fmla="*/ 1221583 w 1614795"/>
              <a:gd name="connsiteY16" fmla="*/ 424600 h 4903729"/>
              <a:gd name="connsiteX17" fmla="*/ 1176338 w 1614795"/>
              <a:gd name="connsiteY17" fmla="*/ 624625 h 4903729"/>
              <a:gd name="connsiteX18" fmla="*/ 1138239 w 1614795"/>
              <a:gd name="connsiteY18" fmla="*/ 724637 h 4903729"/>
              <a:gd name="connsiteX19" fmla="*/ 1202533 w 1614795"/>
              <a:gd name="connsiteY19" fmla="*/ 855606 h 4903729"/>
              <a:gd name="connsiteX20" fmla="*/ 1531144 w 1614795"/>
              <a:gd name="connsiteY20" fmla="*/ 984194 h 4903729"/>
              <a:gd name="connsiteX21" fmla="*/ 1612107 w 1614795"/>
              <a:gd name="connsiteY21" fmla="*/ 1136594 h 4903729"/>
              <a:gd name="connsiteX22" fmla="*/ 1578769 w 1614795"/>
              <a:gd name="connsiteY22" fmla="*/ 1253275 h 4903729"/>
              <a:gd name="connsiteX23" fmla="*/ 1552576 w 1614795"/>
              <a:gd name="connsiteY23" fmla="*/ 1362812 h 4903729"/>
              <a:gd name="connsiteX24" fmla="*/ 1524001 w 1614795"/>
              <a:gd name="connsiteY24" fmla="*/ 1524737 h 4903729"/>
              <a:gd name="connsiteX25" fmla="*/ 1443038 w 1614795"/>
              <a:gd name="connsiteY25" fmla="*/ 1700950 h 4903729"/>
              <a:gd name="connsiteX26" fmla="*/ 1388269 w 1614795"/>
              <a:gd name="connsiteY26" fmla="*/ 1796200 h 4903729"/>
              <a:gd name="connsiteX27" fmla="*/ 1354932 w 1614795"/>
              <a:gd name="connsiteY27" fmla="*/ 1924787 h 4903729"/>
              <a:gd name="connsiteX28" fmla="*/ 1407320 w 1614795"/>
              <a:gd name="connsiteY28" fmla="*/ 2265306 h 4903729"/>
              <a:gd name="connsiteX29" fmla="*/ 1559719 w 1614795"/>
              <a:gd name="connsiteY29" fmla="*/ 2934437 h 4903729"/>
              <a:gd name="connsiteX30" fmla="*/ 1316832 w 1614795"/>
              <a:gd name="connsiteY30" fmla="*/ 3067785 h 4903729"/>
              <a:gd name="connsiteX31" fmla="*/ 1302544 w 1614795"/>
              <a:gd name="connsiteY31" fmla="*/ 3801211 h 4903729"/>
              <a:gd name="connsiteX32" fmla="*/ 1364457 w 1614795"/>
              <a:gd name="connsiteY32" fmla="*/ 4053623 h 4903729"/>
              <a:gd name="connsiteX33" fmla="*/ 1304925 w 1614795"/>
              <a:gd name="connsiteY33" fmla="*/ 4525110 h 4903729"/>
              <a:gd name="connsiteX34" fmla="*/ 1028701 w 1614795"/>
              <a:gd name="connsiteY34" fmla="*/ 4903729 h 4903729"/>
              <a:gd name="connsiteX35" fmla="*/ 983457 w 1614795"/>
              <a:gd name="connsiteY35" fmla="*/ 4725135 h 4903729"/>
              <a:gd name="connsiteX36" fmla="*/ 931069 w 1614795"/>
              <a:gd name="connsiteY36" fmla="*/ 3984567 h 4903729"/>
              <a:gd name="connsiteX37" fmla="*/ 931069 w 1614795"/>
              <a:gd name="connsiteY37" fmla="*/ 3732155 h 4903729"/>
              <a:gd name="connsiteX38" fmla="*/ 776288 w 1614795"/>
              <a:gd name="connsiteY38" fmla="*/ 3217804 h 4903729"/>
              <a:gd name="connsiteX39" fmla="*/ 275319 w 1614795"/>
              <a:gd name="connsiteY39" fmla="*/ 2932054 h 4903729"/>
              <a:gd name="connsiteX40" fmla="*/ 187213 w 1614795"/>
              <a:gd name="connsiteY40" fmla="*/ 2220060 h 4903729"/>
              <a:gd name="connsiteX0" fmla="*/ 187213 w 1614795"/>
              <a:gd name="connsiteY0" fmla="*/ 2220060 h 4903729"/>
              <a:gd name="connsiteX1" fmla="*/ 283370 w 1614795"/>
              <a:gd name="connsiteY1" fmla="*/ 1929549 h 4903729"/>
              <a:gd name="connsiteX2" fmla="*/ 0 w 1614795"/>
              <a:gd name="connsiteY2" fmla="*/ 1715235 h 4903729"/>
              <a:gd name="connsiteX3" fmla="*/ 71439 w 1614795"/>
              <a:gd name="connsiteY3" fmla="*/ 1415198 h 4903729"/>
              <a:gd name="connsiteX4" fmla="*/ 135733 w 1614795"/>
              <a:gd name="connsiteY4" fmla="*/ 1329474 h 4903729"/>
              <a:gd name="connsiteX5" fmla="*/ 216695 w 1614795"/>
              <a:gd name="connsiteY5" fmla="*/ 1203268 h 4903729"/>
              <a:gd name="connsiteX6" fmla="*/ 383383 w 1614795"/>
              <a:gd name="connsiteY6" fmla="*/ 879418 h 4903729"/>
              <a:gd name="connsiteX7" fmla="*/ 697708 w 1614795"/>
              <a:gd name="connsiteY7" fmla="*/ 812743 h 4903729"/>
              <a:gd name="connsiteX8" fmla="*/ 740570 w 1614795"/>
              <a:gd name="connsiteY8" fmla="*/ 712731 h 4903729"/>
              <a:gd name="connsiteX9" fmla="*/ 702470 w 1614795"/>
              <a:gd name="connsiteY9" fmla="*/ 565095 h 4903729"/>
              <a:gd name="connsiteX10" fmla="*/ 700089 w 1614795"/>
              <a:gd name="connsiteY10" fmla="*/ 384119 h 4903729"/>
              <a:gd name="connsiteX11" fmla="*/ 676277 w 1614795"/>
              <a:gd name="connsiteY11" fmla="*/ 188856 h 4903729"/>
              <a:gd name="connsiteX12" fmla="*/ 759621 w 1614795"/>
              <a:gd name="connsiteY12" fmla="*/ 69794 h 4903729"/>
              <a:gd name="connsiteX13" fmla="*/ 904877 w 1614795"/>
              <a:gd name="connsiteY13" fmla="*/ 15025 h 4903729"/>
              <a:gd name="connsiteX14" fmla="*/ 1119189 w 1614795"/>
              <a:gd name="connsiteY14" fmla="*/ 57887 h 4903729"/>
              <a:gd name="connsiteX15" fmla="*/ 1231108 w 1614795"/>
              <a:gd name="connsiteY15" fmla="*/ 260294 h 4903729"/>
              <a:gd name="connsiteX16" fmla="*/ 1221583 w 1614795"/>
              <a:gd name="connsiteY16" fmla="*/ 424600 h 4903729"/>
              <a:gd name="connsiteX17" fmla="*/ 1176338 w 1614795"/>
              <a:gd name="connsiteY17" fmla="*/ 624625 h 4903729"/>
              <a:gd name="connsiteX18" fmla="*/ 1138239 w 1614795"/>
              <a:gd name="connsiteY18" fmla="*/ 724637 h 4903729"/>
              <a:gd name="connsiteX19" fmla="*/ 1202533 w 1614795"/>
              <a:gd name="connsiteY19" fmla="*/ 855606 h 4903729"/>
              <a:gd name="connsiteX20" fmla="*/ 1531144 w 1614795"/>
              <a:gd name="connsiteY20" fmla="*/ 984194 h 4903729"/>
              <a:gd name="connsiteX21" fmla="*/ 1612107 w 1614795"/>
              <a:gd name="connsiteY21" fmla="*/ 1136594 h 4903729"/>
              <a:gd name="connsiteX22" fmla="*/ 1578769 w 1614795"/>
              <a:gd name="connsiteY22" fmla="*/ 1253275 h 4903729"/>
              <a:gd name="connsiteX23" fmla="*/ 1552576 w 1614795"/>
              <a:gd name="connsiteY23" fmla="*/ 1362812 h 4903729"/>
              <a:gd name="connsiteX24" fmla="*/ 1524001 w 1614795"/>
              <a:gd name="connsiteY24" fmla="*/ 1524737 h 4903729"/>
              <a:gd name="connsiteX25" fmla="*/ 1443038 w 1614795"/>
              <a:gd name="connsiteY25" fmla="*/ 1700950 h 4903729"/>
              <a:gd name="connsiteX26" fmla="*/ 1388269 w 1614795"/>
              <a:gd name="connsiteY26" fmla="*/ 1796200 h 4903729"/>
              <a:gd name="connsiteX27" fmla="*/ 1354932 w 1614795"/>
              <a:gd name="connsiteY27" fmla="*/ 1924787 h 4903729"/>
              <a:gd name="connsiteX28" fmla="*/ 1407320 w 1614795"/>
              <a:gd name="connsiteY28" fmla="*/ 2265306 h 4903729"/>
              <a:gd name="connsiteX29" fmla="*/ 1559719 w 1614795"/>
              <a:gd name="connsiteY29" fmla="*/ 2934437 h 4903729"/>
              <a:gd name="connsiteX30" fmla="*/ 1316832 w 1614795"/>
              <a:gd name="connsiteY30" fmla="*/ 3067785 h 4903729"/>
              <a:gd name="connsiteX31" fmla="*/ 1302544 w 1614795"/>
              <a:gd name="connsiteY31" fmla="*/ 3801211 h 4903729"/>
              <a:gd name="connsiteX32" fmla="*/ 1364457 w 1614795"/>
              <a:gd name="connsiteY32" fmla="*/ 4053623 h 4903729"/>
              <a:gd name="connsiteX33" fmla="*/ 1304925 w 1614795"/>
              <a:gd name="connsiteY33" fmla="*/ 4525110 h 4903729"/>
              <a:gd name="connsiteX34" fmla="*/ 1028701 w 1614795"/>
              <a:gd name="connsiteY34" fmla="*/ 4903729 h 4903729"/>
              <a:gd name="connsiteX35" fmla="*/ 983457 w 1614795"/>
              <a:gd name="connsiteY35" fmla="*/ 4725135 h 4903729"/>
              <a:gd name="connsiteX36" fmla="*/ 931069 w 1614795"/>
              <a:gd name="connsiteY36" fmla="*/ 3984567 h 4903729"/>
              <a:gd name="connsiteX37" fmla="*/ 931069 w 1614795"/>
              <a:gd name="connsiteY37" fmla="*/ 3732155 h 4903729"/>
              <a:gd name="connsiteX38" fmla="*/ 776288 w 1614795"/>
              <a:gd name="connsiteY38" fmla="*/ 3217804 h 4903729"/>
              <a:gd name="connsiteX39" fmla="*/ 275319 w 1614795"/>
              <a:gd name="connsiteY39" fmla="*/ 2932054 h 4903729"/>
              <a:gd name="connsiteX40" fmla="*/ 187213 w 1614795"/>
              <a:gd name="connsiteY40" fmla="*/ 2220060 h 4903729"/>
              <a:gd name="connsiteX0" fmla="*/ 187213 w 1614795"/>
              <a:gd name="connsiteY0" fmla="*/ 2220060 h 5041187"/>
              <a:gd name="connsiteX1" fmla="*/ 283370 w 1614795"/>
              <a:gd name="connsiteY1" fmla="*/ 1929549 h 5041187"/>
              <a:gd name="connsiteX2" fmla="*/ 0 w 1614795"/>
              <a:gd name="connsiteY2" fmla="*/ 1715235 h 5041187"/>
              <a:gd name="connsiteX3" fmla="*/ 71439 w 1614795"/>
              <a:gd name="connsiteY3" fmla="*/ 1415198 h 5041187"/>
              <a:gd name="connsiteX4" fmla="*/ 135733 w 1614795"/>
              <a:gd name="connsiteY4" fmla="*/ 1329474 h 5041187"/>
              <a:gd name="connsiteX5" fmla="*/ 216695 w 1614795"/>
              <a:gd name="connsiteY5" fmla="*/ 1203268 h 5041187"/>
              <a:gd name="connsiteX6" fmla="*/ 383383 w 1614795"/>
              <a:gd name="connsiteY6" fmla="*/ 879418 h 5041187"/>
              <a:gd name="connsiteX7" fmla="*/ 697708 w 1614795"/>
              <a:gd name="connsiteY7" fmla="*/ 812743 h 5041187"/>
              <a:gd name="connsiteX8" fmla="*/ 740570 w 1614795"/>
              <a:gd name="connsiteY8" fmla="*/ 712731 h 5041187"/>
              <a:gd name="connsiteX9" fmla="*/ 702470 w 1614795"/>
              <a:gd name="connsiteY9" fmla="*/ 565095 h 5041187"/>
              <a:gd name="connsiteX10" fmla="*/ 700089 w 1614795"/>
              <a:gd name="connsiteY10" fmla="*/ 384119 h 5041187"/>
              <a:gd name="connsiteX11" fmla="*/ 676277 w 1614795"/>
              <a:gd name="connsiteY11" fmla="*/ 188856 h 5041187"/>
              <a:gd name="connsiteX12" fmla="*/ 759621 w 1614795"/>
              <a:gd name="connsiteY12" fmla="*/ 69794 h 5041187"/>
              <a:gd name="connsiteX13" fmla="*/ 904877 w 1614795"/>
              <a:gd name="connsiteY13" fmla="*/ 15025 h 5041187"/>
              <a:gd name="connsiteX14" fmla="*/ 1119189 w 1614795"/>
              <a:gd name="connsiteY14" fmla="*/ 57887 h 5041187"/>
              <a:gd name="connsiteX15" fmla="*/ 1231108 w 1614795"/>
              <a:gd name="connsiteY15" fmla="*/ 260294 h 5041187"/>
              <a:gd name="connsiteX16" fmla="*/ 1221583 w 1614795"/>
              <a:gd name="connsiteY16" fmla="*/ 424600 h 5041187"/>
              <a:gd name="connsiteX17" fmla="*/ 1176338 w 1614795"/>
              <a:gd name="connsiteY17" fmla="*/ 624625 h 5041187"/>
              <a:gd name="connsiteX18" fmla="*/ 1138239 w 1614795"/>
              <a:gd name="connsiteY18" fmla="*/ 724637 h 5041187"/>
              <a:gd name="connsiteX19" fmla="*/ 1202533 w 1614795"/>
              <a:gd name="connsiteY19" fmla="*/ 855606 h 5041187"/>
              <a:gd name="connsiteX20" fmla="*/ 1531144 w 1614795"/>
              <a:gd name="connsiteY20" fmla="*/ 984194 h 5041187"/>
              <a:gd name="connsiteX21" fmla="*/ 1612107 w 1614795"/>
              <a:gd name="connsiteY21" fmla="*/ 1136594 h 5041187"/>
              <a:gd name="connsiteX22" fmla="*/ 1578769 w 1614795"/>
              <a:gd name="connsiteY22" fmla="*/ 1253275 h 5041187"/>
              <a:gd name="connsiteX23" fmla="*/ 1552576 w 1614795"/>
              <a:gd name="connsiteY23" fmla="*/ 1362812 h 5041187"/>
              <a:gd name="connsiteX24" fmla="*/ 1524001 w 1614795"/>
              <a:gd name="connsiteY24" fmla="*/ 1524737 h 5041187"/>
              <a:gd name="connsiteX25" fmla="*/ 1443038 w 1614795"/>
              <a:gd name="connsiteY25" fmla="*/ 1700950 h 5041187"/>
              <a:gd name="connsiteX26" fmla="*/ 1388269 w 1614795"/>
              <a:gd name="connsiteY26" fmla="*/ 1796200 h 5041187"/>
              <a:gd name="connsiteX27" fmla="*/ 1354932 w 1614795"/>
              <a:gd name="connsiteY27" fmla="*/ 1924787 h 5041187"/>
              <a:gd name="connsiteX28" fmla="*/ 1407320 w 1614795"/>
              <a:gd name="connsiteY28" fmla="*/ 2265306 h 5041187"/>
              <a:gd name="connsiteX29" fmla="*/ 1559719 w 1614795"/>
              <a:gd name="connsiteY29" fmla="*/ 2934437 h 5041187"/>
              <a:gd name="connsiteX30" fmla="*/ 1316832 w 1614795"/>
              <a:gd name="connsiteY30" fmla="*/ 3067785 h 5041187"/>
              <a:gd name="connsiteX31" fmla="*/ 1302544 w 1614795"/>
              <a:gd name="connsiteY31" fmla="*/ 3801211 h 5041187"/>
              <a:gd name="connsiteX32" fmla="*/ 1364457 w 1614795"/>
              <a:gd name="connsiteY32" fmla="*/ 4053623 h 5041187"/>
              <a:gd name="connsiteX33" fmla="*/ 1304925 w 1614795"/>
              <a:gd name="connsiteY33" fmla="*/ 4525110 h 5041187"/>
              <a:gd name="connsiteX34" fmla="*/ 1040607 w 1614795"/>
              <a:gd name="connsiteY34" fmla="*/ 5027555 h 5041187"/>
              <a:gd name="connsiteX35" fmla="*/ 1028701 w 1614795"/>
              <a:gd name="connsiteY35" fmla="*/ 4903729 h 5041187"/>
              <a:gd name="connsiteX36" fmla="*/ 983457 w 1614795"/>
              <a:gd name="connsiteY36" fmla="*/ 4725135 h 5041187"/>
              <a:gd name="connsiteX37" fmla="*/ 931069 w 1614795"/>
              <a:gd name="connsiteY37" fmla="*/ 3984567 h 5041187"/>
              <a:gd name="connsiteX38" fmla="*/ 931069 w 1614795"/>
              <a:gd name="connsiteY38" fmla="*/ 3732155 h 5041187"/>
              <a:gd name="connsiteX39" fmla="*/ 776288 w 1614795"/>
              <a:gd name="connsiteY39" fmla="*/ 3217804 h 5041187"/>
              <a:gd name="connsiteX40" fmla="*/ 275319 w 1614795"/>
              <a:gd name="connsiteY40" fmla="*/ 2932054 h 5041187"/>
              <a:gd name="connsiteX41" fmla="*/ 187213 w 1614795"/>
              <a:gd name="connsiteY41" fmla="*/ 2220060 h 5041187"/>
              <a:gd name="connsiteX0" fmla="*/ 187213 w 1614795"/>
              <a:gd name="connsiteY0" fmla="*/ 2220060 h 5392843"/>
              <a:gd name="connsiteX1" fmla="*/ 283370 w 1614795"/>
              <a:gd name="connsiteY1" fmla="*/ 1929549 h 5392843"/>
              <a:gd name="connsiteX2" fmla="*/ 0 w 1614795"/>
              <a:gd name="connsiteY2" fmla="*/ 1715235 h 5392843"/>
              <a:gd name="connsiteX3" fmla="*/ 71439 w 1614795"/>
              <a:gd name="connsiteY3" fmla="*/ 1415198 h 5392843"/>
              <a:gd name="connsiteX4" fmla="*/ 135733 w 1614795"/>
              <a:gd name="connsiteY4" fmla="*/ 1329474 h 5392843"/>
              <a:gd name="connsiteX5" fmla="*/ 216695 w 1614795"/>
              <a:gd name="connsiteY5" fmla="*/ 1203268 h 5392843"/>
              <a:gd name="connsiteX6" fmla="*/ 383383 w 1614795"/>
              <a:gd name="connsiteY6" fmla="*/ 879418 h 5392843"/>
              <a:gd name="connsiteX7" fmla="*/ 697708 w 1614795"/>
              <a:gd name="connsiteY7" fmla="*/ 812743 h 5392843"/>
              <a:gd name="connsiteX8" fmla="*/ 740570 w 1614795"/>
              <a:gd name="connsiteY8" fmla="*/ 712731 h 5392843"/>
              <a:gd name="connsiteX9" fmla="*/ 702470 w 1614795"/>
              <a:gd name="connsiteY9" fmla="*/ 565095 h 5392843"/>
              <a:gd name="connsiteX10" fmla="*/ 700089 w 1614795"/>
              <a:gd name="connsiteY10" fmla="*/ 384119 h 5392843"/>
              <a:gd name="connsiteX11" fmla="*/ 676277 w 1614795"/>
              <a:gd name="connsiteY11" fmla="*/ 188856 h 5392843"/>
              <a:gd name="connsiteX12" fmla="*/ 759621 w 1614795"/>
              <a:gd name="connsiteY12" fmla="*/ 69794 h 5392843"/>
              <a:gd name="connsiteX13" fmla="*/ 904877 w 1614795"/>
              <a:gd name="connsiteY13" fmla="*/ 15025 h 5392843"/>
              <a:gd name="connsiteX14" fmla="*/ 1119189 w 1614795"/>
              <a:gd name="connsiteY14" fmla="*/ 57887 h 5392843"/>
              <a:gd name="connsiteX15" fmla="*/ 1231108 w 1614795"/>
              <a:gd name="connsiteY15" fmla="*/ 260294 h 5392843"/>
              <a:gd name="connsiteX16" fmla="*/ 1221583 w 1614795"/>
              <a:gd name="connsiteY16" fmla="*/ 424600 h 5392843"/>
              <a:gd name="connsiteX17" fmla="*/ 1176338 w 1614795"/>
              <a:gd name="connsiteY17" fmla="*/ 624625 h 5392843"/>
              <a:gd name="connsiteX18" fmla="*/ 1138239 w 1614795"/>
              <a:gd name="connsiteY18" fmla="*/ 724637 h 5392843"/>
              <a:gd name="connsiteX19" fmla="*/ 1202533 w 1614795"/>
              <a:gd name="connsiteY19" fmla="*/ 855606 h 5392843"/>
              <a:gd name="connsiteX20" fmla="*/ 1531144 w 1614795"/>
              <a:gd name="connsiteY20" fmla="*/ 984194 h 5392843"/>
              <a:gd name="connsiteX21" fmla="*/ 1612107 w 1614795"/>
              <a:gd name="connsiteY21" fmla="*/ 1136594 h 5392843"/>
              <a:gd name="connsiteX22" fmla="*/ 1578769 w 1614795"/>
              <a:gd name="connsiteY22" fmla="*/ 1253275 h 5392843"/>
              <a:gd name="connsiteX23" fmla="*/ 1552576 w 1614795"/>
              <a:gd name="connsiteY23" fmla="*/ 1362812 h 5392843"/>
              <a:gd name="connsiteX24" fmla="*/ 1524001 w 1614795"/>
              <a:gd name="connsiteY24" fmla="*/ 1524737 h 5392843"/>
              <a:gd name="connsiteX25" fmla="*/ 1443038 w 1614795"/>
              <a:gd name="connsiteY25" fmla="*/ 1700950 h 5392843"/>
              <a:gd name="connsiteX26" fmla="*/ 1388269 w 1614795"/>
              <a:gd name="connsiteY26" fmla="*/ 1796200 h 5392843"/>
              <a:gd name="connsiteX27" fmla="*/ 1354932 w 1614795"/>
              <a:gd name="connsiteY27" fmla="*/ 1924787 h 5392843"/>
              <a:gd name="connsiteX28" fmla="*/ 1407320 w 1614795"/>
              <a:gd name="connsiteY28" fmla="*/ 2265306 h 5392843"/>
              <a:gd name="connsiteX29" fmla="*/ 1559719 w 1614795"/>
              <a:gd name="connsiteY29" fmla="*/ 2934437 h 5392843"/>
              <a:gd name="connsiteX30" fmla="*/ 1316832 w 1614795"/>
              <a:gd name="connsiteY30" fmla="*/ 3067785 h 5392843"/>
              <a:gd name="connsiteX31" fmla="*/ 1302544 w 1614795"/>
              <a:gd name="connsiteY31" fmla="*/ 3801211 h 5392843"/>
              <a:gd name="connsiteX32" fmla="*/ 1364457 w 1614795"/>
              <a:gd name="connsiteY32" fmla="*/ 4053623 h 5392843"/>
              <a:gd name="connsiteX33" fmla="*/ 1304925 w 1614795"/>
              <a:gd name="connsiteY33" fmla="*/ 4525110 h 5392843"/>
              <a:gd name="connsiteX34" fmla="*/ 1152526 w 1614795"/>
              <a:gd name="connsiteY34" fmla="*/ 5382361 h 5392843"/>
              <a:gd name="connsiteX35" fmla="*/ 1040607 w 1614795"/>
              <a:gd name="connsiteY35" fmla="*/ 5027555 h 5392843"/>
              <a:gd name="connsiteX36" fmla="*/ 1028701 w 1614795"/>
              <a:gd name="connsiteY36" fmla="*/ 4903729 h 5392843"/>
              <a:gd name="connsiteX37" fmla="*/ 983457 w 1614795"/>
              <a:gd name="connsiteY37" fmla="*/ 4725135 h 5392843"/>
              <a:gd name="connsiteX38" fmla="*/ 931069 w 1614795"/>
              <a:gd name="connsiteY38" fmla="*/ 3984567 h 5392843"/>
              <a:gd name="connsiteX39" fmla="*/ 931069 w 1614795"/>
              <a:gd name="connsiteY39" fmla="*/ 3732155 h 5392843"/>
              <a:gd name="connsiteX40" fmla="*/ 776288 w 1614795"/>
              <a:gd name="connsiteY40" fmla="*/ 3217804 h 5392843"/>
              <a:gd name="connsiteX41" fmla="*/ 275319 w 1614795"/>
              <a:gd name="connsiteY41" fmla="*/ 2932054 h 5392843"/>
              <a:gd name="connsiteX42" fmla="*/ 187213 w 1614795"/>
              <a:gd name="connsiteY42" fmla="*/ 2220060 h 5392843"/>
              <a:gd name="connsiteX0" fmla="*/ 187213 w 1614795"/>
              <a:gd name="connsiteY0" fmla="*/ 2220060 h 5408824"/>
              <a:gd name="connsiteX1" fmla="*/ 283370 w 1614795"/>
              <a:gd name="connsiteY1" fmla="*/ 1929549 h 5408824"/>
              <a:gd name="connsiteX2" fmla="*/ 0 w 1614795"/>
              <a:gd name="connsiteY2" fmla="*/ 1715235 h 5408824"/>
              <a:gd name="connsiteX3" fmla="*/ 71439 w 1614795"/>
              <a:gd name="connsiteY3" fmla="*/ 1415198 h 5408824"/>
              <a:gd name="connsiteX4" fmla="*/ 135733 w 1614795"/>
              <a:gd name="connsiteY4" fmla="*/ 1329474 h 5408824"/>
              <a:gd name="connsiteX5" fmla="*/ 216695 w 1614795"/>
              <a:gd name="connsiteY5" fmla="*/ 1203268 h 5408824"/>
              <a:gd name="connsiteX6" fmla="*/ 383383 w 1614795"/>
              <a:gd name="connsiteY6" fmla="*/ 879418 h 5408824"/>
              <a:gd name="connsiteX7" fmla="*/ 697708 w 1614795"/>
              <a:gd name="connsiteY7" fmla="*/ 812743 h 5408824"/>
              <a:gd name="connsiteX8" fmla="*/ 740570 w 1614795"/>
              <a:gd name="connsiteY8" fmla="*/ 712731 h 5408824"/>
              <a:gd name="connsiteX9" fmla="*/ 702470 w 1614795"/>
              <a:gd name="connsiteY9" fmla="*/ 565095 h 5408824"/>
              <a:gd name="connsiteX10" fmla="*/ 700089 w 1614795"/>
              <a:gd name="connsiteY10" fmla="*/ 384119 h 5408824"/>
              <a:gd name="connsiteX11" fmla="*/ 676277 w 1614795"/>
              <a:gd name="connsiteY11" fmla="*/ 188856 h 5408824"/>
              <a:gd name="connsiteX12" fmla="*/ 759621 w 1614795"/>
              <a:gd name="connsiteY12" fmla="*/ 69794 h 5408824"/>
              <a:gd name="connsiteX13" fmla="*/ 904877 w 1614795"/>
              <a:gd name="connsiteY13" fmla="*/ 15025 h 5408824"/>
              <a:gd name="connsiteX14" fmla="*/ 1119189 w 1614795"/>
              <a:gd name="connsiteY14" fmla="*/ 57887 h 5408824"/>
              <a:gd name="connsiteX15" fmla="*/ 1231108 w 1614795"/>
              <a:gd name="connsiteY15" fmla="*/ 260294 h 5408824"/>
              <a:gd name="connsiteX16" fmla="*/ 1221583 w 1614795"/>
              <a:gd name="connsiteY16" fmla="*/ 424600 h 5408824"/>
              <a:gd name="connsiteX17" fmla="*/ 1176338 w 1614795"/>
              <a:gd name="connsiteY17" fmla="*/ 624625 h 5408824"/>
              <a:gd name="connsiteX18" fmla="*/ 1138239 w 1614795"/>
              <a:gd name="connsiteY18" fmla="*/ 724637 h 5408824"/>
              <a:gd name="connsiteX19" fmla="*/ 1202533 w 1614795"/>
              <a:gd name="connsiteY19" fmla="*/ 855606 h 5408824"/>
              <a:gd name="connsiteX20" fmla="*/ 1531144 w 1614795"/>
              <a:gd name="connsiteY20" fmla="*/ 984194 h 5408824"/>
              <a:gd name="connsiteX21" fmla="*/ 1612107 w 1614795"/>
              <a:gd name="connsiteY21" fmla="*/ 1136594 h 5408824"/>
              <a:gd name="connsiteX22" fmla="*/ 1578769 w 1614795"/>
              <a:gd name="connsiteY22" fmla="*/ 1253275 h 5408824"/>
              <a:gd name="connsiteX23" fmla="*/ 1552576 w 1614795"/>
              <a:gd name="connsiteY23" fmla="*/ 1362812 h 5408824"/>
              <a:gd name="connsiteX24" fmla="*/ 1524001 w 1614795"/>
              <a:gd name="connsiteY24" fmla="*/ 1524737 h 5408824"/>
              <a:gd name="connsiteX25" fmla="*/ 1443038 w 1614795"/>
              <a:gd name="connsiteY25" fmla="*/ 1700950 h 5408824"/>
              <a:gd name="connsiteX26" fmla="*/ 1388269 w 1614795"/>
              <a:gd name="connsiteY26" fmla="*/ 1796200 h 5408824"/>
              <a:gd name="connsiteX27" fmla="*/ 1354932 w 1614795"/>
              <a:gd name="connsiteY27" fmla="*/ 1924787 h 5408824"/>
              <a:gd name="connsiteX28" fmla="*/ 1407320 w 1614795"/>
              <a:gd name="connsiteY28" fmla="*/ 2265306 h 5408824"/>
              <a:gd name="connsiteX29" fmla="*/ 1559719 w 1614795"/>
              <a:gd name="connsiteY29" fmla="*/ 2934437 h 5408824"/>
              <a:gd name="connsiteX30" fmla="*/ 1316832 w 1614795"/>
              <a:gd name="connsiteY30" fmla="*/ 3067785 h 5408824"/>
              <a:gd name="connsiteX31" fmla="*/ 1302544 w 1614795"/>
              <a:gd name="connsiteY31" fmla="*/ 3801211 h 5408824"/>
              <a:gd name="connsiteX32" fmla="*/ 1364457 w 1614795"/>
              <a:gd name="connsiteY32" fmla="*/ 4053623 h 5408824"/>
              <a:gd name="connsiteX33" fmla="*/ 1304925 w 1614795"/>
              <a:gd name="connsiteY33" fmla="*/ 4525110 h 5408824"/>
              <a:gd name="connsiteX34" fmla="*/ 1152526 w 1614795"/>
              <a:gd name="connsiteY34" fmla="*/ 5382361 h 5408824"/>
              <a:gd name="connsiteX35" fmla="*/ 1000126 w 1614795"/>
              <a:gd name="connsiteY35" fmla="*/ 5208530 h 5408824"/>
              <a:gd name="connsiteX36" fmla="*/ 1040607 w 1614795"/>
              <a:gd name="connsiteY36" fmla="*/ 5027555 h 5408824"/>
              <a:gd name="connsiteX37" fmla="*/ 1028701 w 1614795"/>
              <a:gd name="connsiteY37" fmla="*/ 4903729 h 5408824"/>
              <a:gd name="connsiteX38" fmla="*/ 983457 w 1614795"/>
              <a:gd name="connsiteY38" fmla="*/ 4725135 h 5408824"/>
              <a:gd name="connsiteX39" fmla="*/ 931069 w 1614795"/>
              <a:gd name="connsiteY39" fmla="*/ 3984567 h 5408824"/>
              <a:gd name="connsiteX40" fmla="*/ 931069 w 1614795"/>
              <a:gd name="connsiteY40" fmla="*/ 3732155 h 5408824"/>
              <a:gd name="connsiteX41" fmla="*/ 776288 w 1614795"/>
              <a:gd name="connsiteY41" fmla="*/ 3217804 h 5408824"/>
              <a:gd name="connsiteX42" fmla="*/ 275319 w 1614795"/>
              <a:gd name="connsiteY42" fmla="*/ 2932054 h 5408824"/>
              <a:gd name="connsiteX43" fmla="*/ 187213 w 1614795"/>
              <a:gd name="connsiteY43" fmla="*/ 2220060 h 5408824"/>
              <a:gd name="connsiteX0" fmla="*/ 187213 w 1614795"/>
              <a:gd name="connsiteY0" fmla="*/ 2220060 h 5408824"/>
              <a:gd name="connsiteX1" fmla="*/ 283370 w 1614795"/>
              <a:gd name="connsiteY1" fmla="*/ 1929549 h 5408824"/>
              <a:gd name="connsiteX2" fmla="*/ 0 w 1614795"/>
              <a:gd name="connsiteY2" fmla="*/ 1715235 h 5408824"/>
              <a:gd name="connsiteX3" fmla="*/ 71439 w 1614795"/>
              <a:gd name="connsiteY3" fmla="*/ 1415198 h 5408824"/>
              <a:gd name="connsiteX4" fmla="*/ 135733 w 1614795"/>
              <a:gd name="connsiteY4" fmla="*/ 1329474 h 5408824"/>
              <a:gd name="connsiteX5" fmla="*/ 216695 w 1614795"/>
              <a:gd name="connsiteY5" fmla="*/ 1203268 h 5408824"/>
              <a:gd name="connsiteX6" fmla="*/ 383383 w 1614795"/>
              <a:gd name="connsiteY6" fmla="*/ 879418 h 5408824"/>
              <a:gd name="connsiteX7" fmla="*/ 697708 w 1614795"/>
              <a:gd name="connsiteY7" fmla="*/ 812743 h 5408824"/>
              <a:gd name="connsiteX8" fmla="*/ 740570 w 1614795"/>
              <a:gd name="connsiteY8" fmla="*/ 712731 h 5408824"/>
              <a:gd name="connsiteX9" fmla="*/ 702470 w 1614795"/>
              <a:gd name="connsiteY9" fmla="*/ 565095 h 5408824"/>
              <a:gd name="connsiteX10" fmla="*/ 700089 w 1614795"/>
              <a:gd name="connsiteY10" fmla="*/ 384119 h 5408824"/>
              <a:gd name="connsiteX11" fmla="*/ 676277 w 1614795"/>
              <a:gd name="connsiteY11" fmla="*/ 188856 h 5408824"/>
              <a:gd name="connsiteX12" fmla="*/ 759621 w 1614795"/>
              <a:gd name="connsiteY12" fmla="*/ 69794 h 5408824"/>
              <a:gd name="connsiteX13" fmla="*/ 904877 w 1614795"/>
              <a:gd name="connsiteY13" fmla="*/ 15025 h 5408824"/>
              <a:gd name="connsiteX14" fmla="*/ 1119189 w 1614795"/>
              <a:gd name="connsiteY14" fmla="*/ 57887 h 5408824"/>
              <a:gd name="connsiteX15" fmla="*/ 1231108 w 1614795"/>
              <a:gd name="connsiteY15" fmla="*/ 260294 h 5408824"/>
              <a:gd name="connsiteX16" fmla="*/ 1221583 w 1614795"/>
              <a:gd name="connsiteY16" fmla="*/ 424600 h 5408824"/>
              <a:gd name="connsiteX17" fmla="*/ 1176338 w 1614795"/>
              <a:gd name="connsiteY17" fmla="*/ 624625 h 5408824"/>
              <a:gd name="connsiteX18" fmla="*/ 1138239 w 1614795"/>
              <a:gd name="connsiteY18" fmla="*/ 724637 h 5408824"/>
              <a:gd name="connsiteX19" fmla="*/ 1202533 w 1614795"/>
              <a:gd name="connsiteY19" fmla="*/ 855606 h 5408824"/>
              <a:gd name="connsiteX20" fmla="*/ 1531144 w 1614795"/>
              <a:gd name="connsiteY20" fmla="*/ 984194 h 5408824"/>
              <a:gd name="connsiteX21" fmla="*/ 1612107 w 1614795"/>
              <a:gd name="connsiteY21" fmla="*/ 1136594 h 5408824"/>
              <a:gd name="connsiteX22" fmla="*/ 1578769 w 1614795"/>
              <a:gd name="connsiteY22" fmla="*/ 1253275 h 5408824"/>
              <a:gd name="connsiteX23" fmla="*/ 1552576 w 1614795"/>
              <a:gd name="connsiteY23" fmla="*/ 1362812 h 5408824"/>
              <a:gd name="connsiteX24" fmla="*/ 1524001 w 1614795"/>
              <a:gd name="connsiteY24" fmla="*/ 1524737 h 5408824"/>
              <a:gd name="connsiteX25" fmla="*/ 1443038 w 1614795"/>
              <a:gd name="connsiteY25" fmla="*/ 1700950 h 5408824"/>
              <a:gd name="connsiteX26" fmla="*/ 1388269 w 1614795"/>
              <a:gd name="connsiteY26" fmla="*/ 1796200 h 5408824"/>
              <a:gd name="connsiteX27" fmla="*/ 1354932 w 1614795"/>
              <a:gd name="connsiteY27" fmla="*/ 1924787 h 5408824"/>
              <a:gd name="connsiteX28" fmla="*/ 1407320 w 1614795"/>
              <a:gd name="connsiteY28" fmla="*/ 2265306 h 5408824"/>
              <a:gd name="connsiteX29" fmla="*/ 1559719 w 1614795"/>
              <a:gd name="connsiteY29" fmla="*/ 2934437 h 5408824"/>
              <a:gd name="connsiteX30" fmla="*/ 1316832 w 1614795"/>
              <a:gd name="connsiteY30" fmla="*/ 3067785 h 5408824"/>
              <a:gd name="connsiteX31" fmla="*/ 1302544 w 1614795"/>
              <a:gd name="connsiteY31" fmla="*/ 3801211 h 5408824"/>
              <a:gd name="connsiteX32" fmla="*/ 1364457 w 1614795"/>
              <a:gd name="connsiteY32" fmla="*/ 4053623 h 5408824"/>
              <a:gd name="connsiteX33" fmla="*/ 1304925 w 1614795"/>
              <a:gd name="connsiteY33" fmla="*/ 4525110 h 5408824"/>
              <a:gd name="connsiteX34" fmla="*/ 1152526 w 1614795"/>
              <a:gd name="connsiteY34" fmla="*/ 5382361 h 5408824"/>
              <a:gd name="connsiteX35" fmla="*/ 1000126 w 1614795"/>
              <a:gd name="connsiteY35" fmla="*/ 5208530 h 5408824"/>
              <a:gd name="connsiteX36" fmla="*/ 1040607 w 1614795"/>
              <a:gd name="connsiteY36" fmla="*/ 5027555 h 5408824"/>
              <a:gd name="connsiteX37" fmla="*/ 1028701 w 1614795"/>
              <a:gd name="connsiteY37" fmla="*/ 4903729 h 5408824"/>
              <a:gd name="connsiteX38" fmla="*/ 983457 w 1614795"/>
              <a:gd name="connsiteY38" fmla="*/ 4725135 h 5408824"/>
              <a:gd name="connsiteX39" fmla="*/ 931069 w 1614795"/>
              <a:gd name="connsiteY39" fmla="*/ 3984567 h 5408824"/>
              <a:gd name="connsiteX40" fmla="*/ 931069 w 1614795"/>
              <a:gd name="connsiteY40" fmla="*/ 3732155 h 5408824"/>
              <a:gd name="connsiteX41" fmla="*/ 776288 w 1614795"/>
              <a:gd name="connsiteY41" fmla="*/ 3217804 h 5408824"/>
              <a:gd name="connsiteX42" fmla="*/ 275319 w 1614795"/>
              <a:gd name="connsiteY42" fmla="*/ 2932054 h 5408824"/>
              <a:gd name="connsiteX43" fmla="*/ 187213 w 1614795"/>
              <a:gd name="connsiteY43" fmla="*/ 2220060 h 5408824"/>
              <a:gd name="connsiteX0" fmla="*/ 187213 w 1614795"/>
              <a:gd name="connsiteY0" fmla="*/ 2220060 h 5412630"/>
              <a:gd name="connsiteX1" fmla="*/ 283370 w 1614795"/>
              <a:gd name="connsiteY1" fmla="*/ 1929549 h 5412630"/>
              <a:gd name="connsiteX2" fmla="*/ 0 w 1614795"/>
              <a:gd name="connsiteY2" fmla="*/ 1715235 h 5412630"/>
              <a:gd name="connsiteX3" fmla="*/ 71439 w 1614795"/>
              <a:gd name="connsiteY3" fmla="*/ 1415198 h 5412630"/>
              <a:gd name="connsiteX4" fmla="*/ 135733 w 1614795"/>
              <a:gd name="connsiteY4" fmla="*/ 1329474 h 5412630"/>
              <a:gd name="connsiteX5" fmla="*/ 216695 w 1614795"/>
              <a:gd name="connsiteY5" fmla="*/ 1203268 h 5412630"/>
              <a:gd name="connsiteX6" fmla="*/ 383383 w 1614795"/>
              <a:gd name="connsiteY6" fmla="*/ 879418 h 5412630"/>
              <a:gd name="connsiteX7" fmla="*/ 697708 w 1614795"/>
              <a:gd name="connsiteY7" fmla="*/ 812743 h 5412630"/>
              <a:gd name="connsiteX8" fmla="*/ 740570 w 1614795"/>
              <a:gd name="connsiteY8" fmla="*/ 712731 h 5412630"/>
              <a:gd name="connsiteX9" fmla="*/ 702470 w 1614795"/>
              <a:gd name="connsiteY9" fmla="*/ 565095 h 5412630"/>
              <a:gd name="connsiteX10" fmla="*/ 700089 w 1614795"/>
              <a:gd name="connsiteY10" fmla="*/ 384119 h 5412630"/>
              <a:gd name="connsiteX11" fmla="*/ 676277 w 1614795"/>
              <a:gd name="connsiteY11" fmla="*/ 188856 h 5412630"/>
              <a:gd name="connsiteX12" fmla="*/ 759621 w 1614795"/>
              <a:gd name="connsiteY12" fmla="*/ 69794 h 5412630"/>
              <a:gd name="connsiteX13" fmla="*/ 904877 w 1614795"/>
              <a:gd name="connsiteY13" fmla="*/ 15025 h 5412630"/>
              <a:gd name="connsiteX14" fmla="*/ 1119189 w 1614795"/>
              <a:gd name="connsiteY14" fmla="*/ 57887 h 5412630"/>
              <a:gd name="connsiteX15" fmla="*/ 1231108 w 1614795"/>
              <a:gd name="connsiteY15" fmla="*/ 260294 h 5412630"/>
              <a:gd name="connsiteX16" fmla="*/ 1221583 w 1614795"/>
              <a:gd name="connsiteY16" fmla="*/ 424600 h 5412630"/>
              <a:gd name="connsiteX17" fmla="*/ 1176338 w 1614795"/>
              <a:gd name="connsiteY17" fmla="*/ 624625 h 5412630"/>
              <a:gd name="connsiteX18" fmla="*/ 1138239 w 1614795"/>
              <a:gd name="connsiteY18" fmla="*/ 724637 h 5412630"/>
              <a:gd name="connsiteX19" fmla="*/ 1202533 w 1614795"/>
              <a:gd name="connsiteY19" fmla="*/ 855606 h 5412630"/>
              <a:gd name="connsiteX20" fmla="*/ 1531144 w 1614795"/>
              <a:gd name="connsiteY20" fmla="*/ 984194 h 5412630"/>
              <a:gd name="connsiteX21" fmla="*/ 1612107 w 1614795"/>
              <a:gd name="connsiteY21" fmla="*/ 1136594 h 5412630"/>
              <a:gd name="connsiteX22" fmla="*/ 1578769 w 1614795"/>
              <a:gd name="connsiteY22" fmla="*/ 1253275 h 5412630"/>
              <a:gd name="connsiteX23" fmla="*/ 1552576 w 1614795"/>
              <a:gd name="connsiteY23" fmla="*/ 1362812 h 5412630"/>
              <a:gd name="connsiteX24" fmla="*/ 1524001 w 1614795"/>
              <a:gd name="connsiteY24" fmla="*/ 1524737 h 5412630"/>
              <a:gd name="connsiteX25" fmla="*/ 1443038 w 1614795"/>
              <a:gd name="connsiteY25" fmla="*/ 1700950 h 5412630"/>
              <a:gd name="connsiteX26" fmla="*/ 1388269 w 1614795"/>
              <a:gd name="connsiteY26" fmla="*/ 1796200 h 5412630"/>
              <a:gd name="connsiteX27" fmla="*/ 1354932 w 1614795"/>
              <a:gd name="connsiteY27" fmla="*/ 1924787 h 5412630"/>
              <a:gd name="connsiteX28" fmla="*/ 1407320 w 1614795"/>
              <a:gd name="connsiteY28" fmla="*/ 2265306 h 5412630"/>
              <a:gd name="connsiteX29" fmla="*/ 1559719 w 1614795"/>
              <a:gd name="connsiteY29" fmla="*/ 2934437 h 5412630"/>
              <a:gd name="connsiteX30" fmla="*/ 1316832 w 1614795"/>
              <a:gd name="connsiteY30" fmla="*/ 3067785 h 5412630"/>
              <a:gd name="connsiteX31" fmla="*/ 1302544 w 1614795"/>
              <a:gd name="connsiteY31" fmla="*/ 3801211 h 5412630"/>
              <a:gd name="connsiteX32" fmla="*/ 1364457 w 1614795"/>
              <a:gd name="connsiteY32" fmla="*/ 4053623 h 5412630"/>
              <a:gd name="connsiteX33" fmla="*/ 1304925 w 1614795"/>
              <a:gd name="connsiteY33" fmla="*/ 4525110 h 5412630"/>
              <a:gd name="connsiteX34" fmla="*/ 1152526 w 1614795"/>
              <a:gd name="connsiteY34" fmla="*/ 5382361 h 5412630"/>
              <a:gd name="connsiteX35" fmla="*/ 1000126 w 1614795"/>
              <a:gd name="connsiteY35" fmla="*/ 5208530 h 5412630"/>
              <a:gd name="connsiteX36" fmla="*/ 1040607 w 1614795"/>
              <a:gd name="connsiteY36" fmla="*/ 5027555 h 5412630"/>
              <a:gd name="connsiteX37" fmla="*/ 1028701 w 1614795"/>
              <a:gd name="connsiteY37" fmla="*/ 4903729 h 5412630"/>
              <a:gd name="connsiteX38" fmla="*/ 983457 w 1614795"/>
              <a:gd name="connsiteY38" fmla="*/ 4725135 h 5412630"/>
              <a:gd name="connsiteX39" fmla="*/ 931069 w 1614795"/>
              <a:gd name="connsiteY39" fmla="*/ 3984567 h 5412630"/>
              <a:gd name="connsiteX40" fmla="*/ 931069 w 1614795"/>
              <a:gd name="connsiteY40" fmla="*/ 3732155 h 5412630"/>
              <a:gd name="connsiteX41" fmla="*/ 776288 w 1614795"/>
              <a:gd name="connsiteY41" fmla="*/ 3217804 h 5412630"/>
              <a:gd name="connsiteX42" fmla="*/ 275319 w 1614795"/>
              <a:gd name="connsiteY42" fmla="*/ 2932054 h 5412630"/>
              <a:gd name="connsiteX43" fmla="*/ 187213 w 1614795"/>
              <a:gd name="connsiteY43" fmla="*/ 2220060 h 5412630"/>
              <a:gd name="connsiteX0" fmla="*/ 187213 w 1614795"/>
              <a:gd name="connsiteY0" fmla="*/ 2220060 h 5412630"/>
              <a:gd name="connsiteX1" fmla="*/ 283370 w 1614795"/>
              <a:gd name="connsiteY1" fmla="*/ 1929549 h 5412630"/>
              <a:gd name="connsiteX2" fmla="*/ 0 w 1614795"/>
              <a:gd name="connsiteY2" fmla="*/ 1715235 h 5412630"/>
              <a:gd name="connsiteX3" fmla="*/ 71439 w 1614795"/>
              <a:gd name="connsiteY3" fmla="*/ 1415198 h 5412630"/>
              <a:gd name="connsiteX4" fmla="*/ 135733 w 1614795"/>
              <a:gd name="connsiteY4" fmla="*/ 1329474 h 5412630"/>
              <a:gd name="connsiteX5" fmla="*/ 216695 w 1614795"/>
              <a:gd name="connsiteY5" fmla="*/ 1203268 h 5412630"/>
              <a:gd name="connsiteX6" fmla="*/ 383383 w 1614795"/>
              <a:gd name="connsiteY6" fmla="*/ 879418 h 5412630"/>
              <a:gd name="connsiteX7" fmla="*/ 697708 w 1614795"/>
              <a:gd name="connsiteY7" fmla="*/ 812743 h 5412630"/>
              <a:gd name="connsiteX8" fmla="*/ 740570 w 1614795"/>
              <a:gd name="connsiteY8" fmla="*/ 712731 h 5412630"/>
              <a:gd name="connsiteX9" fmla="*/ 702470 w 1614795"/>
              <a:gd name="connsiteY9" fmla="*/ 565095 h 5412630"/>
              <a:gd name="connsiteX10" fmla="*/ 700089 w 1614795"/>
              <a:gd name="connsiteY10" fmla="*/ 384119 h 5412630"/>
              <a:gd name="connsiteX11" fmla="*/ 676277 w 1614795"/>
              <a:gd name="connsiteY11" fmla="*/ 188856 h 5412630"/>
              <a:gd name="connsiteX12" fmla="*/ 759621 w 1614795"/>
              <a:gd name="connsiteY12" fmla="*/ 69794 h 5412630"/>
              <a:gd name="connsiteX13" fmla="*/ 904877 w 1614795"/>
              <a:gd name="connsiteY13" fmla="*/ 15025 h 5412630"/>
              <a:gd name="connsiteX14" fmla="*/ 1119189 w 1614795"/>
              <a:gd name="connsiteY14" fmla="*/ 57887 h 5412630"/>
              <a:gd name="connsiteX15" fmla="*/ 1231108 w 1614795"/>
              <a:gd name="connsiteY15" fmla="*/ 260294 h 5412630"/>
              <a:gd name="connsiteX16" fmla="*/ 1221583 w 1614795"/>
              <a:gd name="connsiteY16" fmla="*/ 424600 h 5412630"/>
              <a:gd name="connsiteX17" fmla="*/ 1176338 w 1614795"/>
              <a:gd name="connsiteY17" fmla="*/ 624625 h 5412630"/>
              <a:gd name="connsiteX18" fmla="*/ 1138239 w 1614795"/>
              <a:gd name="connsiteY18" fmla="*/ 724637 h 5412630"/>
              <a:gd name="connsiteX19" fmla="*/ 1202533 w 1614795"/>
              <a:gd name="connsiteY19" fmla="*/ 855606 h 5412630"/>
              <a:gd name="connsiteX20" fmla="*/ 1531144 w 1614795"/>
              <a:gd name="connsiteY20" fmla="*/ 984194 h 5412630"/>
              <a:gd name="connsiteX21" fmla="*/ 1612107 w 1614795"/>
              <a:gd name="connsiteY21" fmla="*/ 1136594 h 5412630"/>
              <a:gd name="connsiteX22" fmla="*/ 1578769 w 1614795"/>
              <a:gd name="connsiteY22" fmla="*/ 1253275 h 5412630"/>
              <a:gd name="connsiteX23" fmla="*/ 1552576 w 1614795"/>
              <a:gd name="connsiteY23" fmla="*/ 1362812 h 5412630"/>
              <a:gd name="connsiteX24" fmla="*/ 1524001 w 1614795"/>
              <a:gd name="connsiteY24" fmla="*/ 1524737 h 5412630"/>
              <a:gd name="connsiteX25" fmla="*/ 1443038 w 1614795"/>
              <a:gd name="connsiteY25" fmla="*/ 1700950 h 5412630"/>
              <a:gd name="connsiteX26" fmla="*/ 1388269 w 1614795"/>
              <a:gd name="connsiteY26" fmla="*/ 1796200 h 5412630"/>
              <a:gd name="connsiteX27" fmla="*/ 1354932 w 1614795"/>
              <a:gd name="connsiteY27" fmla="*/ 1924787 h 5412630"/>
              <a:gd name="connsiteX28" fmla="*/ 1407320 w 1614795"/>
              <a:gd name="connsiteY28" fmla="*/ 2265306 h 5412630"/>
              <a:gd name="connsiteX29" fmla="*/ 1559719 w 1614795"/>
              <a:gd name="connsiteY29" fmla="*/ 2934437 h 5412630"/>
              <a:gd name="connsiteX30" fmla="*/ 1316832 w 1614795"/>
              <a:gd name="connsiteY30" fmla="*/ 3067785 h 5412630"/>
              <a:gd name="connsiteX31" fmla="*/ 1302544 w 1614795"/>
              <a:gd name="connsiteY31" fmla="*/ 3801211 h 5412630"/>
              <a:gd name="connsiteX32" fmla="*/ 1364457 w 1614795"/>
              <a:gd name="connsiteY32" fmla="*/ 4053623 h 5412630"/>
              <a:gd name="connsiteX33" fmla="*/ 1304925 w 1614795"/>
              <a:gd name="connsiteY33" fmla="*/ 4525110 h 5412630"/>
              <a:gd name="connsiteX34" fmla="*/ 1152526 w 1614795"/>
              <a:gd name="connsiteY34" fmla="*/ 5382361 h 5412630"/>
              <a:gd name="connsiteX35" fmla="*/ 1000126 w 1614795"/>
              <a:gd name="connsiteY35" fmla="*/ 5208530 h 5412630"/>
              <a:gd name="connsiteX36" fmla="*/ 1040607 w 1614795"/>
              <a:gd name="connsiteY36" fmla="*/ 5027555 h 5412630"/>
              <a:gd name="connsiteX37" fmla="*/ 1028701 w 1614795"/>
              <a:gd name="connsiteY37" fmla="*/ 4903729 h 5412630"/>
              <a:gd name="connsiteX38" fmla="*/ 983457 w 1614795"/>
              <a:gd name="connsiteY38" fmla="*/ 4725135 h 5412630"/>
              <a:gd name="connsiteX39" fmla="*/ 931069 w 1614795"/>
              <a:gd name="connsiteY39" fmla="*/ 3984567 h 5412630"/>
              <a:gd name="connsiteX40" fmla="*/ 931069 w 1614795"/>
              <a:gd name="connsiteY40" fmla="*/ 3732155 h 5412630"/>
              <a:gd name="connsiteX41" fmla="*/ 776288 w 1614795"/>
              <a:gd name="connsiteY41" fmla="*/ 3217804 h 5412630"/>
              <a:gd name="connsiteX42" fmla="*/ 275319 w 1614795"/>
              <a:gd name="connsiteY42" fmla="*/ 2932054 h 5412630"/>
              <a:gd name="connsiteX43" fmla="*/ 187213 w 1614795"/>
              <a:gd name="connsiteY43" fmla="*/ 2220060 h 5412630"/>
              <a:gd name="connsiteX0" fmla="*/ 187213 w 1614795"/>
              <a:gd name="connsiteY0" fmla="*/ 2220060 h 5412630"/>
              <a:gd name="connsiteX1" fmla="*/ 283370 w 1614795"/>
              <a:gd name="connsiteY1" fmla="*/ 1929549 h 5412630"/>
              <a:gd name="connsiteX2" fmla="*/ 0 w 1614795"/>
              <a:gd name="connsiteY2" fmla="*/ 1715235 h 5412630"/>
              <a:gd name="connsiteX3" fmla="*/ 71439 w 1614795"/>
              <a:gd name="connsiteY3" fmla="*/ 1415198 h 5412630"/>
              <a:gd name="connsiteX4" fmla="*/ 135733 w 1614795"/>
              <a:gd name="connsiteY4" fmla="*/ 1329474 h 5412630"/>
              <a:gd name="connsiteX5" fmla="*/ 216695 w 1614795"/>
              <a:gd name="connsiteY5" fmla="*/ 1203268 h 5412630"/>
              <a:gd name="connsiteX6" fmla="*/ 383383 w 1614795"/>
              <a:gd name="connsiteY6" fmla="*/ 879418 h 5412630"/>
              <a:gd name="connsiteX7" fmla="*/ 697708 w 1614795"/>
              <a:gd name="connsiteY7" fmla="*/ 812743 h 5412630"/>
              <a:gd name="connsiteX8" fmla="*/ 740570 w 1614795"/>
              <a:gd name="connsiteY8" fmla="*/ 712731 h 5412630"/>
              <a:gd name="connsiteX9" fmla="*/ 702470 w 1614795"/>
              <a:gd name="connsiteY9" fmla="*/ 565095 h 5412630"/>
              <a:gd name="connsiteX10" fmla="*/ 700089 w 1614795"/>
              <a:gd name="connsiteY10" fmla="*/ 384119 h 5412630"/>
              <a:gd name="connsiteX11" fmla="*/ 676277 w 1614795"/>
              <a:gd name="connsiteY11" fmla="*/ 188856 h 5412630"/>
              <a:gd name="connsiteX12" fmla="*/ 759621 w 1614795"/>
              <a:gd name="connsiteY12" fmla="*/ 69794 h 5412630"/>
              <a:gd name="connsiteX13" fmla="*/ 904877 w 1614795"/>
              <a:gd name="connsiteY13" fmla="*/ 15025 h 5412630"/>
              <a:gd name="connsiteX14" fmla="*/ 1119189 w 1614795"/>
              <a:gd name="connsiteY14" fmla="*/ 57887 h 5412630"/>
              <a:gd name="connsiteX15" fmla="*/ 1231108 w 1614795"/>
              <a:gd name="connsiteY15" fmla="*/ 260294 h 5412630"/>
              <a:gd name="connsiteX16" fmla="*/ 1221583 w 1614795"/>
              <a:gd name="connsiteY16" fmla="*/ 424600 h 5412630"/>
              <a:gd name="connsiteX17" fmla="*/ 1176338 w 1614795"/>
              <a:gd name="connsiteY17" fmla="*/ 624625 h 5412630"/>
              <a:gd name="connsiteX18" fmla="*/ 1138239 w 1614795"/>
              <a:gd name="connsiteY18" fmla="*/ 724637 h 5412630"/>
              <a:gd name="connsiteX19" fmla="*/ 1202533 w 1614795"/>
              <a:gd name="connsiteY19" fmla="*/ 855606 h 5412630"/>
              <a:gd name="connsiteX20" fmla="*/ 1531144 w 1614795"/>
              <a:gd name="connsiteY20" fmla="*/ 984194 h 5412630"/>
              <a:gd name="connsiteX21" fmla="*/ 1612107 w 1614795"/>
              <a:gd name="connsiteY21" fmla="*/ 1136594 h 5412630"/>
              <a:gd name="connsiteX22" fmla="*/ 1578769 w 1614795"/>
              <a:gd name="connsiteY22" fmla="*/ 1253275 h 5412630"/>
              <a:gd name="connsiteX23" fmla="*/ 1552576 w 1614795"/>
              <a:gd name="connsiteY23" fmla="*/ 1362812 h 5412630"/>
              <a:gd name="connsiteX24" fmla="*/ 1524001 w 1614795"/>
              <a:gd name="connsiteY24" fmla="*/ 1524737 h 5412630"/>
              <a:gd name="connsiteX25" fmla="*/ 1443038 w 1614795"/>
              <a:gd name="connsiteY25" fmla="*/ 1700950 h 5412630"/>
              <a:gd name="connsiteX26" fmla="*/ 1388269 w 1614795"/>
              <a:gd name="connsiteY26" fmla="*/ 1796200 h 5412630"/>
              <a:gd name="connsiteX27" fmla="*/ 1354932 w 1614795"/>
              <a:gd name="connsiteY27" fmla="*/ 1924787 h 5412630"/>
              <a:gd name="connsiteX28" fmla="*/ 1407320 w 1614795"/>
              <a:gd name="connsiteY28" fmla="*/ 2265306 h 5412630"/>
              <a:gd name="connsiteX29" fmla="*/ 1559719 w 1614795"/>
              <a:gd name="connsiteY29" fmla="*/ 2934437 h 5412630"/>
              <a:gd name="connsiteX30" fmla="*/ 1316832 w 1614795"/>
              <a:gd name="connsiteY30" fmla="*/ 3067785 h 5412630"/>
              <a:gd name="connsiteX31" fmla="*/ 1302544 w 1614795"/>
              <a:gd name="connsiteY31" fmla="*/ 3801211 h 5412630"/>
              <a:gd name="connsiteX32" fmla="*/ 1364457 w 1614795"/>
              <a:gd name="connsiteY32" fmla="*/ 4053623 h 5412630"/>
              <a:gd name="connsiteX33" fmla="*/ 1304925 w 1614795"/>
              <a:gd name="connsiteY33" fmla="*/ 4525110 h 5412630"/>
              <a:gd name="connsiteX34" fmla="*/ 1283494 w 1614795"/>
              <a:gd name="connsiteY34" fmla="*/ 5020410 h 5412630"/>
              <a:gd name="connsiteX35" fmla="*/ 1152526 w 1614795"/>
              <a:gd name="connsiteY35" fmla="*/ 5382361 h 5412630"/>
              <a:gd name="connsiteX36" fmla="*/ 1000126 w 1614795"/>
              <a:gd name="connsiteY36" fmla="*/ 5208530 h 5412630"/>
              <a:gd name="connsiteX37" fmla="*/ 1040607 w 1614795"/>
              <a:gd name="connsiteY37" fmla="*/ 5027555 h 5412630"/>
              <a:gd name="connsiteX38" fmla="*/ 1028701 w 1614795"/>
              <a:gd name="connsiteY38" fmla="*/ 4903729 h 5412630"/>
              <a:gd name="connsiteX39" fmla="*/ 983457 w 1614795"/>
              <a:gd name="connsiteY39" fmla="*/ 4725135 h 5412630"/>
              <a:gd name="connsiteX40" fmla="*/ 931069 w 1614795"/>
              <a:gd name="connsiteY40" fmla="*/ 3984567 h 5412630"/>
              <a:gd name="connsiteX41" fmla="*/ 931069 w 1614795"/>
              <a:gd name="connsiteY41" fmla="*/ 3732155 h 5412630"/>
              <a:gd name="connsiteX42" fmla="*/ 776288 w 1614795"/>
              <a:gd name="connsiteY42" fmla="*/ 3217804 h 5412630"/>
              <a:gd name="connsiteX43" fmla="*/ 275319 w 1614795"/>
              <a:gd name="connsiteY43" fmla="*/ 2932054 h 5412630"/>
              <a:gd name="connsiteX44" fmla="*/ 187213 w 1614795"/>
              <a:gd name="connsiteY44" fmla="*/ 2220060 h 5412630"/>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83494 w 1614795"/>
              <a:gd name="connsiteY34" fmla="*/ 5020410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1588 w 1614795"/>
              <a:gd name="connsiteY35" fmla="*/ 5015648 h 5408906"/>
              <a:gd name="connsiteX36" fmla="*/ 1152526 w 1614795"/>
              <a:gd name="connsiteY36" fmla="*/ 5382361 h 5408906"/>
              <a:gd name="connsiteX37" fmla="*/ 1000126 w 1614795"/>
              <a:gd name="connsiteY37" fmla="*/ 5208530 h 5408906"/>
              <a:gd name="connsiteX38" fmla="*/ 1040607 w 1614795"/>
              <a:gd name="connsiteY38" fmla="*/ 5027555 h 5408906"/>
              <a:gd name="connsiteX39" fmla="*/ 1028701 w 1614795"/>
              <a:gd name="connsiteY39" fmla="*/ 4903729 h 5408906"/>
              <a:gd name="connsiteX40" fmla="*/ 983457 w 1614795"/>
              <a:gd name="connsiteY40" fmla="*/ 4725135 h 5408906"/>
              <a:gd name="connsiteX41" fmla="*/ 931069 w 1614795"/>
              <a:gd name="connsiteY41" fmla="*/ 3984567 h 5408906"/>
              <a:gd name="connsiteX42" fmla="*/ 931069 w 1614795"/>
              <a:gd name="connsiteY42" fmla="*/ 3732155 h 5408906"/>
              <a:gd name="connsiteX43" fmla="*/ 776288 w 1614795"/>
              <a:gd name="connsiteY43" fmla="*/ 3217804 h 5408906"/>
              <a:gd name="connsiteX44" fmla="*/ 275319 w 1614795"/>
              <a:gd name="connsiteY44" fmla="*/ 2932054 h 5408906"/>
              <a:gd name="connsiteX45" fmla="*/ 187213 w 1614795"/>
              <a:gd name="connsiteY45"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1588 w 1614795"/>
              <a:gd name="connsiteY35" fmla="*/ 5015648 h 5408906"/>
              <a:gd name="connsiteX36" fmla="*/ 1152526 w 1614795"/>
              <a:gd name="connsiteY36" fmla="*/ 5382361 h 5408906"/>
              <a:gd name="connsiteX37" fmla="*/ 1000126 w 1614795"/>
              <a:gd name="connsiteY37" fmla="*/ 5208530 h 5408906"/>
              <a:gd name="connsiteX38" fmla="*/ 1040607 w 1614795"/>
              <a:gd name="connsiteY38" fmla="*/ 5027555 h 5408906"/>
              <a:gd name="connsiteX39" fmla="*/ 1028701 w 1614795"/>
              <a:gd name="connsiteY39" fmla="*/ 4903729 h 5408906"/>
              <a:gd name="connsiteX40" fmla="*/ 983457 w 1614795"/>
              <a:gd name="connsiteY40" fmla="*/ 4725135 h 5408906"/>
              <a:gd name="connsiteX41" fmla="*/ 931069 w 1614795"/>
              <a:gd name="connsiteY41" fmla="*/ 3984567 h 5408906"/>
              <a:gd name="connsiteX42" fmla="*/ 931069 w 1614795"/>
              <a:gd name="connsiteY42" fmla="*/ 3732155 h 5408906"/>
              <a:gd name="connsiteX43" fmla="*/ 776288 w 1614795"/>
              <a:gd name="connsiteY43" fmla="*/ 3217804 h 5408906"/>
              <a:gd name="connsiteX44" fmla="*/ 275319 w 1614795"/>
              <a:gd name="connsiteY44" fmla="*/ 2932054 h 5408906"/>
              <a:gd name="connsiteX45" fmla="*/ 187213 w 1614795"/>
              <a:gd name="connsiteY45"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345282 w 1614795"/>
              <a:gd name="connsiteY45" fmla="*/ 3677385 h 5408906"/>
              <a:gd name="connsiteX46" fmla="*/ 275319 w 1614795"/>
              <a:gd name="connsiteY46" fmla="*/ 2932054 h 5408906"/>
              <a:gd name="connsiteX47" fmla="*/ 187213 w 1614795"/>
              <a:gd name="connsiteY47"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345282 w 1614795"/>
              <a:gd name="connsiteY46" fmla="*/ 3677385 h 5408906"/>
              <a:gd name="connsiteX47" fmla="*/ 275319 w 1614795"/>
              <a:gd name="connsiteY47" fmla="*/ 2932054 h 5408906"/>
              <a:gd name="connsiteX48" fmla="*/ 187213 w 1614795"/>
              <a:gd name="connsiteY48"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345282 w 1614795"/>
              <a:gd name="connsiteY46" fmla="*/ 3677385 h 5408906"/>
              <a:gd name="connsiteX47" fmla="*/ 275319 w 1614795"/>
              <a:gd name="connsiteY47" fmla="*/ 2932054 h 5408906"/>
              <a:gd name="connsiteX48" fmla="*/ 187213 w 1614795"/>
              <a:gd name="connsiteY48"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345282 w 1614795"/>
              <a:gd name="connsiteY47" fmla="*/ 3677385 h 5408906"/>
              <a:gd name="connsiteX48" fmla="*/ 275319 w 1614795"/>
              <a:gd name="connsiteY48" fmla="*/ 2932054 h 5408906"/>
              <a:gd name="connsiteX49" fmla="*/ 187213 w 1614795"/>
              <a:gd name="connsiteY49"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6225 w 1614795"/>
              <a:gd name="connsiteY46" fmla="*/ 4325086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6225 w 1614795"/>
              <a:gd name="connsiteY46" fmla="*/ 4325086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76225 w 1614795"/>
              <a:gd name="connsiteY47" fmla="*/ 4325086 h 5408906"/>
              <a:gd name="connsiteX48" fmla="*/ 297657 w 1614795"/>
              <a:gd name="connsiteY48" fmla="*/ 3713104 h 5408906"/>
              <a:gd name="connsiteX49" fmla="*/ 345282 w 1614795"/>
              <a:gd name="connsiteY49" fmla="*/ 3677385 h 5408906"/>
              <a:gd name="connsiteX50" fmla="*/ 275319 w 1614795"/>
              <a:gd name="connsiteY50" fmla="*/ 2932054 h 5408906"/>
              <a:gd name="connsiteX51" fmla="*/ 187213 w 1614795"/>
              <a:gd name="connsiteY51"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35744 w 1614795"/>
              <a:gd name="connsiteY47" fmla="*/ 4494154 h 5408906"/>
              <a:gd name="connsiteX48" fmla="*/ 276225 w 1614795"/>
              <a:gd name="connsiteY48" fmla="*/ 4325086 h 5408906"/>
              <a:gd name="connsiteX49" fmla="*/ 297657 w 1614795"/>
              <a:gd name="connsiteY49" fmla="*/ 3713104 h 5408906"/>
              <a:gd name="connsiteX50" fmla="*/ 345282 w 1614795"/>
              <a:gd name="connsiteY50" fmla="*/ 3677385 h 5408906"/>
              <a:gd name="connsiteX51" fmla="*/ 275319 w 1614795"/>
              <a:gd name="connsiteY51" fmla="*/ 2932054 h 5408906"/>
              <a:gd name="connsiteX52" fmla="*/ 187213 w 1614795"/>
              <a:gd name="connsiteY52"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35744 w 1614795"/>
              <a:gd name="connsiteY47" fmla="*/ 4494154 h 5408906"/>
              <a:gd name="connsiteX48" fmla="*/ 276225 w 1614795"/>
              <a:gd name="connsiteY48" fmla="*/ 4325086 h 5408906"/>
              <a:gd name="connsiteX49" fmla="*/ 297657 w 1614795"/>
              <a:gd name="connsiteY49" fmla="*/ 3713104 h 5408906"/>
              <a:gd name="connsiteX50" fmla="*/ 345282 w 1614795"/>
              <a:gd name="connsiteY50" fmla="*/ 3677385 h 5408906"/>
              <a:gd name="connsiteX51" fmla="*/ 275319 w 1614795"/>
              <a:gd name="connsiteY51" fmla="*/ 2932054 h 5408906"/>
              <a:gd name="connsiteX52" fmla="*/ 187213 w 1614795"/>
              <a:gd name="connsiteY52"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35744 w 1614795"/>
              <a:gd name="connsiteY47" fmla="*/ 4494154 h 5408906"/>
              <a:gd name="connsiteX48" fmla="*/ 276225 w 1614795"/>
              <a:gd name="connsiteY48" fmla="*/ 4325086 h 5408906"/>
              <a:gd name="connsiteX49" fmla="*/ 297657 w 1614795"/>
              <a:gd name="connsiteY49" fmla="*/ 3713104 h 5408906"/>
              <a:gd name="connsiteX50" fmla="*/ 345282 w 1614795"/>
              <a:gd name="connsiteY50" fmla="*/ 3677385 h 5408906"/>
              <a:gd name="connsiteX51" fmla="*/ 275319 w 1614795"/>
              <a:gd name="connsiteY51" fmla="*/ 2932054 h 5408906"/>
              <a:gd name="connsiteX52" fmla="*/ 187213 w 1614795"/>
              <a:gd name="connsiteY52"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54769 w 1614795"/>
              <a:gd name="connsiteY47" fmla="*/ 4868010 h 5408906"/>
              <a:gd name="connsiteX48" fmla="*/ 235744 w 1614795"/>
              <a:gd name="connsiteY48" fmla="*/ 4494154 h 5408906"/>
              <a:gd name="connsiteX49" fmla="*/ 276225 w 1614795"/>
              <a:gd name="connsiteY49" fmla="*/ 4325086 h 5408906"/>
              <a:gd name="connsiteX50" fmla="*/ 297657 w 1614795"/>
              <a:gd name="connsiteY50" fmla="*/ 3713104 h 5408906"/>
              <a:gd name="connsiteX51" fmla="*/ 345282 w 1614795"/>
              <a:gd name="connsiteY51" fmla="*/ 3677385 h 5408906"/>
              <a:gd name="connsiteX52" fmla="*/ 275319 w 1614795"/>
              <a:gd name="connsiteY52" fmla="*/ 2932054 h 5408906"/>
              <a:gd name="connsiteX53" fmla="*/ 187213 w 1614795"/>
              <a:gd name="connsiteY53" fmla="*/ 2220060 h 5408906"/>
              <a:gd name="connsiteX0" fmla="*/ 202228 w 1629810"/>
              <a:gd name="connsiteY0" fmla="*/ 2220060 h 5408906"/>
              <a:gd name="connsiteX1" fmla="*/ 298385 w 1629810"/>
              <a:gd name="connsiteY1" fmla="*/ 1929549 h 5408906"/>
              <a:gd name="connsiteX2" fmla="*/ 15015 w 1629810"/>
              <a:gd name="connsiteY2" fmla="*/ 1715235 h 5408906"/>
              <a:gd name="connsiteX3" fmla="*/ 86454 w 1629810"/>
              <a:gd name="connsiteY3" fmla="*/ 1415198 h 5408906"/>
              <a:gd name="connsiteX4" fmla="*/ 150748 w 1629810"/>
              <a:gd name="connsiteY4" fmla="*/ 1329474 h 5408906"/>
              <a:gd name="connsiteX5" fmla="*/ 231710 w 1629810"/>
              <a:gd name="connsiteY5" fmla="*/ 1203268 h 5408906"/>
              <a:gd name="connsiteX6" fmla="*/ 398398 w 1629810"/>
              <a:gd name="connsiteY6" fmla="*/ 879418 h 5408906"/>
              <a:gd name="connsiteX7" fmla="*/ 712723 w 1629810"/>
              <a:gd name="connsiteY7" fmla="*/ 812743 h 5408906"/>
              <a:gd name="connsiteX8" fmla="*/ 755585 w 1629810"/>
              <a:gd name="connsiteY8" fmla="*/ 712731 h 5408906"/>
              <a:gd name="connsiteX9" fmla="*/ 717485 w 1629810"/>
              <a:gd name="connsiteY9" fmla="*/ 565095 h 5408906"/>
              <a:gd name="connsiteX10" fmla="*/ 715104 w 1629810"/>
              <a:gd name="connsiteY10" fmla="*/ 384119 h 5408906"/>
              <a:gd name="connsiteX11" fmla="*/ 691292 w 1629810"/>
              <a:gd name="connsiteY11" fmla="*/ 188856 h 5408906"/>
              <a:gd name="connsiteX12" fmla="*/ 774636 w 1629810"/>
              <a:gd name="connsiteY12" fmla="*/ 69794 h 5408906"/>
              <a:gd name="connsiteX13" fmla="*/ 919892 w 1629810"/>
              <a:gd name="connsiteY13" fmla="*/ 15025 h 5408906"/>
              <a:gd name="connsiteX14" fmla="*/ 1134204 w 1629810"/>
              <a:gd name="connsiteY14" fmla="*/ 57887 h 5408906"/>
              <a:gd name="connsiteX15" fmla="*/ 1246123 w 1629810"/>
              <a:gd name="connsiteY15" fmla="*/ 260294 h 5408906"/>
              <a:gd name="connsiteX16" fmla="*/ 1236598 w 1629810"/>
              <a:gd name="connsiteY16" fmla="*/ 424600 h 5408906"/>
              <a:gd name="connsiteX17" fmla="*/ 1191353 w 1629810"/>
              <a:gd name="connsiteY17" fmla="*/ 624625 h 5408906"/>
              <a:gd name="connsiteX18" fmla="*/ 1153254 w 1629810"/>
              <a:gd name="connsiteY18" fmla="*/ 724637 h 5408906"/>
              <a:gd name="connsiteX19" fmla="*/ 1217548 w 1629810"/>
              <a:gd name="connsiteY19" fmla="*/ 855606 h 5408906"/>
              <a:gd name="connsiteX20" fmla="*/ 1546159 w 1629810"/>
              <a:gd name="connsiteY20" fmla="*/ 984194 h 5408906"/>
              <a:gd name="connsiteX21" fmla="*/ 1627122 w 1629810"/>
              <a:gd name="connsiteY21" fmla="*/ 1136594 h 5408906"/>
              <a:gd name="connsiteX22" fmla="*/ 1593784 w 1629810"/>
              <a:gd name="connsiteY22" fmla="*/ 1253275 h 5408906"/>
              <a:gd name="connsiteX23" fmla="*/ 1567591 w 1629810"/>
              <a:gd name="connsiteY23" fmla="*/ 1362812 h 5408906"/>
              <a:gd name="connsiteX24" fmla="*/ 1539016 w 1629810"/>
              <a:gd name="connsiteY24" fmla="*/ 1524737 h 5408906"/>
              <a:gd name="connsiteX25" fmla="*/ 1458053 w 1629810"/>
              <a:gd name="connsiteY25" fmla="*/ 1700950 h 5408906"/>
              <a:gd name="connsiteX26" fmla="*/ 1403284 w 1629810"/>
              <a:gd name="connsiteY26" fmla="*/ 1796200 h 5408906"/>
              <a:gd name="connsiteX27" fmla="*/ 1369947 w 1629810"/>
              <a:gd name="connsiteY27" fmla="*/ 1924787 h 5408906"/>
              <a:gd name="connsiteX28" fmla="*/ 1422335 w 1629810"/>
              <a:gd name="connsiteY28" fmla="*/ 2265306 h 5408906"/>
              <a:gd name="connsiteX29" fmla="*/ 1574734 w 1629810"/>
              <a:gd name="connsiteY29" fmla="*/ 2934437 h 5408906"/>
              <a:gd name="connsiteX30" fmla="*/ 1331847 w 1629810"/>
              <a:gd name="connsiteY30" fmla="*/ 3067785 h 5408906"/>
              <a:gd name="connsiteX31" fmla="*/ 1317559 w 1629810"/>
              <a:gd name="connsiteY31" fmla="*/ 3801211 h 5408906"/>
              <a:gd name="connsiteX32" fmla="*/ 1379472 w 1629810"/>
              <a:gd name="connsiteY32" fmla="*/ 4053623 h 5408906"/>
              <a:gd name="connsiteX33" fmla="*/ 1331847 w 1629810"/>
              <a:gd name="connsiteY33" fmla="*/ 4525110 h 5408906"/>
              <a:gd name="connsiteX34" fmla="*/ 1277078 w 1629810"/>
              <a:gd name="connsiteY34" fmla="*/ 4679892 h 5408906"/>
              <a:gd name="connsiteX35" fmla="*/ 1288984 w 1629810"/>
              <a:gd name="connsiteY35" fmla="*/ 4877535 h 5408906"/>
              <a:gd name="connsiteX36" fmla="*/ 1286603 w 1629810"/>
              <a:gd name="connsiteY36" fmla="*/ 5015648 h 5408906"/>
              <a:gd name="connsiteX37" fmla="*/ 1167541 w 1629810"/>
              <a:gd name="connsiteY37" fmla="*/ 5382361 h 5408906"/>
              <a:gd name="connsiteX38" fmla="*/ 1015141 w 1629810"/>
              <a:gd name="connsiteY38" fmla="*/ 5208530 h 5408906"/>
              <a:gd name="connsiteX39" fmla="*/ 1055622 w 1629810"/>
              <a:gd name="connsiteY39" fmla="*/ 5027555 h 5408906"/>
              <a:gd name="connsiteX40" fmla="*/ 1043716 w 1629810"/>
              <a:gd name="connsiteY40" fmla="*/ 4903729 h 5408906"/>
              <a:gd name="connsiteX41" fmla="*/ 998472 w 1629810"/>
              <a:gd name="connsiteY41" fmla="*/ 4725135 h 5408906"/>
              <a:gd name="connsiteX42" fmla="*/ 946084 w 1629810"/>
              <a:gd name="connsiteY42" fmla="*/ 3984567 h 5408906"/>
              <a:gd name="connsiteX43" fmla="*/ 946084 w 1629810"/>
              <a:gd name="connsiteY43" fmla="*/ 3732155 h 5408906"/>
              <a:gd name="connsiteX44" fmla="*/ 791303 w 1629810"/>
              <a:gd name="connsiteY44" fmla="*/ 3217804 h 5408906"/>
              <a:gd name="connsiteX45" fmla="*/ 700816 w 1629810"/>
              <a:gd name="connsiteY45" fmla="*/ 3698817 h 5408906"/>
              <a:gd name="connsiteX46" fmla="*/ 610328 w 1629810"/>
              <a:gd name="connsiteY46" fmla="*/ 4306035 h 5408906"/>
              <a:gd name="connsiteX47" fmla="*/ 69784 w 1629810"/>
              <a:gd name="connsiteY47" fmla="*/ 4868010 h 5408906"/>
              <a:gd name="connsiteX48" fmla="*/ 19778 w 1629810"/>
              <a:gd name="connsiteY48" fmla="*/ 4756092 h 5408906"/>
              <a:gd name="connsiteX49" fmla="*/ 250759 w 1629810"/>
              <a:gd name="connsiteY49" fmla="*/ 4494154 h 5408906"/>
              <a:gd name="connsiteX50" fmla="*/ 291240 w 1629810"/>
              <a:gd name="connsiteY50" fmla="*/ 4325086 h 5408906"/>
              <a:gd name="connsiteX51" fmla="*/ 312672 w 1629810"/>
              <a:gd name="connsiteY51" fmla="*/ 3713104 h 5408906"/>
              <a:gd name="connsiteX52" fmla="*/ 360297 w 1629810"/>
              <a:gd name="connsiteY52" fmla="*/ 3677385 h 5408906"/>
              <a:gd name="connsiteX53" fmla="*/ 290334 w 1629810"/>
              <a:gd name="connsiteY53" fmla="*/ 2932054 h 5408906"/>
              <a:gd name="connsiteX54" fmla="*/ 202228 w 1629810"/>
              <a:gd name="connsiteY5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83369 w 1614795"/>
              <a:gd name="connsiteY47" fmla="*/ 4779904 h 5408906"/>
              <a:gd name="connsiteX48" fmla="*/ 4763 w 1614795"/>
              <a:gd name="connsiteY48" fmla="*/ 4756092 h 5408906"/>
              <a:gd name="connsiteX49" fmla="*/ 235744 w 1614795"/>
              <a:gd name="connsiteY49" fmla="*/ 4494154 h 5408906"/>
              <a:gd name="connsiteX50" fmla="*/ 276225 w 1614795"/>
              <a:gd name="connsiteY50" fmla="*/ 4325086 h 5408906"/>
              <a:gd name="connsiteX51" fmla="*/ 297657 w 1614795"/>
              <a:gd name="connsiteY51" fmla="*/ 3713104 h 5408906"/>
              <a:gd name="connsiteX52" fmla="*/ 345282 w 1614795"/>
              <a:gd name="connsiteY52" fmla="*/ 3677385 h 5408906"/>
              <a:gd name="connsiteX53" fmla="*/ 275319 w 1614795"/>
              <a:gd name="connsiteY53" fmla="*/ 2932054 h 5408906"/>
              <a:gd name="connsiteX54" fmla="*/ 187213 w 1614795"/>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447252 w 1642946"/>
              <a:gd name="connsiteY47" fmla="*/ 4591785 h 5408906"/>
              <a:gd name="connsiteX48" fmla="*/ 311520 w 1642946"/>
              <a:gd name="connsiteY48" fmla="*/ 4779904 h 5408906"/>
              <a:gd name="connsiteX49" fmla="*/ 32914 w 1642946"/>
              <a:gd name="connsiteY49" fmla="*/ 4756092 h 5408906"/>
              <a:gd name="connsiteX50" fmla="*/ 263895 w 1642946"/>
              <a:gd name="connsiteY50" fmla="*/ 4494154 h 5408906"/>
              <a:gd name="connsiteX51" fmla="*/ 304376 w 1642946"/>
              <a:gd name="connsiteY51" fmla="*/ 4325086 h 5408906"/>
              <a:gd name="connsiteX52" fmla="*/ 325808 w 1642946"/>
              <a:gd name="connsiteY52" fmla="*/ 3713104 h 5408906"/>
              <a:gd name="connsiteX53" fmla="*/ 373433 w 1642946"/>
              <a:gd name="connsiteY53" fmla="*/ 3677385 h 5408906"/>
              <a:gd name="connsiteX54" fmla="*/ 303470 w 1642946"/>
              <a:gd name="connsiteY54" fmla="*/ 2932054 h 5408906"/>
              <a:gd name="connsiteX55" fmla="*/ 215364 w 1642946"/>
              <a:gd name="connsiteY55"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447252 w 1642946"/>
              <a:gd name="connsiteY47" fmla="*/ 4591785 h 5408906"/>
              <a:gd name="connsiteX48" fmla="*/ 311520 w 1642946"/>
              <a:gd name="connsiteY48" fmla="*/ 4779904 h 5408906"/>
              <a:gd name="connsiteX49" fmla="*/ 32914 w 1642946"/>
              <a:gd name="connsiteY49" fmla="*/ 4756092 h 5408906"/>
              <a:gd name="connsiteX50" fmla="*/ 263895 w 1642946"/>
              <a:gd name="connsiteY50" fmla="*/ 4494154 h 5408906"/>
              <a:gd name="connsiteX51" fmla="*/ 304376 w 1642946"/>
              <a:gd name="connsiteY51" fmla="*/ 4325086 h 5408906"/>
              <a:gd name="connsiteX52" fmla="*/ 325808 w 1642946"/>
              <a:gd name="connsiteY52" fmla="*/ 3713104 h 5408906"/>
              <a:gd name="connsiteX53" fmla="*/ 373433 w 1642946"/>
              <a:gd name="connsiteY53" fmla="*/ 3677385 h 5408906"/>
              <a:gd name="connsiteX54" fmla="*/ 303470 w 1642946"/>
              <a:gd name="connsiteY54" fmla="*/ 2932054 h 5408906"/>
              <a:gd name="connsiteX55" fmla="*/ 215364 w 1642946"/>
              <a:gd name="connsiteY55"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447252 w 1642946"/>
              <a:gd name="connsiteY47" fmla="*/ 4591785 h 5408906"/>
              <a:gd name="connsiteX48" fmla="*/ 311520 w 1642946"/>
              <a:gd name="connsiteY48" fmla="*/ 4779904 h 5408906"/>
              <a:gd name="connsiteX49" fmla="*/ 32914 w 1642946"/>
              <a:gd name="connsiteY49" fmla="*/ 4756092 h 5408906"/>
              <a:gd name="connsiteX50" fmla="*/ 263895 w 1642946"/>
              <a:gd name="connsiteY50" fmla="*/ 4494154 h 5408906"/>
              <a:gd name="connsiteX51" fmla="*/ 304376 w 1642946"/>
              <a:gd name="connsiteY51" fmla="*/ 4325086 h 5408906"/>
              <a:gd name="connsiteX52" fmla="*/ 325808 w 1642946"/>
              <a:gd name="connsiteY52" fmla="*/ 3713104 h 5408906"/>
              <a:gd name="connsiteX53" fmla="*/ 373433 w 1642946"/>
              <a:gd name="connsiteY53" fmla="*/ 3677385 h 5408906"/>
              <a:gd name="connsiteX54" fmla="*/ 303470 w 1642946"/>
              <a:gd name="connsiteY54" fmla="*/ 2932054 h 5408906"/>
              <a:gd name="connsiteX55" fmla="*/ 215364 w 1642946"/>
              <a:gd name="connsiteY55"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602033 w 1642946"/>
              <a:gd name="connsiteY47" fmla="*/ 4479867 h 5408906"/>
              <a:gd name="connsiteX48" fmla="*/ 447252 w 1642946"/>
              <a:gd name="connsiteY48" fmla="*/ 4591785 h 5408906"/>
              <a:gd name="connsiteX49" fmla="*/ 311520 w 1642946"/>
              <a:gd name="connsiteY49" fmla="*/ 4779904 h 5408906"/>
              <a:gd name="connsiteX50" fmla="*/ 32914 w 1642946"/>
              <a:gd name="connsiteY50" fmla="*/ 4756092 h 5408906"/>
              <a:gd name="connsiteX51" fmla="*/ 263895 w 1642946"/>
              <a:gd name="connsiteY51" fmla="*/ 4494154 h 5408906"/>
              <a:gd name="connsiteX52" fmla="*/ 304376 w 1642946"/>
              <a:gd name="connsiteY52" fmla="*/ 4325086 h 5408906"/>
              <a:gd name="connsiteX53" fmla="*/ 325808 w 1642946"/>
              <a:gd name="connsiteY53" fmla="*/ 3713104 h 5408906"/>
              <a:gd name="connsiteX54" fmla="*/ 373433 w 1642946"/>
              <a:gd name="connsiteY54" fmla="*/ 3677385 h 5408906"/>
              <a:gd name="connsiteX55" fmla="*/ 303470 w 1642946"/>
              <a:gd name="connsiteY55" fmla="*/ 2932054 h 5408906"/>
              <a:gd name="connsiteX56" fmla="*/ 215364 w 1642946"/>
              <a:gd name="connsiteY56"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02033 w 1642946"/>
              <a:gd name="connsiteY47" fmla="*/ 4479867 h 5408906"/>
              <a:gd name="connsiteX48" fmla="*/ 447252 w 1642946"/>
              <a:gd name="connsiteY48" fmla="*/ 4591785 h 5408906"/>
              <a:gd name="connsiteX49" fmla="*/ 311520 w 1642946"/>
              <a:gd name="connsiteY49" fmla="*/ 4779904 h 5408906"/>
              <a:gd name="connsiteX50" fmla="*/ 32914 w 1642946"/>
              <a:gd name="connsiteY50" fmla="*/ 4756092 h 5408906"/>
              <a:gd name="connsiteX51" fmla="*/ 263895 w 1642946"/>
              <a:gd name="connsiteY51" fmla="*/ 4494154 h 5408906"/>
              <a:gd name="connsiteX52" fmla="*/ 304376 w 1642946"/>
              <a:gd name="connsiteY52" fmla="*/ 4325086 h 5408906"/>
              <a:gd name="connsiteX53" fmla="*/ 325808 w 1642946"/>
              <a:gd name="connsiteY53" fmla="*/ 3713104 h 5408906"/>
              <a:gd name="connsiteX54" fmla="*/ 373433 w 1642946"/>
              <a:gd name="connsiteY54" fmla="*/ 3677385 h 5408906"/>
              <a:gd name="connsiteX55" fmla="*/ 303470 w 1642946"/>
              <a:gd name="connsiteY55" fmla="*/ 2932054 h 5408906"/>
              <a:gd name="connsiteX56" fmla="*/ 215364 w 1642946"/>
              <a:gd name="connsiteY56"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02033 w 1642946"/>
              <a:gd name="connsiteY47" fmla="*/ 4479867 h 5408906"/>
              <a:gd name="connsiteX48" fmla="*/ 447252 w 1642946"/>
              <a:gd name="connsiteY48" fmla="*/ 4591785 h 5408906"/>
              <a:gd name="connsiteX49" fmla="*/ 311520 w 1642946"/>
              <a:gd name="connsiteY49" fmla="*/ 4779904 h 5408906"/>
              <a:gd name="connsiteX50" fmla="*/ 32914 w 1642946"/>
              <a:gd name="connsiteY50" fmla="*/ 4756092 h 5408906"/>
              <a:gd name="connsiteX51" fmla="*/ 263895 w 1642946"/>
              <a:gd name="connsiteY51" fmla="*/ 4494154 h 5408906"/>
              <a:gd name="connsiteX52" fmla="*/ 304376 w 1642946"/>
              <a:gd name="connsiteY52" fmla="*/ 4325086 h 5408906"/>
              <a:gd name="connsiteX53" fmla="*/ 325808 w 1642946"/>
              <a:gd name="connsiteY53" fmla="*/ 3713104 h 5408906"/>
              <a:gd name="connsiteX54" fmla="*/ 373433 w 1642946"/>
              <a:gd name="connsiteY54" fmla="*/ 3677385 h 5408906"/>
              <a:gd name="connsiteX55" fmla="*/ 303470 w 1642946"/>
              <a:gd name="connsiteY55" fmla="*/ 2932054 h 5408906"/>
              <a:gd name="connsiteX56" fmla="*/ 215364 w 1642946"/>
              <a:gd name="connsiteY56"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602033 w 1642946"/>
              <a:gd name="connsiteY48" fmla="*/ 4479867 h 5408906"/>
              <a:gd name="connsiteX49" fmla="*/ 447252 w 1642946"/>
              <a:gd name="connsiteY49" fmla="*/ 4591785 h 5408906"/>
              <a:gd name="connsiteX50" fmla="*/ 311520 w 1642946"/>
              <a:gd name="connsiteY50" fmla="*/ 4779904 h 5408906"/>
              <a:gd name="connsiteX51" fmla="*/ 32914 w 1642946"/>
              <a:gd name="connsiteY51" fmla="*/ 4756092 h 5408906"/>
              <a:gd name="connsiteX52" fmla="*/ 263895 w 1642946"/>
              <a:gd name="connsiteY52" fmla="*/ 4494154 h 5408906"/>
              <a:gd name="connsiteX53" fmla="*/ 304376 w 1642946"/>
              <a:gd name="connsiteY53" fmla="*/ 4325086 h 5408906"/>
              <a:gd name="connsiteX54" fmla="*/ 325808 w 1642946"/>
              <a:gd name="connsiteY54" fmla="*/ 3713104 h 5408906"/>
              <a:gd name="connsiteX55" fmla="*/ 373433 w 1642946"/>
              <a:gd name="connsiteY55" fmla="*/ 3677385 h 5408906"/>
              <a:gd name="connsiteX56" fmla="*/ 303470 w 1642946"/>
              <a:gd name="connsiteY56" fmla="*/ 2932054 h 5408906"/>
              <a:gd name="connsiteX57" fmla="*/ 215364 w 1642946"/>
              <a:gd name="connsiteY57"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602033 w 1642946"/>
              <a:gd name="connsiteY48" fmla="*/ 4479867 h 5408906"/>
              <a:gd name="connsiteX49" fmla="*/ 447252 w 1642946"/>
              <a:gd name="connsiteY49" fmla="*/ 4591785 h 5408906"/>
              <a:gd name="connsiteX50" fmla="*/ 311520 w 1642946"/>
              <a:gd name="connsiteY50" fmla="*/ 4779904 h 5408906"/>
              <a:gd name="connsiteX51" fmla="*/ 32914 w 1642946"/>
              <a:gd name="connsiteY51" fmla="*/ 4756092 h 5408906"/>
              <a:gd name="connsiteX52" fmla="*/ 263895 w 1642946"/>
              <a:gd name="connsiteY52" fmla="*/ 4494154 h 5408906"/>
              <a:gd name="connsiteX53" fmla="*/ 304376 w 1642946"/>
              <a:gd name="connsiteY53" fmla="*/ 4325086 h 5408906"/>
              <a:gd name="connsiteX54" fmla="*/ 325808 w 1642946"/>
              <a:gd name="connsiteY54" fmla="*/ 3713104 h 5408906"/>
              <a:gd name="connsiteX55" fmla="*/ 373433 w 1642946"/>
              <a:gd name="connsiteY55" fmla="*/ 3677385 h 5408906"/>
              <a:gd name="connsiteX56" fmla="*/ 303470 w 1642946"/>
              <a:gd name="connsiteY56" fmla="*/ 2932054 h 5408906"/>
              <a:gd name="connsiteX57" fmla="*/ 215364 w 1642946"/>
              <a:gd name="connsiteY57"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447252 w 1642946"/>
              <a:gd name="connsiteY49" fmla="*/ 4591785 h 5408906"/>
              <a:gd name="connsiteX50" fmla="*/ 311520 w 1642946"/>
              <a:gd name="connsiteY50" fmla="*/ 4779904 h 5408906"/>
              <a:gd name="connsiteX51" fmla="*/ 32914 w 1642946"/>
              <a:gd name="connsiteY51" fmla="*/ 4756092 h 5408906"/>
              <a:gd name="connsiteX52" fmla="*/ 263895 w 1642946"/>
              <a:gd name="connsiteY52" fmla="*/ 4494154 h 5408906"/>
              <a:gd name="connsiteX53" fmla="*/ 304376 w 1642946"/>
              <a:gd name="connsiteY53" fmla="*/ 4325086 h 5408906"/>
              <a:gd name="connsiteX54" fmla="*/ 325808 w 1642946"/>
              <a:gd name="connsiteY54" fmla="*/ 3713104 h 5408906"/>
              <a:gd name="connsiteX55" fmla="*/ 373433 w 1642946"/>
              <a:gd name="connsiteY55" fmla="*/ 3677385 h 5408906"/>
              <a:gd name="connsiteX56" fmla="*/ 303470 w 1642946"/>
              <a:gd name="connsiteY56" fmla="*/ 2932054 h 5408906"/>
              <a:gd name="connsiteX57" fmla="*/ 215364 w 1642946"/>
              <a:gd name="connsiteY57"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47252 w 1642946"/>
              <a:gd name="connsiteY50" fmla="*/ 4591785 h 5408906"/>
              <a:gd name="connsiteX51" fmla="*/ 311520 w 1642946"/>
              <a:gd name="connsiteY51" fmla="*/ 4779904 h 5408906"/>
              <a:gd name="connsiteX52" fmla="*/ 32914 w 1642946"/>
              <a:gd name="connsiteY52" fmla="*/ 4756092 h 5408906"/>
              <a:gd name="connsiteX53" fmla="*/ 263895 w 1642946"/>
              <a:gd name="connsiteY53" fmla="*/ 4494154 h 5408906"/>
              <a:gd name="connsiteX54" fmla="*/ 304376 w 1642946"/>
              <a:gd name="connsiteY54" fmla="*/ 4325086 h 5408906"/>
              <a:gd name="connsiteX55" fmla="*/ 325808 w 1642946"/>
              <a:gd name="connsiteY55" fmla="*/ 3713104 h 5408906"/>
              <a:gd name="connsiteX56" fmla="*/ 373433 w 1642946"/>
              <a:gd name="connsiteY56" fmla="*/ 3677385 h 5408906"/>
              <a:gd name="connsiteX57" fmla="*/ 303470 w 1642946"/>
              <a:gd name="connsiteY57" fmla="*/ 2932054 h 5408906"/>
              <a:gd name="connsiteX58" fmla="*/ 215364 w 1642946"/>
              <a:gd name="connsiteY58"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87733 w 1642946"/>
              <a:gd name="connsiteY50" fmla="*/ 4632267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73433 w 1642946"/>
              <a:gd name="connsiteY57" fmla="*/ 3677385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73433 w 1642946"/>
              <a:gd name="connsiteY57" fmla="*/ 3677385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73433 w 1642946"/>
              <a:gd name="connsiteY57" fmla="*/ 3677385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296388 w 1642946"/>
              <a:gd name="connsiteY57" fmla="*/ 3422801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296388 w 1642946"/>
              <a:gd name="connsiteY57" fmla="*/ 3422801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09787 w 1642946"/>
              <a:gd name="connsiteY57" fmla="*/ 3426151 h 5408906"/>
              <a:gd name="connsiteX58" fmla="*/ 303470 w 1642946"/>
              <a:gd name="connsiteY58" fmla="*/ 2932054 h 5408906"/>
              <a:gd name="connsiteX59" fmla="*/ 215364 w 1642946"/>
              <a:gd name="connsiteY59" fmla="*/ 2220060 h 540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42946" h="5408906">
                <a:moveTo>
                  <a:pt x="215364" y="2220060"/>
                </a:moveTo>
                <a:cubicBezTo>
                  <a:pt x="229953" y="2128779"/>
                  <a:pt x="294551" y="1994636"/>
                  <a:pt x="311521" y="1929549"/>
                </a:cubicBezTo>
                <a:cubicBezTo>
                  <a:pt x="281906" y="1846602"/>
                  <a:pt x="64267" y="1792626"/>
                  <a:pt x="28151" y="1715235"/>
                </a:cubicBezTo>
                <a:cubicBezTo>
                  <a:pt x="46804" y="1566408"/>
                  <a:pt x="-7169" y="1459252"/>
                  <a:pt x="99590" y="1415198"/>
                </a:cubicBezTo>
                <a:cubicBezTo>
                  <a:pt x="128562" y="1373130"/>
                  <a:pt x="149200" y="1383845"/>
                  <a:pt x="163884" y="1329474"/>
                </a:cubicBezTo>
                <a:cubicBezTo>
                  <a:pt x="173806" y="1265578"/>
                  <a:pt x="202777" y="1276690"/>
                  <a:pt x="244846" y="1203268"/>
                </a:cubicBezTo>
                <a:cubicBezTo>
                  <a:pt x="296837" y="1113971"/>
                  <a:pt x="322238" y="910375"/>
                  <a:pt x="411534" y="879418"/>
                </a:cubicBezTo>
                <a:lnTo>
                  <a:pt x="725859" y="812743"/>
                </a:lnTo>
                <a:cubicBezTo>
                  <a:pt x="723874" y="773850"/>
                  <a:pt x="754831" y="741702"/>
                  <a:pt x="768721" y="712731"/>
                </a:cubicBezTo>
                <a:cubicBezTo>
                  <a:pt x="773484" y="671059"/>
                  <a:pt x="723081" y="681776"/>
                  <a:pt x="730621" y="565095"/>
                </a:cubicBezTo>
                <a:cubicBezTo>
                  <a:pt x="642911" y="455557"/>
                  <a:pt x="682600" y="358322"/>
                  <a:pt x="728240" y="384119"/>
                </a:cubicBezTo>
                <a:cubicBezTo>
                  <a:pt x="689346" y="351972"/>
                  <a:pt x="694506" y="241243"/>
                  <a:pt x="704428" y="188856"/>
                </a:cubicBezTo>
                <a:cubicBezTo>
                  <a:pt x="733400" y="150757"/>
                  <a:pt x="733400" y="115832"/>
                  <a:pt x="787772" y="69794"/>
                </a:cubicBezTo>
                <a:cubicBezTo>
                  <a:pt x="835397" y="42807"/>
                  <a:pt x="880243" y="28915"/>
                  <a:pt x="933028" y="15025"/>
                </a:cubicBezTo>
                <a:cubicBezTo>
                  <a:pt x="1004862" y="3516"/>
                  <a:pt x="1058440" y="-27441"/>
                  <a:pt x="1147340" y="57887"/>
                </a:cubicBezTo>
                <a:cubicBezTo>
                  <a:pt x="1182265" y="90828"/>
                  <a:pt x="1256084" y="149169"/>
                  <a:pt x="1259259" y="260294"/>
                </a:cubicBezTo>
                <a:cubicBezTo>
                  <a:pt x="1270372" y="322207"/>
                  <a:pt x="1265212" y="347210"/>
                  <a:pt x="1249734" y="424600"/>
                </a:cubicBezTo>
                <a:cubicBezTo>
                  <a:pt x="1299740" y="414678"/>
                  <a:pt x="1339824" y="453175"/>
                  <a:pt x="1204489" y="624625"/>
                </a:cubicBezTo>
                <a:cubicBezTo>
                  <a:pt x="1190598" y="674631"/>
                  <a:pt x="1184647" y="615100"/>
                  <a:pt x="1166390" y="724637"/>
                </a:cubicBezTo>
                <a:cubicBezTo>
                  <a:pt x="1189408" y="786550"/>
                  <a:pt x="1226716" y="800837"/>
                  <a:pt x="1230684" y="855606"/>
                </a:cubicBezTo>
                <a:cubicBezTo>
                  <a:pt x="1288627" y="877038"/>
                  <a:pt x="1484683" y="929425"/>
                  <a:pt x="1559295" y="984194"/>
                </a:cubicBezTo>
                <a:cubicBezTo>
                  <a:pt x="1614857" y="975462"/>
                  <a:pt x="1653751" y="1007213"/>
                  <a:pt x="1640258" y="1136594"/>
                </a:cubicBezTo>
                <a:cubicBezTo>
                  <a:pt x="1635496" y="1175488"/>
                  <a:pt x="1625970" y="1219144"/>
                  <a:pt x="1606920" y="1253275"/>
                </a:cubicBezTo>
                <a:cubicBezTo>
                  <a:pt x="1589458" y="1284231"/>
                  <a:pt x="1598189" y="1331856"/>
                  <a:pt x="1580727" y="1362812"/>
                </a:cubicBezTo>
                <a:cubicBezTo>
                  <a:pt x="1602158" y="1403293"/>
                  <a:pt x="1616446" y="1472350"/>
                  <a:pt x="1552152" y="1524737"/>
                </a:cubicBezTo>
                <a:cubicBezTo>
                  <a:pt x="1525958" y="1562043"/>
                  <a:pt x="1599777" y="1642213"/>
                  <a:pt x="1471189" y="1700950"/>
                </a:cubicBezTo>
                <a:cubicBezTo>
                  <a:pt x="1451345" y="1746591"/>
                  <a:pt x="1431104" y="1758894"/>
                  <a:pt x="1416420" y="1796200"/>
                </a:cubicBezTo>
                <a:cubicBezTo>
                  <a:pt x="1401736" y="1833506"/>
                  <a:pt x="1412849" y="1881131"/>
                  <a:pt x="1383083" y="1924787"/>
                </a:cubicBezTo>
                <a:cubicBezTo>
                  <a:pt x="1334664" y="1969237"/>
                  <a:pt x="1452934" y="2201806"/>
                  <a:pt x="1435471" y="2265306"/>
                </a:cubicBezTo>
                <a:cubicBezTo>
                  <a:pt x="1497384" y="2346269"/>
                  <a:pt x="1535483" y="2686786"/>
                  <a:pt x="1587870" y="2934437"/>
                </a:cubicBezTo>
                <a:lnTo>
                  <a:pt x="1344983" y="3067785"/>
                </a:lnTo>
                <a:cubicBezTo>
                  <a:pt x="1373558" y="3119776"/>
                  <a:pt x="1314027" y="3492839"/>
                  <a:pt x="1330695" y="3801211"/>
                </a:cubicBezTo>
                <a:cubicBezTo>
                  <a:pt x="1330298" y="3961945"/>
                  <a:pt x="1392608" y="3928211"/>
                  <a:pt x="1392608" y="4053623"/>
                </a:cubicBezTo>
                <a:cubicBezTo>
                  <a:pt x="1361652" y="4093310"/>
                  <a:pt x="1373161" y="4425097"/>
                  <a:pt x="1344983" y="4525110"/>
                </a:cubicBezTo>
                <a:cubicBezTo>
                  <a:pt x="1318393" y="4649728"/>
                  <a:pt x="1295770" y="4598136"/>
                  <a:pt x="1290214" y="4679892"/>
                </a:cubicBezTo>
                <a:cubicBezTo>
                  <a:pt x="1289420" y="4741011"/>
                  <a:pt x="1395783" y="4771570"/>
                  <a:pt x="1302120" y="4877535"/>
                </a:cubicBezTo>
                <a:cubicBezTo>
                  <a:pt x="1303707" y="4933494"/>
                  <a:pt x="1324345" y="4933892"/>
                  <a:pt x="1299739" y="5015648"/>
                </a:cubicBezTo>
                <a:cubicBezTo>
                  <a:pt x="1360064" y="5175192"/>
                  <a:pt x="1231477" y="5320846"/>
                  <a:pt x="1180677" y="5382361"/>
                </a:cubicBezTo>
                <a:cubicBezTo>
                  <a:pt x="1055265" y="5473642"/>
                  <a:pt x="1035024" y="5308146"/>
                  <a:pt x="1028277" y="5208530"/>
                </a:cubicBezTo>
                <a:cubicBezTo>
                  <a:pt x="1026293" y="5108915"/>
                  <a:pt x="1048914" y="5081927"/>
                  <a:pt x="1068758" y="5027555"/>
                </a:cubicBezTo>
                <a:cubicBezTo>
                  <a:pt x="1062408" y="4989852"/>
                  <a:pt x="1081458" y="4914842"/>
                  <a:pt x="1056852" y="4903729"/>
                </a:cubicBezTo>
                <a:cubicBezTo>
                  <a:pt x="1010418" y="4825147"/>
                  <a:pt x="1017958" y="4846181"/>
                  <a:pt x="1011608" y="4725135"/>
                </a:cubicBezTo>
                <a:cubicBezTo>
                  <a:pt x="965967" y="4442163"/>
                  <a:pt x="1043357" y="4082594"/>
                  <a:pt x="959220" y="3984567"/>
                </a:cubicBezTo>
                <a:cubicBezTo>
                  <a:pt x="946917" y="3907177"/>
                  <a:pt x="1014782" y="3882571"/>
                  <a:pt x="959220" y="3732155"/>
                </a:cubicBezTo>
                <a:cubicBezTo>
                  <a:pt x="926676" y="3501174"/>
                  <a:pt x="856033" y="3389254"/>
                  <a:pt x="804439" y="3217804"/>
                </a:cubicBezTo>
                <a:cubicBezTo>
                  <a:pt x="761180" y="3145176"/>
                  <a:pt x="769117" y="3607933"/>
                  <a:pt x="713952" y="3698817"/>
                </a:cubicBezTo>
                <a:cubicBezTo>
                  <a:pt x="735383" y="3938529"/>
                  <a:pt x="686964" y="4182607"/>
                  <a:pt x="618701" y="4286985"/>
                </a:cubicBezTo>
                <a:cubicBezTo>
                  <a:pt x="616319" y="4359613"/>
                  <a:pt x="652436" y="4335801"/>
                  <a:pt x="649658" y="4367948"/>
                </a:cubicBezTo>
                <a:cubicBezTo>
                  <a:pt x="646880" y="4400095"/>
                  <a:pt x="614733" y="4445736"/>
                  <a:pt x="594889" y="4470342"/>
                </a:cubicBezTo>
                <a:cubicBezTo>
                  <a:pt x="575045" y="4494948"/>
                  <a:pt x="591714" y="4549320"/>
                  <a:pt x="578220" y="4565592"/>
                </a:cubicBezTo>
                <a:cubicBezTo>
                  <a:pt x="564726" y="4581864"/>
                  <a:pt x="492893" y="4620759"/>
                  <a:pt x="471065" y="4625124"/>
                </a:cubicBezTo>
                <a:cubicBezTo>
                  <a:pt x="449237" y="4629489"/>
                  <a:pt x="480986" y="4556463"/>
                  <a:pt x="447252" y="4591785"/>
                </a:cubicBezTo>
                <a:cubicBezTo>
                  <a:pt x="309535" y="4687431"/>
                  <a:pt x="383751" y="4751726"/>
                  <a:pt x="311520" y="4779904"/>
                </a:cubicBezTo>
                <a:cubicBezTo>
                  <a:pt x="226986" y="4858088"/>
                  <a:pt x="-104404" y="4904126"/>
                  <a:pt x="32914" y="4756092"/>
                </a:cubicBezTo>
                <a:cubicBezTo>
                  <a:pt x="74982" y="4708071"/>
                  <a:pt x="168249" y="4559638"/>
                  <a:pt x="263895" y="4494154"/>
                </a:cubicBezTo>
                <a:cubicBezTo>
                  <a:pt x="253577" y="4428273"/>
                  <a:pt x="276198" y="4360011"/>
                  <a:pt x="304376" y="4325086"/>
                </a:cubicBezTo>
                <a:cubicBezTo>
                  <a:pt x="276595" y="4271111"/>
                  <a:pt x="375814" y="4043701"/>
                  <a:pt x="325808" y="3713104"/>
                </a:cubicBezTo>
                <a:cubicBezTo>
                  <a:pt x="321045" y="3684926"/>
                  <a:pt x="311795" y="3504369"/>
                  <a:pt x="309787" y="3426151"/>
                </a:cubicBezTo>
                <a:cubicBezTo>
                  <a:pt x="307681" y="3261452"/>
                  <a:pt x="305576" y="3096753"/>
                  <a:pt x="303470" y="2932054"/>
                </a:cubicBezTo>
                <a:cubicBezTo>
                  <a:pt x="31214" y="2789973"/>
                  <a:pt x="313789" y="2259747"/>
                  <a:pt x="215364" y="2220060"/>
                </a:cubicBez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 name="Teardrop 9"/>
          <p:cNvSpPr/>
          <p:nvPr/>
        </p:nvSpPr>
        <p:spPr>
          <a:xfrm rot="8100000">
            <a:off x="1716844" y="930118"/>
            <a:ext cx="333280" cy="333280"/>
          </a:xfrm>
          <a:prstGeom prst="teardrop">
            <a:avLst>
              <a:gd name="adj" fmla="val 113135"/>
            </a:avLst>
          </a:prstGeom>
          <a:solidFill>
            <a:srgbClr val="F78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1" name="Oval 10"/>
          <p:cNvSpPr/>
          <p:nvPr/>
        </p:nvSpPr>
        <p:spPr>
          <a:xfrm>
            <a:off x="1775621" y="992962"/>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02</a:t>
            </a:r>
          </a:p>
        </p:txBody>
      </p:sp>
      <p:sp>
        <p:nvSpPr>
          <p:cNvPr id="12" name="Teardrop 11"/>
          <p:cNvSpPr/>
          <p:nvPr/>
        </p:nvSpPr>
        <p:spPr>
          <a:xfrm rot="8100000">
            <a:off x="2172791" y="672870"/>
            <a:ext cx="333280" cy="333280"/>
          </a:xfrm>
          <a:prstGeom prst="teardrop">
            <a:avLst>
              <a:gd name="adj" fmla="val 1131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3" name="Oval 12"/>
          <p:cNvSpPr/>
          <p:nvPr/>
        </p:nvSpPr>
        <p:spPr>
          <a:xfrm>
            <a:off x="2231568" y="735714"/>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03</a:t>
            </a:r>
          </a:p>
        </p:txBody>
      </p:sp>
      <p:grpSp>
        <p:nvGrpSpPr>
          <p:cNvPr id="14" name="Group 13"/>
          <p:cNvGrpSpPr/>
          <p:nvPr/>
        </p:nvGrpSpPr>
        <p:grpSpPr>
          <a:xfrm>
            <a:off x="3706919" y="3066494"/>
            <a:ext cx="3356703" cy="861774"/>
            <a:chOff x="3706919" y="3395262"/>
            <a:chExt cx="3356703" cy="861774"/>
          </a:xfrm>
        </p:grpSpPr>
        <p:sp>
          <p:nvSpPr>
            <p:cNvPr id="15" name="TextBox 14"/>
            <p:cNvSpPr txBox="1"/>
            <p:nvPr/>
          </p:nvSpPr>
          <p:spPr>
            <a:xfrm>
              <a:off x="4213664" y="3395262"/>
              <a:ext cx="2849958" cy="861774"/>
            </a:xfrm>
            <a:prstGeom prst="rect">
              <a:avLst/>
            </a:prstGeom>
            <a:solidFill>
              <a:schemeClr val="bg1">
                <a:lumMod val="95000"/>
              </a:schemeClr>
            </a:solidFill>
          </p:spPr>
          <p:txBody>
            <a:bodyPr wrap="square" rtlCol="0">
              <a:spAutoFit/>
            </a:bodyPr>
            <a:lstStyle/>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Due to the nature of engagements, </a:t>
              </a:r>
              <a:r>
                <a:rPr lang="en-US" sz="1000" dirty="0" err="1">
                  <a:solidFill>
                    <a:schemeClr val="bg1">
                      <a:lumMod val="50000"/>
                    </a:schemeClr>
                  </a:solidFill>
                  <a:latin typeface="+mn-lt"/>
                </a:rPr>
                <a:t>dev</a:t>
              </a:r>
              <a:r>
                <a:rPr lang="en-US" sz="1000" dirty="0">
                  <a:solidFill>
                    <a:schemeClr val="bg1">
                      <a:lumMod val="50000"/>
                    </a:schemeClr>
                  </a:solidFill>
                  <a:latin typeface="+mn-lt"/>
                </a:rPr>
                <a:t> &amp; ops across projects/LOBs work in silos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Waterfall way of working that limits the time to react</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Limited expertise on agile </a:t>
              </a:r>
              <a:r>
                <a:rPr lang="en-US" sz="1000" dirty="0" err="1">
                  <a:solidFill>
                    <a:schemeClr val="bg1">
                      <a:lumMod val="50000"/>
                    </a:schemeClr>
                  </a:solidFill>
                  <a:latin typeface="+mn-lt"/>
                </a:rPr>
                <a:t>devops</a:t>
              </a:r>
              <a:r>
                <a:rPr lang="en-US" sz="1000" dirty="0">
                  <a:solidFill>
                    <a:schemeClr val="bg1">
                      <a:lumMod val="50000"/>
                    </a:schemeClr>
                  </a:solidFill>
                  <a:latin typeface="+mn-lt"/>
                </a:rPr>
                <a:t> across teams</a:t>
              </a:r>
            </a:p>
          </p:txBody>
        </p:sp>
        <p:sp>
          <p:nvSpPr>
            <p:cNvPr id="16" name="Teardrop 15"/>
            <p:cNvSpPr/>
            <p:nvPr/>
          </p:nvSpPr>
          <p:spPr>
            <a:xfrm rot="2700000">
              <a:off x="3706919" y="3614375"/>
              <a:ext cx="333280" cy="333280"/>
            </a:xfrm>
            <a:prstGeom prst="teardrop">
              <a:avLst>
                <a:gd name="adj" fmla="val 1131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7" name="Oval 16"/>
            <p:cNvSpPr/>
            <p:nvPr/>
          </p:nvSpPr>
          <p:spPr>
            <a:xfrm>
              <a:off x="3765695" y="3669405"/>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03</a:t>
              </a:r>
            </a:p>
          </p:txBody>
        </p:sp>
      </p:grpSp>
      <p:sp>
        <p:nvSpPr>
          <p:cNvPr id="18" name="Teardrop 17"/>
          <p:cNvSpPr/>
          <p:nvPr/>
        </p:nvSpPr>
        <p:spPr>
          <a:xfrm rot="8100000">
            <a:off x="1305912" y="1236877"/>
            <a:ext cx="333280" cy="333280"/>
          </a:xfrm>
          <a:prstGeom prst="teardrop">
            <a:avLst>
              <a:gd name="adj" fmla="val 113135"/>
            </a:avLst>
          </a:prstGeom>
          <a:solidFill>
            <a:srgbClr val="C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9" name="Oval 18"/>
          <p:cNvSpPr/>
          <p:nvPr/>
        </p:nvSpPr>
        <p:spPr>
          <a:xfrm>
            <a:off x="1364689" y="1299721"/>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01</a:t>
            </a:r>
          </a:p>
        </p:txBody>
      </p:sp>
      <p:sp>
        <p:nvSpPr>
          <p:cNvPr id="20" name="Rectangle 19"/>
          <p:cNvSpPr/>
          <p:nvPr/>
        </p:nvSpPr>
        <p:spPr>
          <a:xfrm rot="16200000">
            <a:off x="510656" y="2136805"/>
            <a:ext cx="1882247" cy="1006897"/>
          </a:xfrm>
          <a:prstGeom prst="rect">
            <a:avLst/>
          </a:prstGeom>
        </p:spPr>
        <p:txBody>
          <a:bodyPr wrap="none">
            <a:prstTxWarp prst="textArchDown">
              <a:avLst>
                <a:gd name="adj" fmla="val 1845140"/>
              </a:avLst>
            </a:prstTxWarp>
            <a:spAutoFit/>
          </a:bodyPr>
          <a:lstStyle/>
          <a:p>
            <a:pPr algn="ctr" fontAlgn="auto">
              <a:spcBef>
                <a:spcPts val="0"/>
              </a:spcBef>
              <a:spcAft>
                <a:spcPts val="0"/>
              </a:spcAft>
            </a:pPr>
            <a:r>
              <a:rPr lang="en-US" sz="1600" dirty="0">
                <a:solidFill>
                  <a:prstClr val="white"/>
                </a:solidFill>
                <a:latin typeface="+mn-lt"/>
              </a:rPr>
              <a:t>ENGINEERING PRACTICES</a:t>
            </a:r>
            <a:endParaRPr lang="en-US" sz="1600" dirty="0">
              <a:solidFill>
                <a:prstClr val="white"/>
              </a:solidFill>
              <a:latin typeface="+mn-lt"/>
              <a:cs typeface="+mn-cs"/>
            </a:endParaRPr>
          </a:p>
        </p:txBody>
      </p:sp>
      <p:sp>
        <p:nvSpPr>
          <p:cNvPr id="21" name="Rectangle 20"/>
          <p:cNvSpPr/>
          <p:nvPr/>
        </p:nvSpPr>
        <p:spPr>
          <a:xfrm rot="16200000">
            <a:off x="1062351" y="2136805"/>
            <a:ext cx="1882247" cy="1006897"/>
          </a:xfrm>
          <a:prstGeom prst="rect">
            <a:avLst/>
          </a:prstGeom>
        </p:spPr>
        <p:txBody>
          <a:bodyPr wrap="none">
            <a:prstTxWarp prst="textArchDown">
              <a:avLst>
                <a:gd name="adj" fmla="val 1845140"/>
              </a:avLst>
            </a:prstTxWarp>
            <a:spAutoFit/>
          </a:bodyPr>
          <a:lstStyle/>
          <a:p>
            <a:pPr algn="ctr" fontAlgn="auto">
              <a:spcBef>
                <a:spcPts val="0"/>
              </a:spcBef>
              <a:spcAft>
                <a:spcPts val="0"/>
              </a:spcAft>
            </a:pPr>
            <a:r>
              <a:rPr lang="en-US" sz="1600" dirty="0">
                <a:solidFill>
                  <a:prstClr val="white"/>
                </a:solidFill>
                <a:latin typeface="+mn-lt"/>
              </a:rPr>
              <a:t>PROCESSES</a:t>
            </a:r>
            <a:endParaRPr lang="en-US" sz="1600" dirty="0">
              <a:solidFill>
                <a:prstClr val="white"/>
              </a:solidFill>
              <a:latin typeface="+mn-lt"/>
              <a:cs typeface="+mn-cs"/>
            </a:endParaRPr>
          </a:p>
        </p:txBody>
      </p:sp>
      <p:sp>
        <p:nvSpPr>
          <p:cNvPr id="23" name="TextBox 22"/>
          <p:cNvSpPr txBox="1"/>
          <p:nvPr/>
        </p:nvSpPr>
        <p:spPr>
          <a:xfrm>
            <a:off x="359923" y="129545"/>
            <a:ext cx="401584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latin typeface="Arial"/>
                <a:ea typeface="Arial"/>
                <a:cs typeface="Arial"/>
              </a:defRPr>
            </a:lvl1pPr>
          </a:lstStyle>
          <a:p>
            <a:r>
              <a:rPr lang="en-US" dirty="0"/>
              <a:t>Factors affecting enterprise agility</a:t>
            </a:r>
          </a:p>
        </p:txBody>
      </p:sp>
      <p:grpSp>
        <p:nvGrpSpPr>
          <p:cNvPr id="24" name="Group 23"/>
          <p:cNvGrpSpPr/>
          <p:nvPr/>
        </p:nvGrpSpPr>
        <p:grpSpPr>
          <a:xfrm>
            <a:off x="3706917" y="2116723"/>
            <a:ext cx="3355365" cy="861774"/>
            <a:chOff x="3706917" y="2116723"/>
            <a:chExt cx="3355365" cy="861774"/>
          </a:xfrm>
        </p:grpSpPr>
        <p:sp>
          <p:nvSpPr>
            <p:cNvPr id="25" name="Teardrop 24"/>
            <p:cNvSpPr/>
            <p:nvPr/>
          </p:nvSpPr>
          <p:spPr>
            <a:xfrm rot="2700000">
              <a:off x="3706917" y="2497819"/>
              <a:ext cx="333280" cy="333280"/>
            </a:xfrm>
            <a:prstGeom prst="teardrop">
              <a:avLst>
                <a:gd name="adj" fmla="val 113135"/>
              </a:avLst>
            </a:prstGeom>
            <a:solidFill>
              <a:srgbClr val="FCA3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26" name="Oval 25"/>
            <p:cNvSpPr/>
            <p:nvPr/>
          </p:nvSpPr>
          <p:spPr>
            <a:xfrm>
              <a:off x="3775892" y="2557293"/>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02</a:t>
              </a:r>
            </a:p>
          </p:txBody>
        </p:sp>
        <p:sp>
          <p:nvSpPr>
            <p:cNvPr id="27" name="TextBox 26"/>
            <p:cNvSpPr txBox="1"/>
            <p:nvPr/>
          </p:nvSpPr>
          <p:spPr>
            <a:xfrm>
              <a:off x="4226808" y="2116723"/>
              <a:ext cx="2835474" cy="861774"/>
            </a:xfrm>
            <a:prstGeom prst="rect">
              <a:avLst/>
            </a:prstGeom>
            <a:solidFill>
              <a:schemeClr val="bg1">
                <a:lumMod val="95000"/>
              </a:schemeClr>
            </a:solidFill>
          </p:spPr>
          <p:txBody>
            <a:bodyPr wrap="square" rtlCol="0">
              <a:spAutoFit/>
            </a:bodyPr>
            <a:lstStyle/>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Heavy governance and controls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Largely waterfall execution of projects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Exhaustive documentation &amp; sign-offs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Handshake between development, QA and operations not collaborative  </a:t>
              </a:r>
            </a:p>
          </p:txBody>
        </p:sp>
      </p:grpSp>
      <p:grpSp>
        <p:nvGrpSpPr>
          <p:cNvPr id="28" name="Group 27"/>
          <p:cNvGrpSpPr/>
          <p:nvPr/>
        </p:nvGrpSpPr>
        <p:grpSpPr>
          <a:xfrm>
            <a:off x="3706918" y="1019988"/>
            <a:ext cx="3367885" cy="1015663"/>
            <a:chOff x="3706918" y="1019988"/>
            <a:chExt cx="3367885" cy="1015663"/>
          </a:xfrm>
        </p:grpSpPr>
        <p:sp>
          <p:nvSpPr>
            <p:cNvPr id="29" name="Teardrop 28"/>
            <p:cNvSpPr/>
            <p:nvPr/>
          </p:nvSpPr>
          <p:spPr>
            <a:xfrm rot="2700000">
              <a:off x="3706918" y="1314701"/>
              <a:ext cx="333280" cy="333280"/>
            </a:xfrm>
            <a:prstGeom prst="teardrop">
              <a:avLst>
                <a:gd name="adj" fmla="val 113135"/>
              </a:avLst>
            </a:prstGeom>
            <a:solidFill>
              <a:srgbClr val="C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30" name="Oval 29"/>
            <p:cNvSpPr/>
            <p:nvPr/>
          </p:nvSpPr>
          <p:spPr>
            <a:xfrm>
              <a:off x="3765695" y="1377545"/>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01</a:t>
              </a:r>
            </a:p>
          </p:txBody>
        </p:sp>
        <p:sp>
          <p:nvSpPr>
            <p:cNvPr id="31" name="TextBox 30"/>
            <p:cNvSpPr txBox="1"/>
            <p:nvPr/>
          </p:nvSpPr>
          <p:spPr>
            <a:xfrm>
              <a:off x="4224844" y="1019988"/>
              <a:ext cx="2849959" cy="1015663"/>
            </a:xfrm>
            <a:prstGeom prst="rect">
              <a:avLst/>
            </a:prstGeom>
            <a:solidFill>
              <a:schemeClr val="bg1">
                <a:lumMod val="95000"/>
              </a:schemeClr>
            </a:solidFill>
          </p:spPr>
          <p:txBody>
            <a:bodyPr wrap="square" rtlCol="0">
              <a:spAutoFit/>
            </a:bodyPr>
            <a:lstStyle/>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Largely manual testing, integration and deploy</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Limited environments and interdependencies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Dependency on external systems limits ability to test early</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Lack of consolidated view of a project across life cycles and teams</a:t>
              </a:r>
            </a:p>
          </p:txBody>
        </p:sp>
      </p:grpSp>
      <p:grpSp>
        <p:nvGrpSpPr>
          <p:cNvPr id="32" name="Group 31"/>
          <p:cNvGrpSpPr/>
          <p:nvPr/>
        </p:nvGrpSpPr>
        <p:grpSpPr>
          <a:xfrm>
            <a:off x="7227651" y="992962"/>
            <a:ext cx="1011677" cy="3245332"/>
            <a:chOff x="7227651" y="992962"/>
            <a:chExt cx="1011677" cy="3245332"/>
          </a:xfrm>
        </p:grpSpPr>
        <p:sp>
          <p:nvSpPr>
            <p:cNvPr id="33" name="Rectangle 32"/>
            <p:cNvSpPr/>
            <p:nvPr/>
          </p:nvSpPr>
          <p:spPr>
            <a:xfrm>
              <a:off x="7227651" y="992962"/>
              <a:ext cx="1011677" cy="16472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Longer cycles &amp; Fewer Releases</a:t>
              </a:r>
            </a:p>
          </p:txBody>
        </p:sp>
        <p:sp>
          <p:nvSpPr>
            <p:cNvPr id="34" name="Rectangle 33"/>
            <p:cNvSpPr/>
            <p:nvPr/>
          </p:nvSpPr>
          <p:spPr>
            <a:xfrm>
              <a:off x="7227651" y="2591004"/>
              <a:ext cx="1011677" cy="1647290"/>
            </a:xfrm>
            <a:prstGeom prst="rect">
              <a:avLst/>
            </a:prstGeom>
            <a:solidFill>
              <a:srgbClr val="01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Transition from Dev to Ops slow &amp; ineffective </a:t>
              </a:r>
            </a:p>
          </p:txBody>
        </p:sp>
      </p:grpSp>
    </p:spTree>
    <p:extLst>
      <p:ext uri="{BB962C8B-B14F-4D97-AF65-F5344CB8AC3E}">
        <p14:creationId xmlns:p14="http://schemas.microsoft.com/office/powerpoint/2010/main" val="405857525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08345" y="141197"/>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latin typeface="Arial" panose="020B0604020202020204" pitchFamily="34" charset="0"/>
                <a:cs typeface="Arial" panose="020B0604020202020204" pitchFamily="34" charset="0"/>
              </a:rPr>
              <a:t>DevOps Implementation in Mainframe Portfolio for a BFSI MNC</a:t>
            </a:r>
            <a:endParaRPr lang="en-GB" sz="2000" dirty="0">
              <a:solidFill>
                <a:schemeClr val="tx1"/>
              </a:solidFill>
              <a:latin typeface="Arial" panose="020B0604020202020204" pitchFamily="34" charset="0"/>
              <a:ea typeface="Arial"/>
              <a:cs typeface="Arial" panose="020B0604020202020204" pitchFamily="34" charset="0"/>
            </a:endParaRPr>
          </a:p>
        </p:txBody>
      </p:sp>
      <p:pic>
        <p:nvPicPr>
          <p:cNvPr id="50" name="Picture 49"/>
          <p:cNvPicPr>
            <a:picLocks noChangeAspect="1"/>
          </p:cNvPicPr>
          <p:nvPr/>
        </p:nvPicPr>
        <p:blipFill>
          <a:blip r:embed="rId2"/>
          <a:stretch>
            <a:fillRect/>
          </a:stretch>
        </p:blipFill>
        <p:spPr>
          <a:xfrm>
            <a:off x="127591" y="541304"/>
            <a:ext cx="8821480" cy="39456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7340691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08345" y="141197"/>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latin typeface="Arial" panose="020B0604020202020204" pitchFamily="34" charset="0"/>
                <a:cs typeface="Arial" panose="020B0604020202020204" pitchFamily="34" charset="0"/>
              </a:rPr>
              <a:t>Case Study  – DevOps on Mainframes for one of largest banks in Europe</a:t>
            </a:r>
            <a:endParaRPr lang="en-GB" sz="2000" dirty="0">
              <a:solidFill>
                <a:schemeClr val="tx1"/>
              </a:solidFill>
              <a:latin typeface="Arial" panose="020B0604020202020204" pitchFamily="34" charset="0"/>
              <a:ea typeface="Arial"/>
              <a:cs typeface="Arial" panose="020B0604020202020204" pitchFamily="34" charset="0"/>
            </a:endParaRPr>
          </a:p>
        </p:txBody>
      </p:sp>
      <p:grpSp>
        <p:nvGrpSpPr>
          <p:cNvPr id="4" name="Group 3"/>
          <p:cNvGrpSpPr/>
          <p:nvPr/>
        </p:nvGrpSpPr>
        <p:grpSpPr>
          <a:xfrm>
            <a:off x="205484" y="502412"/>
            <a:ext cx="8758461" cy="4593159"/>
            <a:chOff x="134470" y="1146354"/>
            <a:chExt cx="11630730" cy="7330507"/>
          </a:xfrm>
        </p:grpSpPr>
        <p:sp>
          <p:nvSpPr>
            <p:cNvPr id="5" name="Snip Single Corner Rectangle 4"/>
            <p:cNvSpPr/>
            <p:nvPr/>
          </p:nvSpPr>
          <p:spPr>
            <a:xfrm rot="10800000" flipV="1">
              <a:off x="147253" y="1556497"/>
              <a:ext cx="5194796" cy="2686620"/>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6" name="Snip Single Corner Rectangle 5"/>
            <p:cNvSpPr/>
            <p:nvPr/>
          </p:nvSpPr>
          <p:spPr>
            <a:xfrm rot="10800000" flipV="1">
              <a:off x="134470" y="1146354"/>
              <a:ext cx="5223062" cy="413422"/>
            </a:xfrm>
            <a:prstGeom prst="snip1Rect">
              <a:avLst>
                <a:gd name="adj" fmla="val 50000"/>
              </a:avLst>
            </a:prstGeom>
            <a:solidFill>
              <a:srgbClr val="47BAEB"/>
            </a:solidFill>
            <a:ln w="25400" cap="flat" cmpd="sng" algn="ctr">
              <a:noFill/>
              <a:prstDash val="solid"/>
            </a:ln>
            <a:effectLst/>
          </p:spPr>
          <p:txBody>
            <a:bodyPr lIns="0" tIns="0" rIns="0" bIns="0" rtlCol="0" anchor="t"/>
            <a:lstStyle/>
            <a:p>
              <a:pPr algn="ctr"/>
              <a:r>
                <a:rPr lang="en-US" sz="1400" dirty="0"/>
                <a:t>Client Overview</a:t>
              </a:r>
            </a:p>
          </p:txBody>
        </p:sp>
        <p:sp>
          <p:nvSpPr>
            <p:cNvPr id="7" name="Rectangle 6"/>
            <p:cNvSpPr/>
            <p:nvPr/>
          </p:nvSpPr>
          <p:spPr>
            <a:xfrm>
              <a:off x="147253" y="1664319"/>
              <a:ext cx="5301364" cy="2578798"/>
            </a:xfrm>
            <a:prstGeom prst="rect">
              <a:avLst/>
            </a:prstGeom>
          </p:spPr>
          <p:txBody>
            <a:bodyPr wrap="square">
              <a:spAutoFit/>
            </a:bodyPr>
            <a:lstStyle/>
            <a:p>
              <a:pPr marL="285744" indent="-285744">
                <a:buFont typeface="Arial" panose="020B0604020202020204" pitchFamily="34" charset="0"/>
                <a:buChar char="•"/>
              </a:pPr>
              <a:r>
                <a:rPr lang="en-US" sz="1100" dirty="0"/>
                <a:t>One of the largest UK based multi-national financial services corporation </a:t>
              </a:r>
            </a:p>
            <a:p>
              <a:pPr marL="285744" indent="-285744">
                <a:buFont typeface="Arial" panose="020B0604020202020204" pitchFamily="34" charset="0"/>
                <a:buChar char="•"/>
              </a:pPr>
              <a:r>
                <a:rPr lang="en-US" sz="1100" dirty="0"/>
                <a:t>Bank targets to go agile on release cycles and prepare a roadmap to implement DevOps to deliver values faster to customer and reduce time to market</a:t>
              </a:r>
            </a:p>
            <a:p>
              <a:pPr marL="285744" indent="-285744">
                <a:buFont typeface="Arial" panose="020B0604020202020204" pitchFamily="34" charset="0"/>
                <a:buChar char="•"/>
              </a:pPr>
              <a:r>
                <a:rPr lang="en-US" sz="1100" dirty="0"/>
                <a:t>On analyzing the Development lifecycle, it was found that around 40-50% of the project duration was spent in testing, which was mainly due to delays in test environment provisioning</a:t>
              </a:r>
              <a:endParaRPr lang="en-US" sz="1100" dirty="0">
                <a:solidFill>
                  <a:srgbClr val="000000"/>
                </a:solidFill>
              </a:endParaRPr>
            </a:p>
          </p:txBody>
        </p:sp>
        <p:sp>
          <p:nvSpPr>
            <p:cNvPr id="8" name="Snip Single Corner Rectangle 7"/>
            <p:cNvSpPr/>
            <p:nvPr/>
          </p:nvSpPr>
          <p:spPr>
            <a:xfrm rot="10800000" flipV="1">
              <a:off x="188176" y="4676124"/>
              <a:ext cx="5210280" cy="3308707"/>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9" name="Snip Single Corner Rectangle 8"/>
            <p:cNvSpPr/>
            <p:nvPr/>
          </p:nvSpPr>
          <p:spPr>
            <a:xfrm rot="10800000" flipV="1">
              <a:off x="177922" y="4257422"/>
              <a:ext cx="5223061" cy="413423"/>
            </a:xfrm>
            <a:prstGeom prst="snip1Rect">
              <a:avLst>
                <a:gd name="adj" fmla="val 50000"/>
              </a:avLst>
            </a:prstGeom>
            <a:solidFill>
              <a:srgbClr val="47BAEB"/>
            </a:solidFill>
            <a:ln w="25400" cap="flat" cmpd="sng" algn="ctr">
              <a:noFill/>
              <a:prstDash val="solid"/>
            </a:ln>
            <a:effectLst/>
          </p:spPr>
          <p:txBody>
            <a:bodyPr lIns="0" tIns="0" rIns="0" bIns="0" rtlCol="0" anchor="t"/>
            <a:lstStyle/>
            <a:p>
              <a:pPr lvl="0" algn="ctr">
                <a:defRPr/>
              </a:pPr>
              <a:r>
                <a:rPr lang="en-US" sz="1400" b="1" dirty="0">
                  <a:solidFill>
                    <a:schemeClr val="lt1"/>
                  </a:solidFill>
                </a:rPr>
                <a:t>Challenges Faced</a:t>
              </a:r>
            </a:p>
          </p:txBody>
        </p:sp>
        <p:sp>
          <p:nvSpPr>
            <p:cNvPr id="10" name="Snip Single Corner Rectangle 9"/>
            <p:cNvSpPr/>
            <p:nvPr/>
          </p:nvSpPr>
          <p:spPr>
            <a:xfrm rot="10800000" flipV="1">
              <a:off x="6310486" y="1540100"/>
              <a:ext cx="5454712" cy="2323579"/>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11" name="Rectangle 10"/>
            <p:cNvSpPr/>
            <p:nvPr/>
          </p:nvSpPr>
          <p:spPr>
            <a:xfrm>
              <a:off x="6324136" y="1713018"/>
              <a:ext cx="5393318" cy="2468278"/>
            </a:xfrm>
            <a:prstGeom prst="rect">
              <a:avLst/>
            </a:prstGeom>
          </p:spPr>
          <p:txBody>
            <a:bodyPr wrap="square">
              <a:spAutoFit/>
            </a:bodyPr>
            <a:lstStyle/>
            <a:p>
              <a:pPr marL="285744" indent="-285744">
                <a:buFont typeface="Arial" panose="020B0604020202020204" pitchFamily="34" charset="0"/>
                <a:buChar char="•"/>
                <a:defRPr/>
              </a:pPr>
              <a:r>
                <a:rPr lang="en-US" sz="1050" dirty="0">
                  <a:solidFill>
                    <a:schemeClr val="dk1"/>
                  </a:solidFill>
                </a:rPr>
                <a:t>Developer/Testing productivity – Manual process and over heads.</a:t>
              </a:r>
            </a:p>
            <a:p>
              <a:pPr marL="285744" indent="-285744">
                <a:buFont typeface="Arial" panose="020B0604020202020204" pitchFamily="34" charset="0"/>
                <a:buChar char="•"/>
                <a:defRPr/>
              </a:pPr>
              <a:r>
                <a:rPr lang="en-US" sz="1050" dirty="0">
                  <a:solidFill>
                    <a:schemeClr val="dk1"/>
                  </a:solidFill>
                </a:rPr>
                <a:t>No dedicated lower environment for System integration and Unit testing.</a:t>
              </a:r>
            </a:p>
            <a:p>
              <a:pPr marL="285744" indent="-285744">
                <a:buFont typeface="Arial" panose="020B0604020202020204" pitchFamily="34" charset="0"/>
                <a:buChar char="•"/>
              </a:pPr>
              <a:r>
                <a:rPr lang="en-US" sz="1050" dirty="0">
                  <a:solidFill>
                    <a:schemeClr val="dk1"/>
                  </a:solidFill>
                </a:rPr>
                <a:t>Infrastructure Team dependency and rigid controls causing delays</a:t>
              </a:r>
            </a:p>
            <a:p>
              <a:pPr marL="285744" indent="-285744">
                <a:buFont typeface="Arial" panose="020B0604020202020204" pitchFamily="34" charset="0"/>
                <a:buChar char="•"/>
                <a:defRPr/>
              </a:pPr>
              <a:r>
                <a:rPr lang="en-US" sz="1050" dirty="0"/>
                <a:t>Shift left by testing the code earlier and faster and there by reduce the time to market</a:t>
              </a:r>
            </a:p>
            <a:p>
              <a:pPr marL="285744" indent="-285744">
                <a:buFont typeface="Arial" panose="020B0604020202020204" pitchFamily="34" charset="0"/>
                <a:buChar char="•"/>
                <a:defRPr/>
              </a:pPr>
              <a:r>
                <a:rPr lang="en-US" sz="1050" dirty="0"/>
                <a:t>Free up mainframe development and test MIPS for production capacity</a:t>
              </a:r>
            </a:p>
            <a:p>
              <a:endParaRPr lang="en-US" sz="1050" dirty="0">
                <a:solidFill>
                  <a:srgbClr val="000000"/>
                </a:solidFill>
              </a:endParaRPr>
            </a:p>
          </p:txBody>
        </p:sp>
        <p:sp>
          <p:nvSpPr>
            <p:cNvPr id="12" name="Snip Single Corner Rectangle 11"/>
            <p:cNvSpPr/>
            <p:nvPr/>
          </p:nvSpPr>
          <p:spPr>
            <a:xfrm rot="10800000" flipV="1">
              <a:off x="6310488" y="1181821"/>
              <a:ext cx="5454712" cy="413422"/>
            </a:xfrm>
            <a:prstGeom prst="snip1Rect">
              <a:avLst>
                <a:gd name="adj" fmla="val 50000"/>
              </a:avLst>
            </a:prstGeom>
            <a:solidFill>
              <a:srgbClr val="47BAEB"/>
            </a:solidFill>
            <a:ln w="25400" cap="flat" cmpd="sng" algn="ctr">
              <a:noFill/>
              <a:prstDash val="solid"/>
            </a:ln>
            <a:effectLst/>
          </p:spPr>
          <p:txBody>
            <a:bodyPr lIns="0" tIns="0" rIns="0" bIns="0" rtlCol="0" anchor="t"/>
            <a:lstStyle/>
            <a:p>
              <a:pPr algn="ctr"/>
              <a:r>
                <a:rPr lang="en-US" sz="1400" dirty="0"/>
                <a:t>Business/Technical Drivers and Pain points</a:t>
              </a:r>
            </a:p>
          </p:txBody>
        </p:sp>
        <p:sp>
          <p:nvSpPr>
            <p:cNvPr id="13" name="Snip Single Corner Rectangle 12"/>
            <p:cNvSpPr/>
            <p:nvPr/>
          </p:nvSpPr>
          <p:spPr>
            <a:xfrm rot="10800000" flipV="1">
              <a:off x="6228600" y="3863680"/>
              <a:ext cx="5536600" cy="413422"/>
            </a:xfrm>
            <a:prstGeom prst="snip1Rect">
              <a:avLst>
                <a:gd name="adj" fmla="val 50000"/>
              </a:avLst>
            </a:prstGeom>
            <a:solidFill>
              <a:srgbClr val="47BAEB"/>
            </a:solidFill>
            <a:ln w="25400" cap="flat" cmpd="sng" algn="ctr">
              <a:noFill/>
              <a:prstDash val="solid"/>
            </a:ln>
            <a:effectLst/>
          </p:spPr>
          <p:txBody>
            <a:bodyPr lIns="0" tIns="0" rIns="0" bIns="0" rtlCol="0" anchor="t"/>
            <a:lstStyle/>
            <a:p>
              <a:pPr algn="ctr"/>
              <a:r>
                <a:rPr lang="en-US" sz="1400" b="1" dirty="0">
                  <a:solidFill>
                    <a:schemeClr val="lt1"/>
                  </a:solidFill>
                </a:rPr>
                <a:t>Technical accomplishments</a:t>
              </a:r>
            </a:p>
          </p:txBody>
        </p:sp>
        <p:sp>
          <p:nvSpPr>
            <p:cNvPr id="14" name="Snip Single Corner Rectangle 13"/>
            <p:cNvSpPr/>
            <p:nvPr/>
          </p:nvSpPr>
          <p:spPr>
            <a:xfrm rot="10800000" flipV="1">
              <a:off x="6232184" y="4266429"/>
              <a:ext cx="5533016" cy="4210432"/>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15" name="Rectangle 14"/>
            <p:cNvSpPr/>
            <p:nvPr/>
          </p:nvSpPr>
          <p:spPr>
            <a:xfrm>
              <a:off x="147194" y="4693397"/>
              <a:ext cx="5301364" cy="3659437"/>
            </a:xfrm>
            <a:prstGeom prst="rect">
              <a:avLst/>
            </a:prstGeom>
          </p:spPr>
          <p:txBody>
            <a:bodyPr wrap="square">
              <a:spAutoFit/>
            </a:bodyPr>
            <a:lstStyle/>
            <a:p>
              <a:pPr marL="171446" indent="-171446">
                <a:buFont typeface="Arial" panose="020B0604020202020204" pitchFamily="34" charset="0"/>
                <a:buChar char="•"/>
                <a:defRPr/>
              </a:pPr>
              <a:r>
                <a:rPr lang="en-US" sz="1100" dirty="0"/>
                <a:t>Application scoping, Missing Components, Middleware identification</a:t>
              </a:r>
            </a:p>
            <a:p>
              <a:pPr marL="171446" indent="-171446">
                <a:buFont typeface="Arial" panose="020B0604020202020204" pitchFamily="34" charset="0"/>
                <a:buChar char="•"/>
                <a:defRPr/>
              </a:pPr>
              <a:r>
                <a:rPr lang="en-US" sz="1100" dirty="0"/>
                <a:t>Access, Privileges , FTP restrictions, Storage Constraints</a:t>
              </a:r>
            </a:p>
            <a:p>
              <a:pPr marL="171446" indent="-171446">
                <a:buFont typeface="Arial" panose="020B0604020202020204" pitchFamily="34" charset="0"/>
                <a:buChar char="•"/>
                <a:defRPr/>
              </a:pPr>
              <a:r>
                <a:rPr lang="en-US" sz="1100" dirty="0"/>
                <a:t>Post-provisioning customization</a:t>
              </a:r>
            </a:p>
            <a:p>
              <a:pPr marL="171446" indent="-171446">
                <a:buFont typeface="Arial" panose="020B0604020202020204" pitchFamily="34" charset="0"/>
                <a:buChar char="•"/>
                <a:defRPr/>
              </a:pPr>
              <a:r>
                <a:rPr lang="en-US" sz="1100" dirty="0"/>
                <a:t>Lack of Automation</a:t>
              </a:r>
            </a:p>
            <a:p>
              <a:pPr marL="171446" indent="-171446">
                <a:buFont typeface="Arial" panose="020B0604020202020204" pitchFamily="34" charset="0"/>
                <a:buChar char="•"/>
                <a:defRPr/>
              </a:pPr>
              <a:r>
                <a:rPr lang="en-US" sz="1100" dirty="0"/>
                <a:t>System programming Skillset</a:t>
              </a:r>
            </a:p>
            <a:p>
              <a:pPr marL="171446" indent="-171446">
                <a:buFont typeface="Arial" panose="020B0604020202020204" pitchFamily="34" charset="0"/>
                <a:buChar char="•"/>
                <a:defRPr/>
              </a:pPr>
              <a:r>
                <a:rPr lang="en-US" sz="1100" dirty="0"/>
                <a:t>Rigid Governance &amp; Controls for </a:t>
              </a:r>
              <a:r>
                <a:rPr lang="en-US" sz="1100" dirty="0" err="1"/>
                <a:t>PoCs</a:t>
              </a:r>
              <a:r>
                <a:rPr lang="en-US" sz="1100" dirty="0"/>
                <a:t> also</a:t>
              </a:r>
            </a:p>
            <a:p>
              <a:pPr marL="171446" indent="-171446">
                <a:buFont typeface="Arial" panose="020B0604020202020204" pitchFamily="34" charset="0"/>
                <a:buChar char="•"/>
                <a:defRPr/>
              </a:pPr>
              <a:r>
                <a:rPr lang="en-US" sz="1100" dirty="0"/>
                <a:t>Dependencies on interfacing applications</a:t>
              </a:r>
            </a:p>
            <a:p>
              <a:pPr marL="171446" indent="-171446">
                <a:buFont typeface="Arial" panose="020B0604020202020204" pitchFamily="34" charset="0"/>
                <a:buChar char="•"/>
                <a:defRPr/>
              </a:pPr>
              <a:r>
                <a:rPr lang="en-US" sz="1100" dirty="0"/>
                <a:t>Silos between Dev, QA and Operations</a:t>
              </a:r>
            </a:p>
            <a:p>
              <a:pPr marL="171446" indent="-171446">
                <a:buFont typeface="Arial" panose="020B0604020202020204" pitchFamily="34" charset="0"/>
                <a:buChar char="•"/>
                <a:defRPr/>
              </a:pPr>
              <a:r>
                <a:rPr lang="en-US" sz="1100" dirty="0"/>
                <a:t>Tools with required versions not available</a:t>
              </a:r>
            </a:p>
            <a:p>
              <a:pPr marL="171446" indent="-171446">
                <a:buFont typeface="Arial" panose="020B0604020202020204" pitchFamily="34" charset="0"/>
                <a:buChar char="•"/>
                <a:defRPr/>
              </a:pPr>
              <a:r>
                <a:rPr lang="en-US" sz="1100" dirty="0"/>
                <a:t>Open Source tools need ETF / IT Security approval</a:t>
              </a:r>
            </a:p>
            <a:p>
              <a:endParaRPr lang="en-US" sz="1100" dirty="0">
                <a:solidFill>
                  <a:srgbClr val="000000"/>
                </a:solidFill>
              </a:endParaRPr>
            </a:p>
            <a:p>
              <a:endParaRPr lang="en-US" sz="1100" dirty="0">
                <a:solidFill>
                  <a:srgbClr val="000000"/>
                </a:solidFill>
              </a:endParaRPr>
            </a:p>
          </p:txBody>
        </p:sp>
        <p:sp>
          <p:nvSpPr>
            <p:cNvPr id="16" name="Rectangle 15"/>
            <p:cNvSpPr/>
            <p:nvPr/>
          </p:nvSpPr>
          <p:spPr>
            <a:xfrm>
              <a:off x="6232185" y="4277103"/>
              <a:ext cx="5457972" cy="4199758"/>
            </a:xfrm>
            <a:prstGeom prst="rect">
              <a:avLst/>
            </a:prstGeom>
          </p:spPr>
          <p:txBody>
            <a:bodyPr wrap="square">
              <a:spAutoFit/>
            </a:bodyPr>
            <a:lstStyle/>
            <a:p>
              <a:pPr marL="285744" indent="-285744">
                <a:buFont typeface="Arial" panose="020B0604020202020204" pitchFamily="34" charset="0"/>
                <a:buChar char="•"/>
              </a:pPr>
              <a:r>
                <a:rPr lang="en-US" sz="1100" dirty="0">
                  <a:solidFill>
                    <a:schemeClr val="dk1"/>
                  </a:solidFill>
                  <a:sym typeface="Calibri"/>
                </a:rPr>
                <a:t>Rolled out zD&amp;T environments for 25+ applications are created  </a:t>
              </a:r>
            </a:p>
            <a:p>
              <a:pPr marL="285744" indent="-285744">
                <a:buFont typeface="Arial" panose="020B0604020202020204" pitchFamily="34" charset="0"/>
                <a:buChar char="•"/>
              </a:pPr>
              <a:r>
                <a:rPr lang="en-US" sz="1100" dirty="0">
                  <a:solidFill>
                    <a:schemeClr val="dk1"/>
                  </a:solidFill>
                  <a:sym typeface="Calibri"/>
                </a:rPr>
                <a:t>Roll out of </a:t>
              </a:r>
              <a:r>
                <a:rPr lang="en-US" sz="1100" dirty="0" err="1">
                  <a:solidFill>
                    <a:schemeClr val="dk1"/>
                  </a:solidFill>
                  <a:sym typeface="Calibri"/>
                </a:rPr>
                <a:t>zVMs</a:t>
              </a:r>
              <a:r>
                <a:rPr lang="en-US" sz="1100" dirty="0">
                  <a:solidFill>
                    <a:schemeClr val="dk1"/>
                  </a:solidFill>
                  <a:sym typeface="Calibri"/>
                </a:rPr>
                <a:t> to be used for higher environments provisioning</a:t>
              </a:r>
            </a:p>
            <a:p>
              <a:pPr marL="285744" indent="-285744">
                <a:buFont typeface="Arial" panose="020B0604020202020204" pitchFamily="34" charset="0"/>
                <a:buChar char="•"/>
              </a:pPr>
              <a:r>
                <a:rPr lang="en-US" sz="1100" dirty="0">
                  <a:solidFill>
                    <a:schemeClr val="dk1"/>
                  </a:solidFill>
                  <a:sym typeface="Calibri"/>
                </a:rPr>
                <a:t>Automated most of the manual processes in Environment provisioning</a:t>
              </a:r>
            </a:p>
            <a:p>
              <a:pPr marL="285744" indent="-285744" defTabSz="609570">
                <a:buFont typeface="Arial" panose="020B0604020202020204" pitchFamily="34" charset="0"/>
                <a:buChar char="•"/>
                <a:defRPr/>
              </a:pPr>
              <a:r>
                <a:rPr lang="en-US" sz="1100" dirty="0">
                  <a:solidFill>
                    <a:schemeClr val="dk1"/>
                  </a:solidFill>
                  <a:sym typeface="Calibri"/>
                </a:rPr>
                <a:t>CI/CD Tools like ADDI, </a:t>
              </a:r>
              <a:r>
                <a:rPr lang="en-US" sz="1100" dirty="0" err="1">
                  <a:solidFill>
                    <a:schemeClr val="dk1"/>
                  </a:solidFill>
                  <a:sym typeface="Calibri"/>
                </a:rPr>
                <a:t>IDz</a:t>
              </a:r>
              <a:r>
                <a:rPr lang="en-US" sz="1100" dirty="0">
                  <a:solidFill>
                    <a:schemeClr val="dk1"/>
                  </a:solidFill>
                  <a:sym typeface="Calibri"/>
                </a:rPr>
                <a:t>, Topaz Workbench, Topaz for Total Test, CA-</a:t>
              </a:r>
              <a:r>
                <a:rPr lang="en-US" sz="1100" dirty="0" err="1">
                  <a:solidFill>
                    <a:schemeClr val="dk1"/>
                  </a:solidFill>
                  <a:sym typeface="Calibri"/>
                </a:rPr>
                <a:t>Automic</a:t>
              </a:r>
              <a:r>
                <a:rPr lang="en-US" sz="1100" dirty="0">
                  <a:solidFill>
                    <a:schemeClr val="dk1"/>
                  </a:solidFill>
                  <a:sym typeface="Calibri"/>
                </a:rPr>
                <a:t> and </a:t>
              </a:r>
              <a:r>
                <a:rPr lang="en-US" sz="1100" dirty="0" err="1">
                  <a:solidFill>
                    <a:schemeClr val="dk1"/>
                  </a:solidFill>
                  <a:sym typeface="Calibri"/>
                </a:rPr>
                <a:t>XATester</a:t>
              </a:r>
              <a:r>
                <a:rPr lang="en-US" sz="1100" dirty="0">
                  <a:solidFill>
                    <a:schemeClr val="dk1"/>
                  </a:solidFill>
                  <a:sym typeface="Calibri"/>
                </a:rPr>
                <a:t> were tried out successfully on zD&amp;T</a:t>
              </a:r>
            </a:p>
            <a:p>
              <a:pPr marL="285744" indent="-285744">
                <a:buFont typeface="Arial" panose="020B0604020202020204" pitchFamily="34" charset="0"/>
                <a:buChar char="•"/>
              </a:pPr>
              <a:r>
                <a:rPr lang="en-US" sz="1100" dirty="0">
                  <a:solidFill>
                    <a:schemeClr val="dk1"/>
                  </a:solidFill>
                  <a:sym typeface="Calibri"/>
                </a:rPr>
                <a:t>Test Automation, Deploy automation, Developer workflow completed using Topaz Workbench packaged with JIRA, Endevor, </a:t>
              </a:r>
              <a:r>
                <a:rPr lang="en-US" sz="1100" dirty="0" err="1">
                  <a:solidFill>
                    <a:schemeClr val="dk1"/>
                  </a:solidFill>
                  <a:sym typeface="Calibri"/>
                </a:rPr>
                <a:t>Git</a:t>
              </a:r>
              <a:r>
                <a:rPr lang="en-US" sz="1100" dirty="0">
                  <a:solidFill>
                    <a:schemeClr val="dk1"/>
                  </a:solidFill>
                  <a:sym typeface="Calibri"/>
                </a:rPr>
                <a:t>, </a:t>
              </a:r>
              <a:r>
                <a:rPr lang="en-US" sz="1100" dirty="0" err="1">
                  <a:solidFill>
                    <a:schemeClr val="dk1"/>
                  </a:solidFill>
                  <a:sym typeface="Calibri"/>
                </a:rPr>
                <a:t>SonarLint</a:t>
              </a:r>
              <a:endParaRPr lang="en-US" sz="1100" dirty="0">
                <a:solidFill>
                  <a:schemeClr val="dk1"/>
                </a:solidFill>
                <a:sym typeface="Calibri"/>
              </a:endParaRPr>
            </a:p>
            <a:p>
              <a:pPr marL="285744" indent="-285744">
                <a:buFont typeface="Arial" panose="020B0604020202020204" pitchFamily="34" charset="0"/>
                <a:buChar char="•"/>
              </a:pPr>
              <a:r>
                <a:rPr lang="en-US" sz="1100" dirty="0">
                  <a:solidFill>
                    <a:schemeClr val="dk1"/>
                  </a:solidFill>
                  <a:sym typeface="Calibri"/>
                </a:rPr>
                <a:t>CICD Pipeline PoC Completed with tools – JIRA, CA Endevor, SonarQube, Topaz Total Test, UCD, Silk Central  integrated via Jenkins</a:t>
              </a:r>
            </a:p>
            <a:p>
              <a:pPr marL="285744" indent="-285744">
                <a:buFont typeface="Arial" panose="020B0604020202020204" pitchFamily="34" charset="0"/>
                <a:buChar char="•"/>
              </a:pPr>
              <a:r>
                <a:rPr lang="en-US" sz="1100" dirty="0">
                  <a:solidFill>
                    <a:schemeClr val="dk1"/>
                  </a:solidFill>
                  <a:sym typeface="Calibri"/>
                </a:rPr>
                <a:t>Enhancements and Pilot of the CI-CD Pipeline in Progress</a:t>
              </a:r>
            </a:p>
          </p:txBody>
        </p:sp>
        <p:sp>
          <p:nvSpPr>
            <p:cNvPr id="17" name="Isosceles Triangle 16"/>
            <p:cNvSpPr/>
            <p:nvPr/>
          </p:nvSpPr>
          <p:spPr>
            <a:xfrm rot="5400000">
              <a:off x="3436901" y="4039999"/>
              <a:ext cx="4897967" cy="692598"/>
            </a:xfrm>
            <a:prstGeom prst="triangle">
              <a:avLst>
                <a:gd name="adj" fmla="val 50549"/>
              </a:avLst>
            </a:prstGeom>
            <a:gradFill flip="none" rotWithShape="1">
              <a:gsLst>
                <a:gs pos="0">
                  <a:schemeClr val="bg1"/>
                </a:gs>
                <a:gs pos="100000">
                  <a:srgbClr val="47BAEB"/>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pSp>
    </p:spTree>
    <p:extLst>
      <p:ext uri="{BB962C8B-B14F-4D97-AF65-F5344CB8AC3E}">
        <p14:creationId xmlns:p14="http://schemas.microsoft.com/office/powerpoint/2010/main" val="71200856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The Journey …</a:t>
            </a:r>
          </a:p>
        </p:txBody>
      </p:sp>
      <p:sp>
        <p:nvSpPr>
          <p:cNvPr id="3" name="Slide Number Placeholder 2"/>
          <p:cNvSpPr>
            <a:spLocks noGrp="1"/>
          </p:cNvSpPr>
          <p:nvPr>
            <p:ph type="sldNum" sz="quarter" idx="2"/>
          </p:nvPr>
        </p:nvSpPr>
        <p:spPr/>
        <p:txBody>
          <a:bodyPr/>
          <a:lstStyle/>
          <a:p>
            <a:fld id="{86CB4B4D-7CA3-9044-876B-883B54F8677D}" type="slidenum">
              <a:rPr lang="en-US" smtClean="0"/>
              <a:pPr/>
              <a:t>52</a:t>
            </a:fld>
            <a:endParaRPr lang="en-US" dirty="0"/>
          </a:p>
        </p:txBody>
      </p:sp>
      <p:grpSp>
        <p:nvGrpSpPr>
          <p:cNvPr id="21" name="Group 20"/>
          <p:cNvGrpSpPr/>
          <p:nvPr/>
        </p:nvGrpSpPr>
        <p:grpSpPr>
          <a:xfrm>
            <a:off x="164461" y="486698"/>
            <a:ext cx="8846804" cy="4159044"/>
            <a:chOff x="-31442" y="772725"/>
            <a:chExt cx="9065468" cy="4332802"/>
          </a:xfrm>
        </p:grpSpPr>
        <p:pic>
          <p:nvPicPr>
            <p:cNvPr id="6" name="Picture 5"/>
            <p:cNvPicPr>
              <a:picLocks noChangeAspect="1"/>
            </p:cNvPicPr>
            <p:nvPr/>
          </p:nvPicPr>
          <p:blipFill>
            <a:blip r:embed="rId2"/>
            <a:stretch>
              <a:fillRect/>
            </a:stretch>
          </p:blipFill>
          <p:spPr>
            <a:xfrm>
              <a:off x="263526" y="877013"/>
              <a:ext cx="4674236" cy="2074981"/>
            </a:xfrm>
            <a:prstGeom prst="rect">
              <a:avLst/>
            </a:prstGeom>
          </p:spPr>
        </p:pic>
        <p:sp>
          <p:nvSpPr>
            <p:cNvPr id="7" name="TextBox 6"/>
            <p:cNvSpPr txBox="1"/>
            <p:nvPr/>
          </p:nvSpPr>
          <p:spPr>
            <a:xfrm>
              <a:off x="-31442" y="1173686"/>
              <a:ext cx="378461" cy="1199422"/>
            </a:xfrm>
            <a:prstGeom prst="rect">
              <a:avLst/>
            </a:prstGeom>
            <a:noFill/>
          </p:spPr>
          <p:txBody>
            <a:bodyPr vert="vert270" wrap="square">
              <a:spAutoFit/>
            </a:bodyPr>
            <a:lstStyle/>
            <a:p>
              <a:pPr>
                <a:defRPr/>
              </a:pPr>
              <a:r>
                <a:rPr lang="en-US" sz="1200" b="1" dirty="0">
                  <a:solidFill>
                    <a:srgbClr val="C00000"/>
                  </a:solidFill>
                </a:rPr>
                <a:t>Our Approach</a:t>
              </a:r>
            </a:p>
          </p:txBody>
        </p:sp>
        <p:cxnSp>
          <p:nvCxnSpPr>
            <p:cNvPr id="8" name="Straight Connector 7"/>
            <p:cNvCxnSpPr/>
            <p:nvPr/>
          </p:nvCxnSpPr>
          <p:spPr>
            <a:xfrm>
              <a:off x="4968240" y="772725"/>
              <a:ext cx="0" cy="2160708"/>
            </a:xfrm>
            <a:prstGeom prst="line">
              <a:avLst/>
            </a:prstGeom>
            <a:noFill/>
            <a:ln w="9525"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TextBox 8"/>
            <p:cNvSpPr txBox="1"/>
            <p:nvPr/>
          </p:nvSpPr>
          <p:spPr>
            <a:xfrm>
              <a:off x="5009855" y="856820"/>
              <a:ext cx="378461" cy="1927323"/>
            </a:xfrm>
            <a:prstGeom prst="rect">
              <a:avLst/>
            </a:prstGeom>
            <a:noFill/>
          </p:spPr>
          <p:txBody>
            <a:bodyPr vert="vert270" wrap="square">
              <a:spAutoFit/>
            </a:bodyPr>
            <a:lstStyle/>
            <a:p>
              <a:pPr>
                <a:defRPr/>
              </a:pPr>
              <a:r>
                <a:rPr lang="en-US" sz="1200" b="1" dirty="0">
                  <a:solidFill>
                    <a:srgbClr val="C00000"/>
                  </a:solidFill>
                </a:rPr>
                <a:t>Mainframe Containerized</a:t>
              </a:r>
            </a:p>
          </p:txBody>
        </p:sp>
        <p:pic>
          <p:nvPicPr>
            <p:cNvPr id="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41831" y="888077"/>
              <a:ext cx="3592195"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441830" y="2290514"/>
              <a:ext cx="3592195" cy="5774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defRPr/>
              </a:pPr>
              <a:r>
                <a:rPr lang="en-US" sz="788" dirty="0">
                  <a:solidFill>
                    <a:schemeClr val="tx1">
                      <a:lumMod val="75000"/>
                      <a:lumOff val="25000"/>
                    </a:schemeClr>
                  </a:solidFill>
                </a:rPr>
                <a:t>A mainframe environment clone could be spun up in ~6-8 </a:t>
              </a:r>
              <a:r>
                <a:rPr lang="en-US" sz="788" dirty="0" err="1">
                  <a:solidFill>
                    <a:schemeClr val="tx1">
                      <a:lumMod val="75000"/>
                      <a:lumOff val="25000"/>
                    </a:schemeClr>
                  </a:solidFill>
                </a:rPr>
                <a:t>hrs</a:t>
              </a:r>
              <a:r>
                <a:rPr lang="en-US" sz="788" dirty="0">
                  <a:solidFill>
                    <a:schemeClr val="tx1">
                      <a:lumMod val="75000"/>
                      <a:lumOff val="25000"/>
                    </a:schemeClr>
                  </a:solidFill>
                </a:rPr>
                <a:t> as opposed to ~2 months on native mainframe</a:t>
              </a:r>
            </a:p>
            <a:p>
              <a:pPr>
                <a:defRPr/>
              </a:pPr>
              <a:endParaRPr lang="en-US" sz="788" dirty="0">
                <a:solidFill>
                  <a:schemeClr val="tx1">
                    <a:lumMod val="75000"/>
                    <a:lumOff val="25000"/>
                  </a:schemeClr>
                </a:solidFill>
              </a:endParaRPr>
            </a:p>
            <a:p>
              <a:pPr>
                <a:defRPr/>
              </a:pPr>
              <a:r>
                <a:rPr lang="en-US" sz="788" dirty="0">
                  <a:solidFill>
                    <a:schemeClr val="tx1">
                      <a:lumMod val="75000"/>
                      <a:lumOff val="25000"/>
                    </a:schemeClr>
                  </a:solidFill>
                </a:rPr>
                <a:t>Resulted in overall </a:t>
              </a:r>
              <a:r>
                <a:rPr lang="en-US" sz="788" b="1" dirty="0">
                  <a:solidFill>
                    <a:schemeClr val="tx1">
                      <a:lumMod val="75000"/>
                      <a:lumOff val="25000"/>
                    </a:schemeClr>
                  </a:solidFill>
                </a:rPr>
                <a:t>reduction of ~30-50% of System testing time</a:t>
              </a:r>
            </a:p>
          </p:txBody>
        </p:sp>
        <p:cxnSp>
          <p:nvCxnSpPr>
            <p:cNvPr id="12" name="Straight Connector 11"/>
            <p:cNvCxnSpPr/>
            <p:nvPr/>
          </p:nvCxnSpPr>
          <p:spPr>
            <a:xfrm>
              <a:off x="80644" y="3019503"/>
              <a:ext cx="8868094" cy="0"/>
            </a:xfrm>
            <a:prstGeom prst="line">
              <a:avLst/>
            </a:prstGeom>
            <a:noFill/>
            <a:ln w="9525"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a:off x="4968895" y="3174591"/>
              <a:ext cx="0" cy="1880643"/>
            </a:xfrm>
            <a:prstGeom prst="line">
              <a:avLst/>
            </a:prstGeom>
            <a:noFill/>
            <a:ln w="9525"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4" name="Picture 13"/>
            <p:cNvPicPr>
              <a:picLocks noChangeAspect="1"/>
            </p:cNvPicPr>
            <p:nvPr/>
          </p:nvPicPr>
          <p:blipFill>
            <a:blip r:embed="rId4"/>
            <a:stretch>
              <a:fillRect/>
            </a:stretch>
          </p:blipFill>
          <p:spPr>
            <a:xfrm>
              <a:off x="522566" y="3124296"/>
              <a:ext cx="4156154" cy="1981231"/>
            </a:xfrm>
            <a:prstGeom prst="rect">
              <a:avLst/>
            </a:prstGeom>
          </p:spPr>
        </p:pic>
        <p:sp>
          <p:nvSpPr>
            <p:cNvPr id="15" name="TextBox 14"/>
            <p:cNvSpPr txBox="1"/>
            <p:nvPr/>
          </p:nvSpPr>
          <p:spPr>
            <a:xfrm>
              <a:off x="-31442" y="3187354"/>
              <a:ext cx="567691" cy="1867880"/>
            </a:xfrm>
            <a:prstGeom prst="rect">
              <a:avLst/>
            </a:prstGeom>
            <a:noFill/>
          </p:spPr>
          <p:txBody>
            <a:bodyPr vert="vert270" wrap="square">
              <a:spAutoFit/>
            </a:bodyPr>
            <a:lstStyle/>
            <a:p>
              <a:pPr algn="ctr">
                <a:defRPr/>
              </a:pPr>
              <a:r>
                <a:rPr lang="en-US" sz="1200" b="1" dirty="0">
                  <a:solidFill>
                    <a:srgbClr val="C00000"/>
                  </a:solidFill>
                </a:rPr>
                <a:t>Pioneered MF CI-CD Blueprint </a:t>
              </a:r>
            </a:p>
          </p:txBody>
        </p:sp>
        <p:sp>
          <p:nvSpPr>
            <p:cNvPr id="16" name="Right Arrow 15"/>
            <p:cNvSpPr/>
            <p:nvPr/>
          </p:nvSpPr>
          <p:spPr>
            <a:xfrm>
              <a:off x="4815840" y="1722754"/>
              <a:ext cx="284480" cy="294640"/>
            </a:xfrm>
            <a:prstGeom prst="rightArrow">
              <a:avLst/>
            </a:prstGeom>
            <a:solidFill>
              <a:srgbClr val="00B0F0"/>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defTabSz="342900"/>
              <a:endParaRPr lang="en-US" sz="1500"/>
            </a:p>
          </p:txBody>
        </p:sp>
        <p:sp>
          <p:nvSpPr>
            <p:cNvPr id="17" name="Down Arrow 16"/>
            <p:cNvSpPr/>
            <p:nvPr/>
          </p:nvSpPr>
          <p:spPr>
            <a:xfrm rot="2796846">
              <a:off x="4718496" y="2790525"/>
              <a:ext cx="284480" cy="390448"/>
            </a:xfrm>
            <a:prstGeom prst="downArrow">
              <a:avLst/>
            </a:prstGeom>
            <a:solidFill>
              <a:srgbClr val="00B0F0"/>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defTabSz="342900"/>
              <a:endParaRPr lang="en-US" sz="1500"/>
            </a:p>
          </p:txBody>
        </p:sp>
        <p:sp>
          <p:nvSpPr>
            <p:cNvPr id="18" name="Right Arrow 17"/>
            <p:cNvSpPr/>
            <p:nvPr/>
          </p:nvSpPr>
          <p:spPr>
            <a:xfrm>
              <a:off x="4833354" y="4017055"/>
              <a:ext cx="284480" cy="294640"/>
            </a:xfrm>
            <a:prstGeom prst="rightArrow">
              <a:avLst/>
            </a:prstGeom>
            <a:solidFill>
              <a:srgbClr val="00B0F0"/>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defTabSz="342900"/>
              <a:endParaRPr lang="en-US" sz="1500"/>
            </a:p>
          </p:txBody>
        </p:sp>
        <p:pic>
          <p:nvPicPr>
            <p:cNvPr id="19" name="Picture 18"/>
            <p:cNvPicPr>
              <a:picLocks noChangeAspect="1"/>
            </p:cNvPicPr>
            <p:nvPr/>
          </p:nvPicPr>
          <p:blipFill>
            <a:blip r:embed="rId5"/>
            <a:stretch>
              <a:fillRect/>
            </a:stretch>
          </p:blipFill>
          <p:spPr>
            <a:xfrm>
              <a:off x="5676338" y="3081797"/>
              <a:ext cx="3272399" cy="1968447"/>
            </a:xfrm>
            <a:prstGeom prst="rect">
              <a:avLst/>
            </a:prstGeom>
          </p:spPr>
        </p:pic>
        <p:sp>
          <p:nvSpPr>
            <p:cNvPr id="20" name="TextBox 19"/>
            <p:cNvSpPr txBox="1"/>
            <p:nvPr/>
          </p:nvSpPr>
          <p:spPr>
            <a:xfrm>
              <a:off x="5051195" y="3124296"/>
              <a:ext cx="567691" cy="1858398"/>
            </a:xfrm>
            <a:prstGeom prst="rect">
              <a:avLst/>
            </a:prstGeom>
            <a:noFill/>
          </p:spPr>
          <p:txBody>
            <a:bodyPr vert="vert270" wrap="square">
              <a:spAutoFit/>
            </a:bodyPr>
            <a:lstStyle/>
            <a:p>
              <a:pPr algn="ctr">
                <a:defRPr/>
              </a:pPr>
              <a:r>
                <a:rPr lang="en-US" sz="1200" b="1" dirty="0">
                  <a:solidFill>
                    <a:srgbClr val="C00000"/>
                  </a:solidFill>
                </a:rPr>
                <a:t>Future Cloud strategy recommended</a:t>
              </a:r>
            </a:p>
          </p:txBody>
        </p:sp>
      </p:grpSp>
      <p:sp>
        <p:nvSpPr>
          <p:cNvPr id="22" name="TextBox 21"/>
          <p:cNvSpPr txBox="1"/>
          <p:nvPr/>
        </p:nvSpPr>
        <p:spPr>
          <a:xfrm>
            <a:off x="4475844" y="4680166"/>
            <a:ext cx="1154354" cy="300082"/>
          </a:xfrm>
          <a:prstGeom prst="rect">
            <a:avLst/>
          </a:prstGeom>
          <a:noFill/>
        </p:spPr>
        <p:txBody>
          <a:bodyPr wrap="square" rtlCol="0">
            <a:spAutoFit/>
          </a:bodyPr>
          <a:lstStyle/>
          <a:p>
            <a:r>
              <a:rPr lang="en-US" sz="1350" b="1" dirty="0">
                <a:solidFill>
                  <a:schemeClr val="tx1">
                    <a:lumMod val="50000"/>
                  </a:schemeClr>
                </a:solidFill>
                <a:latin typeface="Franklin Gothic Book" panose="020B0503020102020204" pitchFamily="34" charset="0"/>
                <a:cs typeface="Arial" pitchFamily="34" charset="0"/>
              </a:rPr>
              <a:t>We are here</a:t>
            </a:r>
          </a:p>
        </p:txBody>
      </p:sp>
      <p:cxnSp>
        <p:nvCxnSpPr>
          <p:cNvPr id="23" name="Straight Arrow Connector 22"/>
          <p:cNvCxnSpPr/>
          <p:nvPr/>
        </p:nvCxnSpPr>
        <p:spPr>
          <a:xfrm>
            <a:off x="3771900" y="4667864"/>
            <a:ext cx="741107" cy="16592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8266615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The Vision…</a:t>
            </a:r>
          </a:p>
        </p:txBody>
      </p:sp>
      <p:sp>
        <p:nvSpPr>
          <p:cNvPr id="3" name="Slide Number Placeholder 2"/>
          <p:cNvSpPr>
            <a:spLocks noGrp="1"/>
          </p:cNvSpPr>
          <p:nvPr>
            <p:ph type="sldNum" sz="quarter" idx="2"/>
          </p:nvPr>
        </p:nvSpPr>
        <p:spPr/>
        <p:txBody>
          <a:bodyPr/>
          <a:lstStyle/>
          <a:p>
            <a:fld id="{86CB4B4D-7CA3-9044-876B-883B54F8677D}" type="slidenum">
              <a:rPr lang="en-US" smtClean="0"/>
              <a:pPr/>
              <a:t>53</a:t>
            </a:fld>
            <a:endParaRPr lang="en-US" dirty="0"/>
          </a:p>
        </p:txBody>
      </p:sp>
      <p:grpSp>
        <p:nvGrpSpPr>
          <p:cNvPr id="4" name="Group 3"/>
          <p:cNvGrpSpPr/>
          <p:nvPr/>
        </p:nvGrpSpPr>
        <p:grpSpPr>
          <a:xfrm>
            <a:off x="146146" y="785353"/>
            <a:ext cx="8713948" cy="3522443"/>
            <a:chOff x="180111" y="740357"/>
            <a:chExt cx="8899870" cy="2589499"/>
          </a:xfrm>
        </p:grpSpPr>
        <p:sp>
          <p:nvSpPr>
            <p:cNvPr id="5" name="Rectangle 4"/>
            <p:cNvSpPr/>
            <p:nvPr/>
          </p:nvSpPr>
          <p:spPr>
            <a:xfrm>
              <a:off x="228601" y="2121047"/>
              <a:ext cx="1496291"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Environment Provisioning</a:t>
              </a:r>
            </a:p>
          </p:txBody>
        </p:sp>
        <p:sp>
          <p:nvSpPr>
            <p:cNvPr id="6" name="Rectangle 5"/>
            <p:cNvSpPr/>
            <p:nvPr/>
          </p:nvSpPr>
          <p:spPr>
            <a:xfrm>
              <a:off x="2511137" y="1275919"/>
              <a:ext cx="1416627"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Developer Workflow + CI</a:t>
              </a:r>
            </a:p>
          </p:txBody>
        </p:sp>
        <p:sp>
          <p:nvSpPr>
            <p:cNvPr id="7" name="Rectangle 6"/>
            <p:cNvSpPr/>
            <p:nvPr/>
          </p:nvSpPr>
          <p:spPr>
            <a:xfrm>
              <a:off x="2511137" y="2872656"/>
              <a:ext cx="1416627"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Test Automation + SV + TDM</a:t>
              </a:r>
            </a:p>
          </p:txBody>
        </p:sp>
        <p:sp>
          <p:nvSpPr>
            <p:cNvPr id="8" name="Rectangle 7"/>
            <p:cNvSpPr/>
            <p:nvPr/>
          </p:nvSpPr>
          <p:spPr>
            <a:xfrm>
              <a:off x="4814455" y="2121047"/>
              <a:ext cx="1679864"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CD +</a:t>
              </a:r>
            </a:p>
            <a:p>
              <a:pPr algn="ctr" defTabSz="342900"/>
              <a:r>
                <a:rPr lang="en-US" sz="1500" b="1" dirty="0"/>
                <a:t>One Click Deploy</a:t>
              </a:r>
            </a:p>
          </p:txBody>
        </p:sp>
        <p:cxnSp>
          <p:nvCxnSpPr>
            <p:cNvPr id="9" name="Straight Arrow Connector 8"/>
            <p:cNvCxnSpPr>
              <a:stCxn id="5" idx="3"/>
              <a:endCxn id="6" idx="1"/>
            </p:cNvCxnSpPr>
            <p:nvPr/>
          </p:nvCxnSpPr>
          <p:spPr>
            <a:xfrm flipV="1">
              <a:off x="1724892" y="1504519"/>
              <a:ext cx="786245" cy="84512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p:cNvCxnSpPr>
              <a:stCxn id="5" idx="3"/>
              <a:endCxn id="7" idx="1"/>
            </p:cNvCxnSpPr>
            <p:nvPr/>
          </p:nvCxnSpPr>
          <p:spPr>
            <a:xfrm>
              <a:off x="1724892" y="2349647"/>
              <a:ext cx="786245" cy="75160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p:cNvCxnSpPr>
              <a:stCxn id="6" idx="3"/>
              <a:endCxn id="8" idx="1"/>
            </p:cNvCxnSpPr>
            <p:nvPr/>
          </p:nvCxnSpPr>
          <p:spPr>
            <a:xfrm>
              <a:off x="3927764" y="1504519"/>
              <a:ext cx="886691" cy="84512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Arrow Connector 11"/>
            <p:cNvCxnSpPr>
              <a:stCxn id="7" idx="3"/>
              <a:endCxn id="8" idx="1"/>
            </p:cNvCxnSpPr>
            <p:nvPr/>
          </p:nvCxnSpPr>
          <p:spPr>
            <a:xfrm flipV="1">
              <a:off x="3927764" y="2349647"/>
              <a:ext cx="886691" cy="75160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TextBox 12"/>
            <p:cNvSpPr txBox="1"/>
            <p:nvPr/>
          </p:nvSpPr>
          <p:spPr>
            <a:xfrm>
              <a:off x="180111" y="1691011"/>
              <a:ext cx="1672936" cy="407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Cycle Time Reduction (~30%)</a:t>
              </a:r>
            </a:p>
            <a:p>
              <a:pPr defTabSz="342900"/>
              <a:r>
                <a:rPr lang="en-US" sz="1050" b="1" dirty="0"/>
                <a:t>Developer Empowerment</a:t>
              </a:r>
            </a:p>
          </p:txBody>
        </p:sp>
        <p:sp>
          <p:nvSpPr>
            <p:cNvPr id="14" name="TextBox 13"/>
            <p:cNvSpPr txBox="1"/>
            <p:nvPr/>
          </p:nvSpPr>
          <p:spPr>
            <a:xfrm>
              <a:off x="2511137" y="740357"/>
              <a:ext cx="1672936" cy="407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Improvement in </a:t>
              </a:r>
            </a:p>
            <a:p>
              <a:pPr defTabSz="342900"/>
              <a:r>
                <a:rPr lang="en-US" sz="1050" b="1" dirty="0"/>
                <a:t>Code Quality (~10%)</a:t>
              </a:r>
            </a:p>
            <a:p>
              <a:pPr defTabSz="342900"/>
              <a:r>
                <a:rPr lang="en-US" sz="1050" b="1" dirty="0"/>
                <a:t>Dev. Productivity(15-20%)</a:t>
              </a:r>
            </a:p>
          </p:txBody>
        </p:sp>
        <p:sp>
          <p:nvSpPr>
            <p:cNvPr id="15" name="TextBox 14"/>
            <p:cNvSpPr txBox="1"/>
            <p:nvPr/>
          </p:nvSpPr>
          <p:spPr>
            <a:xfrm>
              <a:off x="2511137" y="2650560"/>
              <a:ext cx="1672936" cy="169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Cycle time reduction (~20%)</a:t>
              </a:r>
            </a:p>
          </p:txBody>
        </p:sp>
        <p:sp>
          <p:nvSpPr>
            <p:cNvPr id="16" name="TextBox 15"/>
            <p:cNvSpPr txBox="1"/>
            <p:nvPr/>
          </p:nvSpPr>
          <p:spPr>
            <a:xfrm>
              <a:off x="4814455" y="1866019"/>
              <a:ext cx="1672936" cy="169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On Demand Release Regime</a:t>
              </a:r>
            </a:p>
          </p:txBody>
        </p:sp>
        <p:sp>
          <p:nvSpPr>
            <p:cNvPr id="17" name="TextBox 16"/>
            <p:cNvSpPr txBox="1"/>
            <p:nvPr/>
          </p:nvSpPr>
          <p:spPr>
            <a:xfrm>
              <a:off x="6629400" y="1079715"/>
              <a:ext cx="2450581" cy="18157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marL="171450" indent="-171450" defTabSz="342900">
                <a:buAutoNum type="arabicPeriod"/>
              </a:pPr>
              <a:r>
                <a:rPr lang="en-US" sz="1200" dirty="0"/>
                <a:t>Automated Env Provisioning – Dev places a Serv. Now Request and </a:t>
              </a:r>
              <a:r>
                <a:rPr lang="en-US" sz="1200" dirty="0" err="1"/>
                <a:t>env</a:t>
              </a:r>
              <a:r>
                <a:rPr lang="en-US" sz="1200" dirty="0"/>
                <a:t> with application and Data available  in 8 hours</a:t>
              </a:r>
            </a:p>
            <a:p>
              <a:pPr marL="171450" indent="-171450" defTabSz="342900">
                <a:buAutoNum type="arabicPeriod"/>
              </a:pPr>
              <a:r>
                <a:rPr lang="en-US" sz="1200" dirty="0"/>
                <a:t>Automate the Automation –</a:t>
              </a:r>
            </a:p>
            <a:p>
              <a:pPr marL="257175" lvl="7" indent="-85725">
                <a:buFont typeface="Arial" panose="020B0604020202020204" pitchFamily="34" charset="0"/>
                <a:buChar char="•"/>
              </a:pPr>
              <a:r>
                <a:rPr lang="en-US" sz="1200" dirty="0"/>
                <a:t>Use AI to identify automation critical paths </a:t>
              </a:r>
            </a:p>
            <a:p>
              <a:pPr marL="257175" lvl="7" indent="-85725">
                <a:buFont typeface="Arial" panose="020B0604020202020204" pitchFamily="34" charset="0"/>
                <a:buChar char="•"/>
              </a:pPr>
              <a:r>
                <a:rPr lang="en-US" sz="1200" dirty="0"/>
                <a:t>Model Based test case generation</a:t>
              </a:r>
            </a:p>
            <a:p>
              <a:pPr marL="171450" lvl="7" indent="-171450"/>
              <a:r>
                <a:rPr lang="en-US" sz="1200" dirty="0"/>
                <a:t>3.  Leverage  </a:t>
              </a:r>
              <a:r>
                <a:rPr lang="en-US" sz="1200" dirty="0" err="1"/>
                <a:t>zVM</a:t>
              </a:r>
              <a:r>
                <a:rPr lang="en-US" sz="1200" dirty="0"/>
                <a:t>, </a:t>
              </a:r>
              <a:r>
                <a:rPr lang="en-US" sz="1200" dirty="0" err="1"/>
                <a:t>zOS</a:t>
              </a:r>
              <a:r>
                <a:rPr lang="en-US" sz="1200" dirty="0"/>
                <a:t>/PT and </a:t>
              </a:r>
              <a:r>
                <a:rPr lang="en-US" sz="1200" dirty="0" err="1"/>
                <a:t>zOS</a:t>
              </a:r>
              <a:r>
                <a:rPr lang="en-US" sz="1200" dirty="0"/>
                <a:t> MF to extend the environment provisioning acceleration for SIT and UAT environments</a:t>
              </a:r>
            </a:p>
          </p:txBody>
        </p:sp>
      </p:grpSp>
    </p:spTree>
    <p:extLst>
      <p:ext uri="{BB962C8B-B14F-4D97-AF65-F5344CB8AC3E}">
        <p14:creationId xmlns:p14="http://schemas.microsoft.com/office/powerpoint/2010/main" val="144070764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Our Differentiators</a:t>
            </a:r>
          </a:p>
        </p:txBody>
      </p:sp>
      <p:sp>
        <p:nvSpPr>
          <p:cNvPr id="4"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457189">
              <a:defRPr/>
            </a:pPr>
            <a:r>
              <a:rPr lang="en-US" b="1" dirty="0">
                <a:latin typeface="Calibri"/>
              </a:rPr>
              <a:t>Key Drivers for Modernization </a:t>
            </a:r>
          </a:p>
        </p:txBody>
      </p:sp>
      <p:sp>
        <p:nvSpPr>
          <p:cNvPr id="8" name="Slide Number Placeholder 7">
            <a:extLst>
              <a:ext uri="{FF2B5EF4-FFF2-40B4-BE49-F238E27FC236}">
                <a16:creationId xmlns:a16="http://schemas.microsoft.com/office/drawing/2014/main" id="{B7E88E09-95B3-406C-936F-162EB5949626}"/>
              </a:ext>
            </a:extLst>
          </p:cNvPr>
          <p:cNvSpPr>
            <a:spLocks noGrp="1"/>
          </p:cNvSpPr>
          <p:nvPr>
            <p:ph type="sldNum" sz="quarter" idx="2"/>
          </p:nvPr>
        </p:nvSpPr>
        <p:spPr/>
        <p:txBody>
          <a:bodyPr/>
          <a:lstStyle/>
          <a:p>
            <a:fld id="{86CB4B4D-7CA3-9044-876B-883B54F8677D}" type="slidenum">
              <a:rPr lang="en-US" smtClean="0"/>
              <a:pPr/>
              <a:t>54</a:t>
            </a:fld>
            <a:endParaRPr lang="en-US" dirty="0"/>
          </a:p>
        </p:txBody>
      </p:sp>
      <p:grpSp>
        <p:nvGrpSpPr>
          <p:cNvPr id="64" name="Group 63"/>
          <p:cNvGrpSpPr/>
          <p:nvPr/>
        </p:nvGrpSpPr>
        <p:grpSpPr>
          <a:xfrm>
            <a:off x="231389" y="746555"/>
            <a:ext cx="8602437" cy="3697545"/>
            <a:chOff x="308519" y="995406"/>
            <a:chExt cx="11469916" cy="4930060"/>
          </a:xfrm>
        </p:grpSpPr>
        <p:grpSp>
          <p:nvGrpSpPr>
            <p:cNvPr id="7" name="Group 6"/>
            <p:cNvGrpSpPr/>
            <p:nvPr/>
          </p:nvGrpSpPr>
          <p:grpSpPr>
            <a:xfrm>
              <a:off x="308519" y="995406"/>
              <a:ext cx="11469916" cy="4930060"/>
              <a:chOff x="421449" y="1059389"/>
              <a:chExt cx="8651958" cy="3755648"/>
            </a:xfrm>
          </p:grpSpPr>
          <p:grpSp>
            <p:nvGrpSpPr>
              <p:cNvPr id="9" name="Group 8"/>
              <p:cNvGrpSpPr/>
              <p:nvPr/>
            </p:nvGrpSpPr>
            <p:grpSpPr>
              <a:xfrm>
                <a:off x="421449" y="1059389"/>
                <a:ext cx="8520938" cy="3276600"/>
                <a:chOff x="3520861" y="1653587"/>
                <a:chExt cx="6214560" cy="2670763"/>
              </a:xfrm>
            </p:grpSpPr>
            <p:sp>
              <p:nvSpPr>
                <p:cNvPr id="51" name="Freeform 50"/>
                <p:cNvSpPr>
                  <a:spLocks/>
                </p:cNvSpPr>
                <p:nvPr/>
              </p:nvSpPr>
              <p:spPr bwMode="auto">
                <a:xfrm>
                  <a:off x="3520861" y="1780766"/>
                  <a:ext cx="5623135" cy="808499"/>
                </a:xfrm>
                <a:custGeom>
                  <a:avLst/>
                  <a:gdLst>
                    <a:gd name="T0" fmla="*/ 362 w 362"/>
                    <a:gd name="T1" fmla="*/ 2 h 52"/>
                    <a:gd name="T2" fmla="*/ 355 w 362"/>
                    <a:gd name="T3" fmla="*/ 0 h 52"/>
                    <a:gd name="T4" fmla="*/ 11 w 362"/>
                    <a:gd name="T5" fmla="*/ 0 h 52"/>
                    <a:gd name="T6" fmla="*/ 0 w 362"/>
                    <a:gd name="T7" fmla="*/ 11 h 52"/>
                    <a:gd name="T8" fmla="*/ 0 w 362"/>
                    <a:gd name="T9" fmla="*/ 41 h 52"/>
                    <a:gd name="T10" fmla="*/ 11 w 362"/>
                    <a:gd name="T11" fmla="*/ 52 h 52"/>
                    <a:gd name="T12" fmla="*/ 355 w 362"/>
                    <a:gd name="T13" fmla="*/ 52 h 52"/>
                    <a:gd name="T14" fmla="*/ 362 w 362"/>
                    <a:gd name="T15" fmla="*/ 50 h 52"/>
                    <a:gd name="T16" fmla="*/ 362 w 362"/>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 h="52">
                      <a:moveTo>
                        <a:pt x="362" y="2"/>
                      </a:moveTo>
                      <a:cubicBezTo>
                        <a:pt x="360" y="1"/>
                        <a:pt x="357" y="0"/>
                        <a:pt x="355" y="0"/>
                      </a:cubicBezTo>
                      <a:cubicBezTo>
                        <a:pt x="11" y="0"/>
                        <a:pt x="11" y="0"/>
                        <a:pt x="11" y="0"/>
                      </a:cubicBezTo>
                      <a:cubicBezTo>
                        <a:pt x="5" y="0"/>
                        <a:pt x="0" y="5"/>
                        <a:pt x="0" y="11"/>
                      </a:cubicBezTo>
                      <a:cubicBezTo>
                        <a:pt x="0" y="41"/>
                        <a:pt x="0" y="41"/>
                        <a:pt x="0" y="41"/>
                      </a:cubicBezTo>
                      <a:cubicBezTo>
                        <a:pt x="0" y="47"/>
                        <a:pt x="5" y="52"/>
                        <a:pt x="11" y="52"/>
                      </a:cubicBezTo>
                      <a:cubicBezTo>
                        <a:pt x="355" y="52"/>
                        <a:pt x="355" y="52"/>
                        <a:pt x="355" y="52"/>
                      </a:cubicBezTo>
                      <a:cubicBezTo>
                        <a:pt x="357" y="52"/>
                        <a:pt x="360" y="51"/>
                        <a:pt x="362" y="50"/>
                      </a:cubicBezTo>
                      <a:lnTo>
                        <a:pt x="362" y="2"/>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2" name="Freeform 51"/>
                <p:cNvSpPr>
                  <a:spLocks/>
                </p:cNvSpPr>
                <p:nvPr/>
              </p:nvSpPr>
              <p:spPr bwMode="auto">
                <a:xfrm>
                  <a:off x="3974922" y="1653587"/>
                  <a:ext cx="5760499" cy="935678"/>
                </a:xfrm>
                <a:custGeom>
                  <a:avLst/>
                  <a:gdLst>
                    <a:gd name="T0" fmla="*/ 321 w 321"/>
                    <a:gd name="T1" fmla="*/ 0 h 60"/>
                    <a:gd name="T2" fmla="*/ 45 w 321"/>
                    <a:gd name="T3" fmla="*/ 0 h 60"/>
                    <a:gd name="T4" fmla="*/ 26 w 321"/>
                    <a:gd name="T5" fmla="*/ 14 h 60"/>
                    <a:gd name="T6" fmla="*/ 0 w 321"/>
                    <a:gd name="T7" fmla="*/ 60 h 60"/>
                    <a:gd name="T8" fmla="*/ 321 w 321"/>
                    <a:gd name="T9" fmla="*/ 60 h 60"/>
                    <a:gd name="T10" fmla="*/ 321 w 321"/>
                    <a:gd name="T11" fmla="*/ 0 h 60"/>
                  </a:gdLst>
                  <a:ahLst/>
                  <a:cxnLst>
                    <a:cxn ang="0">
                      <a:pos x="T0" y="T1"/>
                    </a:cxn>
                    <a:cxn ang="0">
                      <a:pos x="T2" y="T3"/>
                    </a:cxn>
                    <a:cxn ang="0">
                      <a:pos x="T4" y="T5"/>
                    </a:cxn>
                    <a:cxn ang="0">
                      <a:pos x="T6" y="T7"/>
                    </a:cxn>
                    <a:cxn ang="0">
                      <a:pos x="T8" y="T9"/>
                    </a:cxn>
                    <a:cxn ang="0">
                      <a:pos x="T10" y="T11"/>
                    </a:cxn>
                  </a:cxnLst>
                  <a:rect l="0" t="0" r="r" b="b"/>
                  <a:pathLst>
                    <a:path w="321" h="60">
                      <a:moveTo>
                        <a:pt x="321" y="0"/>
                      </a:moveTo>
                      <a:cubicBezTo>
                        <a:pt x="45" y="0"/>
                        <a:pt x="45" y="0"/>
                        <a:pt x="45" y="0"/>
                      </a:cubicBezTo>
                      <a:cubicBezTo>
                        <a:pt x="33" y="1"/>
                        <a:pt x="26" y="14"/>
                        <a:pt x="26" y="14"/>
                      </a:cubicBezTo>
                      <a:cubicBezTo>
                        <a:pt x="0" y="60"/>
                        <a:pt x="0" y="60"/>
                        <a:pt x="0" y="60"/>
                      </a:cubicBezTo>
                      <a:cubicBezTo>
                        <a:pt x="321" y="60"/>
                        <a:pt x="321" y="60"/>
                        <a:pt x="321" y="60"/>
                      </a:cubicBezTo>
                      <a:lnTo>
                        <a:pt x="321" y="0"/>
                      </a:lnTo>
                      <a:close/>
                    </a:path>
                  </a:pathLst>
                </a:custGeom>
                <a:solidFill>
                  <a:srgbClr val="0070C0">
                    <a:alpha val="85000"/>
                  </a:srgbClr>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3" name="Freeform 52"/>
                <p:cNvSpPr>
                  <a:spLocks/>
                </p:cNvSpPr>
                <p:nvPr/>
              </p:nvSpPr>
              <p:spPr bwMode="auto">
                <a:xfrm>
                  <a:off x="4456534" y="2398494"/>
                  <a:ext cx="4687462" cy="808499"/>
                </a:xfrm>
                <a:custGeom>
                  <a:avLst/>
                  <a:gdLst>
                    <a:gd name="T0" fmla="*/ 302 w 302"/>
                    <a:gd name="T1" fmla="*/ 0 h 52"/>
                    <a:gd name="T2" fmla="*/ 11 w 302"/>
                    <a:gd name="T3" fmla="*/ 0 h 52"/>
                    <a:gd name="T4" fmla="*/ 0 w 302"/>
                    <a:gd name="T5" fmla="*/ 11 h 52"/>
                    <a:gd name="T6" fmla="*/ 0 w 302"/>
                    <a:gd name="T7" fmla="*/ 41 h 52"/>
                    <a:gd name="T8" fmla="*/ 11 w 302"/>
                    <a:gd name="T9" fmla="*/ 52 h 52"/>
                    <a:gd name="T10" fmla="*/ 302 w 302"/>
                    <a:gd name="T11" fmla="*/ 52 h 52"/>
                    <a:gd name="T12" fmla="*/ 302 w 30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302" h="52">
                      <a:moveTo>
                        <a:pt x="302" y="0"/>
                      </a:moveTo>
                      <a:cubicBezTo>
                        <a:pt x="11" y="0"/>
                        <a:pt x="11" y="0"/>
                        <a:pt x="11" y="0"/>
                      </a:cubicBezTo>
                      <a:cubicBezTo>
                        <a:pt x="5" y="0"/>
                        <a:pt x="0" y="5"/>
                        <a:pt x="0" y="11"/>
                      </a:cubicBezTo>
                      <a:cubicBezTo>
                        <a:pt x="0" y="41"/>
                        <a:pt x="0" y="41"/>
                        <a:pt x="0" y="41"/>
                      </a:cubicBezTo>
                      <a:cubicBezTo>
                        <a:pt x="0" y="47"/>
                        <a:pt x="5" y="52"/>
                        <a:pt x="11" y="52"/>
                      </a:cubicBezTo>
                      <a:cubicBezTo>
                        <a:pt x="302" y="52"/>
                        <a:pt x="302" y="52"/>
                        <a:pt x="302" y="52"/>
                      </a:cubicBezTo>
                      <a:lnTo>
                        <a:pt x="302"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4" name="Freeform 53"/>
                <p:cNvSpPr>
                  <a:spLocks/>
                </p:cNvSpPr>
                <p:nvPr/>
              </p:nvSpPr>
              <p:spPr bwMode="auto">
                <a:xfrm>
                  <a:off x="5092429" y="2271314"/>
                  <a:ext cx="4642992" cy="935678"/>
                </a:xfrm>
                <a:custGeom>
                  <a:avLst/>
                  <a:gdLst>
                    <a:gd name="T0" fmla="*/ 261 w 261"/>
                    <a:gd name="T1" fmla="*/ 0 h 60"/>
                    <a:gd name="T2" fmla="*/ 45 w 261"/>
                    <a:gd name="T3" fmla="*/ 0 h 60"/>
                    <a:gd name="T4" fmla="*/ 26 w 261"/>
                    <a:gd name="T5" fmla="*/ 14 h 60"/>
                    <a:gd name="T6" fmla="*/ 0 w 261"/>
                    <a:gd name="T7" fmla="*/ 60 h 60"/>
                    <a:gd name="T8" fmla="*/ 261 w 261"/>
                    <a:gd name="T9" fmla="*/ 60 h 60"/>
                    <a:gd name="T10" fmla="*/ 261 w 261"/>
                    <a:gd name="T11" fmla="*/ 0 h 60"/>
                  </a:gdLst>
                  <a:ahLst/>
                  <a:cxnLst>
                    <a:cxn ang="0">
                      <a:pos x="T0" y="T1"/>
                    </a:cxn>
                    <a:cxn ang="0">
                      <a:pos x="T2" y="T3"/>
                    </a:cxn>
                    <a:cxn ang="0">
                      <a:pos x="T4" y="T5"/>
                    </a:cxn>
                    <a:cxn ang="0">
                      <a:pos x="T6" y="T7"/>
                    </a:cxn>
                    <a:cxn ang="0">
                      <a:pos x="T8" y="T9"/>
                    </a:cxn>
                    <a:cxn ang="0">
                      <a:pos x="T10" y="T11"/>
                    </a:cxn>
                  </a:cxnLst>
                  <a:rect l="0" t="0" r="r" b="b"/>
                  <a:pathLst>
                    <a:path w="261" h="60">
                      <a:moveTo>
                        <a:pt x="261" y="0"/>
                      </a:moveTo>
                      <a:cubicBezTo>
                        <a:pt x="45" y="0"/>
                        <a:pt x="45" y="0"/>
                        <a:pt x="45" y="0"/>
                      </a:cubicBezTo>
                      <a:cubicBezTo>
                        <a:pt x="33" y="1"/>
                        <a:pt x="26" y="14"/>
                        <a:pt x="26" y="14"/>
                      </a:cubicBezTo>
                      <a:cubicBezTo>
                        <a:pt x="0" y="60"/>
                        <a:pt x="0" y="60"/>
                        <a:pt x="0" y="60"/>
                      </a:cubicBezTo>
                      <a:cubicBezTo>
                        <a:pt x="261" y="60"/>
                        <a:pt x="261" y="60"/>
                        <a:pt x="261" y="60"/>
                      </a:cubicBezTo>
                      <a:lnTo>
                        <a:pt x="261" y="0"/>
                      </a:lnTo>
                      <a:close/>
                    </a:path>
                  </a:pathLst>
                </a:custGeom>
                <a:solidFill>
                  <a:schemeClr val="accent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5" name="Freeform 54"/>
                <p:cNvSpPr>
                  <a:spLocks/>
                </p:cNvSpPr>
                <p:nvPr/>
              </p:nvSpPr>
              <p:spPr bwMode="auto">
                <a:xfrm>
                  <a:off x="5355875" y="2970797"/>
                  <a:ext cx="3788121" cy="808499"/>
                </a:xfrm>
                <a:custGeom>
                  <a:avLst/>
                  <a:gdLst>
                    <a:gd name="T0" fmla="*/ 244 w 244"/>
                    <a:gd name="T1" fmla="*/ 0 h 52"/>
                    <a:gd name="T2" fmla="*/ 11 w 244"/>
                    <a:gd name="T3" fmla="*/ 0 h 52"/>
                    <a:gd name="T4" fmla="*/ 0 w 244"/>
                    <a:gd name="T5" fmla="*/ 11 h 52"/>
                    <a:gd name="T6" fmla="*/ 0 w 244"/>
                    <a:gd name="T7" fmla="*/ 41 h 52"/>
                    <a:gd name="T8" fmla="*/ 11 w 244"/>
                    <a:gd name="T9" fmla="*/ 52 h 52"/>
                    <a:gd name="T10" fmla="*/ 244 w 244"/>
                    <a:gd name="T11" fmla="*/ 52 h 52"/>
                    <a:gd name="T12" fmla="*/ 244 w 24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44" h="52">
                      <a:moveTo>
                        <a:pt x="244" y="0"/>
                      </a:moveTo>
                      <a:cubicBezTo>
                        <a:pt x="11" y="0"/>
                        <a:pt x="11" y="0"/>
                        <a:pt x="11" y="0"/>
                      </a:cubicBezTo>
                      <a:cubicBezTo>
                        <a:pt x="5" y="0"/>
                        <a:pt x="0" y="5"/>
                        <a:pt x="0" y="11"/>
                      </a:cubicBezTo>
                      <a:cubicBezTo>
                        <a:pt x="0" y="41"/>
                        <a:pt x="0" y="41"/>
                        <a:pt x="0" y="41"/>
                      </a:cubicBezTo>
                      <a:cubicBezTo>
                        <a:pt x="0" y="47"/>
                        <a:pt x="5" y="52"/>
                        <a:pt x="11" y="52"/>
                      </a:cubicBezTo>
                      <a:cubicBezTo>
                        <a:pt x="244" y="52"/>
                        <a:pt x="244" y="52"/>
                        <a:pt x="244" y="52"/>
                      </a:cubicBezTo>
                      <a:lnTo>
                        <a:pt x="244"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6" name="Freeform 55"/>
                <p:cNvSpPr>
                  <a:spLocks/>
                </p:cNvSpPr>
                <p:nvPr/>
              </p:nvSpPr>
              <p:spPr bwMode="auto">
                <a:xfrm>
                  <a:off x="5877765" y="2852705"/>
                  <a:ext cx="3857656" cy="926591"/>
                </a:xfrm>
                <a:custGeom>
                  <a:avLst/>
                  <a:gdLst>
                    <a:gd name="T0" fmla="*/ 203 w 203"/>
                    <a:gd name="T1" fmla="*/ 0 h 60"/>
                    <a:gd name="T2" fmla="*/ 45 w 203"/>
                    <a:gd name="T3" fmla="*/ 0 h 60"/>
                    <a:gd name="T4" fmla="*/ 26 w 203"/>
                    <a:gd name="T5" fmla="*/ 14 h 60"/>
                    <a:gd name="T6" fmla="*/ 0 w 203"/>
                    <a:gd name="T7" fmla="*/ 60 h 60"/>
                    <a:gd name="T8" fmla="*/ 203 w 203"/>
                    <a:gd name="T9" fmla="*/ 60 h 60"/>
                    <a:gd name="T10" fmla="*/ 203 w 203"/>
                    <a:gd name="T11" fmla="*/ 0 h 60"/>
                  </a:gdLst>
                  <a:ahLst/>
                  <a:cxnLst>
                    <a:cxn ang="0">
                      <a:pos x="T0" y="T1"/>
                    </a:cxn>
                    <a:cxn ang="0">
                      <a:pos x="T2" y="T3"/>
                    </a:cxn>
                    <a:cxn ang="0">
                      <a:pos x="T4" y="T5"/>
                    </a:cxn>
                    <a:cxn ang="0">
                      <a:pos x="T6" y="T7"/>
                    </a:cxn>
                    <a:cxn ang="0">
                      <a:pos x="T8" y="T9"/>
                    </a:cxn>
                    <a:cxn ang="0">
                      <a:pos x="T10" y="T11"/>
                    </a:cxn>
                  </a:cxnLst>
                  <a:rect l="0" t="0" r="r" b="b"/>
                  <a:pathLst>
                    <a:path w="203" h="60">
                      <a:moveTo>
                        <a:pt x="203" y="0"/>
                      </a:moveTo>
                      <a:cubicBezTo>
                        <a:pt x="45" y="0"/>
                        <a:pt x="45" y="0"/>
                        <a:pt x="45" y="0"/>
                      </a:cubicBezTo>
                      <a:cubicBezTo>
                        <a:pt x="33" y="1"/>
                        <a:pt x="26" y="14"/>
                        <a:pt x="26" y="14"/>
                      </a:cubicBezTo>
                      <a:cubicBezTo>
                        <a:pt x="0" y="60"/>
                        <a:pt x="0" y="60"/>
                        <a:pt x="0" y="60"/>
                      </a:cubicBezTo>
                      <a:cubicBezTo>
                        <a:pt x="203" y="60"/>
                        <a:pt x="203" y="60"/>
                        <a:pt x="203" y="60"/>
                      </a:cubicBezTo>
                      <a:lnTo>
                        <a:pt x="203" y="0"/>
                      </a:lnTo>
                      <a:close/>
                    </a:path>
                  </a:pathLst>
                </a:custGeom>
                <a:solidFill>
                  <a:srgbClr val="0182C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7" name="Freeform 56"/>
                <p:cNvSpPr>
                  <a:spLocks/>
                </p:cNvSpPr>
                <p:nvPr/>
              </p:nvSpPr>
              <p:spPr bwMode="auto">
                <a:xfrm>
                  <a:off x="6139946" y="3515851"/>
                  <a:ext cx="3004049" cy="808499"/>
                </a:xfrm>
                <a:custGeom>
                  <a:avLst/>
                  <a:gdLst>
                    <a:gd name="T0" fmla="*/ 183 w 183"/>
                    <a:gd name="T1" fmla="*/ 0 h 52"/>
                    <a:gd name="T2" fmla="*/ 11 w 183"/>
                    <a:gd name="T3" fmla="*/ 0 h 52"/>
                    <a:gd name="T4" fmla="*/ 0 w 183"/>
                    <a:gd name="T5" fmla="*/ 11 h 52"/>
                    <a:gd name="T6" fmla="*/ 0 w 183"/>
                    <a:gd name="T7" fmla="*/ 41 h 52"/>
                    <a:gd name="T8" fmla="*/ 11 w 183"/>
                    <a:gd name="T9" fmla="*/ 52 h 52"/>
                    <a:gd name="T10" fmla="*/ 183 w 183"/>
                    <a:gd name="T11" fmla="*/ 52 h 52"/>
                    <a:gd name="T12" fmla="*/ 183 w 18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83" h="52">
                      <a:moveTo>
                        <a:pt x="183" y="0"/>
                      </a:moveTo>
                      <a:cubicBezTo>
                        <a:pt x="11" y="0"/>
                        <a:pt x="11" y="0"/>
                        <a:pt x="11" y="0"/>
                      </a:cubicBezTo>
                      <a:cubicBezTo>
                        <a:pt x="5" y="0"/>
                        <a:pt x="0" y="5"/>
                        <a:pt x="0" y="11"/>
                      </a:cubicBezTo>
                      <a:cubicBezTo>
                        <a:pt x="0" y="41"/>
                        <a:pt x="0" y="41"/>
                        <a:pt x="0" y="41"/>
                      </a:cubicBezTo>
                      <a:cubicBezTo>
                        <a:pt x="0" y="47"/>
                        <a:pt x="5" y="52"/>
                        <a:pt x="11" y="52"/>
                      </a:cubicBezTo>
                      <a:cubicBezTo>
                        <a:pt x="183" y="52"/>
                        <a:pt x="183" y="52"/>
                        <a:pt x="183" y="52"/>
                      </a:cubicBezTo>
                      <a:lnTo>
                        <a:pt x="183"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8" name="Freeform 57"/>
                <p:cNvSpPr>
                  <a:spLocks/>
                </p:cNvSpPr>
                <p:nvPr/>
              </p:nvSpPr>
              <p:spPr bwMode="auto">
                <a:xfrm>
                  <a:off x="6761475" y="3397759"/>
                  <a:ext cx="2973946" cy="926591"/>
                </a:xfrm>
                <a:custGeom>
                  <a:avLst/>
                  <a:gdLst>
                    <a:gd name="T0" fmla="*/ 142 w 142"/>
                    <a:gd name="T1" fmla="*/ 0 h 60"/>
                    <a:gd name="T2" fmla="*/ 45 w 142"/>
                    <a:gd name="T3" fmla="*/ 0 h 60"/>
                    <a:gd name="T4" fmla="*/ 26 w 142"/>
                    <a:gd name="T5" fmla="*/ 14 h 60"/>
                    <a:gd name="T6" fmla="*/ 0 w 142"/>
                    <a:gd name="T7" fmla="*/ 60 h 60"/>
                    <a:gd name="T8" fmla="*/ 142 w 142"/>
                    <a:gd name="T9" fmla="*/ 60 h 60"/>
                    <a:gd name="T10" fmla="*/ 142 w 142"/>
                    <a:gd name="T11" fmla="*/ 0 h 60"/>
                  </a:gdLst>
                  <a:ahLst/>
                  <a:cxnLst>
                    <a:cxn ang="0">
                      <a:pos x="T0" y="T1"/>
                    </a:cxn>
                    <a:cxn ang="0">
                      <a:pos x="T2" y="T3"/>
                    </a:cxn>
                    <a:cxn ang="0">
                      <a:pos x="T4" y="T5"/>
                    </a:cxn>
                    <a:cxn ang="0">
                      <a:pos x="T6" y="T7"/>
                    </a:cxn>
                    <a:cxn ang="0">
                      <a:pos x="T8" y="T9"/>
                    </a:cxn>
                    <a:cxn ang="0">
                      <a:pos x="T10" y="T11"/>
                    </a:cxn>
                  </a:cxnLst>
                  <a:rect l="0" t="0" r="r" b="b"/>
                  <a:pathLst>
                    <a:path w="142" h="60">
                      <a:moveTo>
                        <a:pt x="142" y="0"/>
                      </a:moveTo>
                      <a:cubicBezTo>
                        <a:pt x="45" y="0"/>
                        <a:pt x="45" y="0"/>
                        <a:pt x="45" y="0"/>
                      </a:cubicBezTo>
                      <a:cubicBezTo>
                        <a:pt x="33" y="1"/>
                        <a:pt x="26" y="14"/>
                        <a:pt x="26" y="14"/>
                      </a:cubicBezTo>
                      <a:cubicBezTo>
                        <a:pt x="0" y="60"/>
                        <a:pt x="0" y="60"/>
                        <a:pt x="0" y="60"/>
                      </a:cubicBezTo>
                      <a:cubicBezTo>
                        <a:pt x="142" y="60"/>
                        <a:pt x="142" y="60"/>
                        <a:pt x="142" y="60"/>
                      </a:cubicBezTo>
                      <a:lnTo>
                        <a:pt x="142" y="0"/>
                      </a:lnTo>
                      <a:close/>
                    </a:path>
                  </a:pathLst>
                </a:custGeom>
                <a:solidFill>
                  <a:schemeClr val="accent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9" name="TextBox 58"/>
                <p:cNvSpPr txBox="1"/>
                <p:nvPr/>
              </p:nvSpPr>
              <p:spPr>
                <a:xfrm>
                  <a:off x="4711261" y="1808187"/>
                  <a:ext cx="4992231" cy="331255"/>
                </a:xfrm>
                <a:prstGeom prst="rect">
                  <a:avLst/>
                </a:prstGeom>
                <a:noFill/>
              </p:spPr>
              <p:txBody>
                <a:bodyPr wrap="square" rtlCol="0">
                  <a:spAutoFit/>
                </a:bodyPr>
                <a:lstStyle/>
                <a:p>
                  <a:pPr algn="just"/>
                  <a:r>
                    <a:rPr lang="en-US" sz="1000" dirty="0">
                      <a:solidFill>
                        <a:schemeClr val="bg1"/>
                      </a:solidFill>
                      <a:latin typeface="Arial" panose="020B0604020202020204" pitchFamily="34" charset="0"/>
                      <a:cs typeface="Arial" panose="020B0604020202020204" pitchFamily="34" charset="0"/>
                    </a:rPr>
                    <a:t>Infosys legacy modernization practice has a strong focus on “DevOps for Mainframes” under the “Renew” Solutions of the ART (</a:t>
                  </a:r>
                  <a:r>
                    <a:rPr lang="en-US" sz="1000" i="1" dirty="0">
                      <a:solidFill>
                        <a:schemeClr val="bg1"/>
                      </a:solidFill>
                      <a:latin typeface="Arial" panose="020B0604020202020204" pitchFamily="34" charset="0"/>
                      <a:cs typeface="Arial" panose="020B0604020202020204" pitchFamily="34" charset="0"/>
                    </a:rPr>
                    <a:t>Accelerate-Renew-Transform</a:t>
                  </a:r>
                  <a:r>
                    <a:rPr lang="en-US" sz="1000" dirty="0">
                      <a:solidFill>
                        <a:schemeClr val="bg1"/>
                      </a:solidFill>
                      <a:latin typeface="Arial" panose="020B0604020202020204" pitchFamily="34" charset="0"/>
                      <a:cs typeface="Arial" panose="020B0604020202020204" pitchFamily="34" charset="0"/>
                    </a:rPr>
                    <a:t>) framework </a:t>
                  </a:r>
                </a:p>
              </p:txBody>
            </p:sp>
            <p:sp>
              <p:nvSpPr>
                <p:cNvPr id="60" name="TextBox 59"/>
                <p:cNvSpPr txBox="1"/>
                <p:nvPr/>
              </p:nvSpPr>
              <p:spPr>
                <a:xfrm>
                  <a:off x="5642078" y="2360054"/>
                  <a:ext cx="3914283" cy="458661"/>
                </a:xfrm>
                <a:prstGeom prst="rect">
                  <a:avLst/>
                </a:prstGeom>
                <a:noFill/>
              </p:spPr>
              <p:txBody>
                <a:bodyPr wrap="square" rtlCol="0">
                  <a:spAutoFit/>
                </a:bodyPr>
                <a:lstStyle/>
                <a:p>
                  <a:pPr algn="just"/>
                  <a:r>
                    <a:rPr lang="en-US" sz="1000" dirty="0">
                      <a:solidFill>
                        <a:schemeClr val="bg1"/>
                      </a:solidFill>
                      <a:latin typeface="Arial" panose="020B0604020202020204" pitchFamily="34" charset="0"/>
                      <a:cs typeface="Arial" panose="020B0604020202020204" pitchFamily="34" charset="0"/>
                    </a:rPr>
                    <a:t>Infosys is currently helping more than 10 clients on “DevOps for Mainframes”.</a:t>
                  </a:r>
                </a:p>
                <a:p>
                  <a:pPr algn="just"/>
                  <a:r>
                    <a:rPr lang="en-US" sz="1000" dirty="0">
                      <a:solidFill>
                        <a:schemeClr val="bg1"/>
                      </a:solidFill>
                      <a:latin typeface="Arial" panose="020B0604020202020204" pitchFamily="34" charset="0"/>
                      <a:cs typeface="Arial" panose="020B0604020202020204" pitchFamily="34" charset="0"/>
                    </a:rPr>
                    <a:t>Our success stories were the first in this space – Environment virtualization and containerization using zD&amp;T, </a:t>
                  </a:r>
                  <a:r>
                    <a:rPr lang="en-US" sz="1000" dirty="0" err="1">
                      <a:solidFill>
                        <a:schemeClr val="bg1"/>
                      </a:solidFill>
                      <a:latin typeface="Arial" panose="020B0604020202020204" pitchFamily="34" charset="0"/>
                      <a:cs typeface="Arial" panose="020B0604020202020204" pitchFamily="34" charset="0"/>
                    </a:rPr>
                    <a:t>IDz</a:t>
                  </a:r>
                  <a:r>
                    <a:rPr lang="en-US" sz="1000" dirty="0">
                      <a:solidFill>
                        <a:schemeClr val="bg1"/>
                      </a:solidFill>
                      <a:latin typeface="Arial" panose="020B0604020202020204" pitchFamily="34" charset="0"/>
                      <a:cs typeface="Arial" panose="020B0604020202020204" pitchFamily="34" charset="0"/>
                    </a:rPr>
                    <a:t> – Changeman Integration, Improving Peer Reviews etc.</a:t>
                  </a:r>
                </a:p>
              </p:txBody>
            </p:sp>
            <p:sp>
              <p:nvSpPr>
                <p:cNvPr id="61" name="TextBox 60"/>
                <p:cNvSpPr txBox="1"/>
                <p:nvPr/>
              </p:nvSpPr>
              <p:spPr>
                <a:xfrm>
                  <a:off x="6536464" y="2959140"/>
                  <a:ext cx="3129421" cy="458661"/>
                </a:xfrm>
                <a:prstGeom prst="rect">
                  <a:avLst/>
                </a:prstGeom>
                <a:noFill/>
              </p:spPr>
              <p:txBody>
                <a:bodyPr wrap="square" rtlCol="0">
                  <a:spAutoFit/>
                </a:bodyPr>
                <a:lstStyle/>
                <a:p>
                  <a:pPr algn="just"/>
                  <a:r>
                    <a:rPr lang="en-US" sz="1000" dirty="0">
                      <a:solidFill>
                        <a:schemeClr val="bg1"/>
                      </a:solidFill>
                      <a:latin typeface="Arial" panose="020B0604020202020204" pitchFamily="34" charset="0"/>
                      <a:cs typeface="Arial" panose="020B0604020202020204" pitchFamily="34" charset="0"/>
                    </a:rPr>
                    <a:t>Infosys has a strong partnership with DevOps Tool vendors – IBM, Compuware, Microfocus etc. and we help them with suggestions/ requirements leading in improvising the tools. </a:t>
                  </a:r>
                </a:p>
              </p:txBody>
            </p:sp>
            <p:sp>
              <p:nvSpPr>
                <p:cNvPr id="62" name="TextBox 61"/>
                <p:cNvSpPr txBox="1"/>
                <p:nvPr/>
              </p:nvSpPr>
              <p:spPr>
                <a:xfrm>
                  <a:off x="7326203" y="3505888"/>
                  <a:ext cx="2339682" cy="330724"/>
                </a:xfrm>
                <a:prstGeom prst="rect">
                  <a:avLst/>
                </a:prstGeom>
                <a:noFill/>
              </p:spPr>
              <p:txBody>
                <a:bodyPr wrap="square" rtlCol="0">
                  <a:spAutoFit/>
                </a:bodyPr>
                <a:lstStyle/>
                <a:p>
                  <a:pPr algn="just"/>
                  <a:r>
                    <a:rPr lang="en-US" sz="998" dirty="0">
                      <a:solidFill>
                        <a:schemeClr val="bg1"/>
                      </a:solidFill>
                      <a:latin typeface="Arial" panose="020B0604020202020204" pitchFamily="34" charset="0"/>
                      <a:cs typeface="Arial" panose="020B0604020202020204" pitchFamily="34" charset="0"/>
                    </a:rPr>
                    <a:t>Infosys ETA team provides trainings on DevOps and Tools – </a:t>
                  </a:r>
                  <a:r>
                    <a:rPr lang="en-US" sz="998" dirty="0" err="1">
                      <a:solidFill>
                        <a:schemeClr val="bg1"/>
                      </a:solidFill>
                      <a:latin typeface="Arial" panose="020B0604020202020204" pitchFamily="34" charset="0"/>
                      <a:cs typeface="Arial" panose="020B0604020202020204" pitchFamily="34" charset="0"/>
                    </a:rPr>
                    <a:t>IDz</a:t>
                  </a:r>
                  <a:r>
                    <a:rPr lang="en-US" sz="998" dirty="0">
                      <a:solidFill>
                        <a:schemeClr val="bg1"/>
                      </a:solidFill>
                      <a:latin typeface="Arial" panose="020B0604020202020204" pitchFamily="34" charset="0"/>
                      <a:cs typeface="Arial" panose="020B0604020202020204" pitchFamily="34" charset="0"/>
                    </a:rPr>
                    <a:t>, RTC - internally and at client sites too.</a:t>
                  </a:r>
                </a:p>
              </p:txBody>
            </p:sp>
          </p:grpSp>
          <p:grpSp>
            <p:nvGrpSpPr>
              <p:cNvPr id="10" name="Group 9"/>
              <p:cNvGrpSpPr/>
              <p:nvPr/>
            </p:nvGrpSpPr>
            <p:grpSpPr>
              <a:xfrm>
                <a:off x="563207" y="1310132"/>
                <a:ext cx="689696" cy="663138"/>
                <a:chOff x="9291637" y="-723901"/>
                <a:chExt cx="1319213" cy="1268414"/>
              </a:xfrm>
            </p:grpSpPr>
            <p:sp>
              <p:nvSpPr>
                <p:cNvPr id="36" name="Freeform 5"/>
                <p:cNvSpPr>
                  <a:spLocks/>
                </p:cNvSpPr>
                <p:nvPr/>
              </p:nvSpPr>
              <p:spPr bwMode="auto">
                <a:xfrm>
                  <a:off x="9291637" y="-180975"/>
                  <a:ext cx="1177925" cy="725488"/>
                </a:xfrm>
                <a:custGeom>
                  <a:avLst/>
                  <a:gdLst>
                    <a:gd name="T0" fmla="*/ 130 w 1540"/>
                    <a:gd name="T1" fmla="*/ 159 h 948"/>
                    <a:gd name="T2" fmla="*/ 117 w 1540"/>
                    <a:gd name="T3" fmla="*/ 179 h 948"/>
                    <a:gd name="T4" fmla="*/ 75 w 1540"/>
                    <a:gd name="T5" fmla="*/ 222 h 948"/>
                    <a:gd name="T6" fmla="*/ 17 w 1540"/>
                    <a:gd name="T7" fmla="*/ 216 h 948"/>
                    <a:gd name="T8" fmla="*/ 16 w 1540"/>
                    <a:gd name="T9" fmla="*/ 158 h 948"/>
                    <a:gd name="T10" fmla="*/ 158 w 1540"/>
                    <a:gd name="T11" fmla="*/ 16 h 948"/>
                    <a:gd name="T12" fmla="*/ 214 w 1540"/>
                    <a:gd name="T13" fmla="*/ 16 h 948"/>
                    <a:gd name="T14" fmla="*/ 355 w 1540"/>
                    <a:gd name="T15" fmla="*/ 158 h 948"/>
                    <a:gd name="T16" fmla="*/ 354 w 1540"/>
                    <a:gd name="T17" fmla="*/ 217 h 948"/>
                    <a:gd name="T18" fmla="*/ 292 w 1540"/>
                    <a:gd name="T19" fmla="*/ 219 h 948"/>
                    <a:gd name="T20" fmla="*/ 263 w 1540"/>
                    <a:gd name="T21" fmla="*/ 191 h 948"/>
                    <a:gd name="T22" fmla="*/ 235 w 1540"/>
                    <a:gd name="T23" fmla="*/ 160 h 948"/>
                    <a:gd name="T24" fmla="*/ 245 w 1540"/>
                    <a:gd name="T25" fmla="*/ 310 h 948"/>
                    <a:gd name="T26" fmla="*/ 769 w 1540"/>
                    <a:gd name="T27" fmla="*/ 812 h 948"/>
                    <a:gd name="T28" fmla="*/ 1399 w 1540"/>
                    <a:gd name="T29" fmla="*/ 529 h 948"/>
                    <a:gd name="T30" fmla="*/ 1444 w 1540"/>
                    <a:gd name="T31" fmla="*/ 447 h 948"/>
                    <a:gd name="T32" fmla="*/ 1506 w 1540"/>
                    <a:gd name="T33" fmla="*/ 417 h 948"/>
                    <a:gd name="T34" fmla="*/ 1525 w 1540"/>
                    <a:gd name="T35" fmla="*/ 485 h 948"/>
                    <a:gd name="T36" fmla="*/ 1018 w 1540"/>
                    <a:gd name="T37" fmla="*/ 892 h 948"/>
                    <a:gd name="T38" fmla="*/ 322 w 1540"/>
                    <a:gd name="T39" fmla="*/ 663 h 948"/>
                    <a:gd name="T40" fmla="*/ 145 w 1540"/>
                    <a:gd name="T41" fmla="*/ 234 h 948"/>
                    <a:gd name="T42" fmla="*/ 140 w 1540"/>
                    <a:gd name="T43" fmla="*/ 165 h 948"/>
                    <a:gd name="T44" fmla="*/ 130 w 1540"/>
                    <a:gd name="T45" fmla="*/ 159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0" h="948">
                      <a:moveTo>
                        <a:pt x="130" y="159"/>
                      </a:moveTo>
                      <a:cubicBezTo>
                        <a:pt x="126" y="166"/>
                        <a:pt x="123" y="174"/>
                        <a:pt x="117" y="179"/>
                      </a:cubicBezTo>
                      <a:cubicBezTo>
                        <a:pt x="104" y="194"/>
                        <a:pt x="90" y="209"/>
                        <a:pt x="75" y="222"/>
                      </a:cubicBezTo>
                      <a:cubicBezTo>
                        <a:pt x="57" y="236"/>
                        <a:pt x="32" y="232"/>
                        <a:pt x="17" y="216"/>
                      </a:cubicBezTo>
                      <a:cubicBezTo>
                        <a:pt x="2" y="199"/>
                        <a:pt x="0" y="174"/>
                        <a:pt x="16" y="158"/>
                      </a:cubicBezTo>
                      <a:cubicBezTo>
                        <a:pt x="63" y="110"/>
                        <a:pt x="110" y="63"/>
                        <a:pt x="158" y="16"/>
                      </a:cubicBezTo>
                      <a:cubicBezTo>
                        <a:pt x="174" y="0"/>
                        <a:pt x="197" y="0"/>
                        <a:pt x="214" y="16"/>
                      </a:cubicBezTo>
                      <a:cubicBezTo>
                        <a:pt x="262" y="63"/>
                        <a:pt x="309" y="110"/>
                        <a:pt x="355" y="158"/>
                      </a:cubicBezTo>
                      <a:cubicBezTo>
                        <a:pt x="372" y="175"/>
                        <a:pt x="370" y="201"/>
                        <a:pt x="354" y="217"/>
                      </a:cubicBezTo>
                      <a:cubicBezTo>
                        <a:pt x="337" y="234"/>
                        <a:pt x="312" y="235"/>
                        <a:pt x="292" y="219"/>
                      </a:cubicBezTo>
                      <a:cubicBezTo>
                        <a:pt x="282" y="210"/>
                        <a:pt x="273" y="200"/>
                        <a:pt x="263" y="191"/>
                      </a:cubicBezTo>
                      <a:cubicBezTo>
                        <a:pt x="255" y="182"/>
                        <a:pt x="247" y="173"/>
                        <a:pt x="235" y="160"/>
                      </a:cubicBezTo>
                      <a:cubicBezTo>
                        <a:pt x="228" y="215"/>
                        <a:pt x="235" y="263"/>
                        <a:pt x="245" y="310"/>
                      </a:cubicBezTo>
                      <a:cubicBezTo>
                        <a:pt x="309" y="627"/>
                        <a:pt x="540" y="777"/>
                        <a:pt x="769" y="812"/>
                      </a:cubicBezTo>
                      <a:cubicBezTo>
                        <a:pt x="1036" y="853"/>
                        <a:pt x="1246" y="750"/>
                        <a:pt x="1399" y="529"/>
                      </a:cubicBezTo>
                      <a:cubicBezTo>
                        <a:pt x="1416" y="504"/>
                        <a:pt x="1430" y="475"/>
                        <a:pt x="1444" y="447"/>
                      </a:cubicBezTo>
                      <a:cubicBezTo>
                        <a:pt x="1459" y="417"/>
                        <a:pt x="1481" y="406"/>
                        <a:pt x="1506" y="417"/>
                      </a:cubicBezTo>
                      <a:cubicBezTo>
                        <a:pt x="1532" y="428"/>
                        <a:pt x="1540" y="454"/>
                        <a:pt x="1525" y="485"/>
                      </a:cubicBezTo>
                      <a:cubicBezTo>
                        <a:pt x="1421" y="701"/>
                        <a:pt x="1254" y="844"/>
                        <a:pt x="1018" y="892"/>
                      </a:cubicBezTo>
                      <a:cubicBezTo>
                        <a:pt x="745" y="948"/>
                        <a:pt x="510" y="869"/>
                        <a:pt x="322" y="663"/>
                      </a:cubicBezTo>
                      <a:cubicBezTo>
                        <a:pt x="212" y="543"/>
                        <a:pt x="154" y="398"/>
                        <a:pt x="145" y="234"/>
                      </a:cubicBezTo>
                      <a:cubicBezTo>
                        <a:pt x="144" y="211"/>
                        <a:pt x="141" y="188"/>
                        <a:pt x="140" y="165"/>
                      </a:cubicBezTo>
                      <a:cubicBezTo>
                        <a:pt x="136" y="163"/>
                        <a:pt x="133" y="161"/>
                        <a:pt x="130" y="159"/>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7" name="Freeform 6"/>
                <p:cNvSpPr>
                  <a:spLocks/>
                </p:cNvSpPr>
                <p:nvPr/>
              </p:nvSpPr>
              <p:spPr bwMode="auto">
                <a:xfrm>
                  <a:off x="9744075" y="-431800"/>
                  <a:ext cx="417513" cy="268288"/>
                </a:xfrm>
                <a:custGeom>
                  <a:avLst/>
                  <a:gdLst>
                    <a:gd name="T0" fmla="*/ 298 w 546"/>
                    <a:gd name="T1" fmla="*/ 161 h 351"/>
                    <a:gd name="T2" fmla="*/ 413 w 546"/>
                    <a:gd name="T3" fmla="*/ 0 h 351"/>
                    <a:gd name="T4" fmla="*/ 483 w 546"/>
                    <a:gd name="T5" fmla="*/ 27 h 351"/>
                    <a:gd name="T6" fmla="*/ 536 w 546"/>
                    <a:gd name="T7" fmla="*/ 99 h 351"/>
                    <a:gd name="T8" fmla="*/ 532 w 546"/>
                    <a:gd name="T9" fmla="*/ 273 h 351"/>
                    <a:gd name="T10" fmla="*/ 455 w 546"/>
                    <a:gd name="T11" fmla="*/ 337 h 351"/>
                    <a:gd name="T12" fmla="*/ 76 w 546"/>
                    <a:gd name="T13" fmla="*/ 334 h 351"/>
                    <a:gd name="T14" fmla="*/ 22 w 546"/>
                    <a:gd name="T15" fmla="*/ 290 h 351"/>
                    <a:gd name="T16" fmla="*/ 16 w 546"/>
                    <a:gd name="T17" fmla="*/ 87 h 351"/>
                    <a:gd name="T18" fmla="*/ 53 w 546"/>
                    <a:gd name="T19" fmla="*/ 36 h 351"/>
                    <a:gd name="T20" fmla="*/ 136 w 546"/>
                    <a:gd name="T21" fmla="*/ 3 h 351"/>
                    <a:gd name="T22" fmla="*/ 250 w 546"/>
                    <a:gd name="T23" fmla="*/ 161 h 351"/>
                    <a:gd name="T24" fmla="*/ 261 w 546"/>
                    <a:gd name="T25" fmla="*/ 83 h 351"/>
                    <a:gd name="T26" fmla="*/ 229 w 546"/>
                    <a:gd name="T27" fmla="*/ 12 h 351"/>
                    <a:gd name="T28" fmla="*/ 319 w 546"/>
                    <a:gd name="T29" fmla="*/ 12 h 351"/>
                    <a:gd name="T30" fmla="*/ 287 w 546"/>
                    <a:gd name="T31" fmla="*/ 83 h 351"/>
                    <a:gd name="T32" fmla="*/ 298 w 546"/>
                    <a:gd name="T33" fmla="*/ 16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6" h="351">
                      <a:moveTo>
                        <a:pt x="298" y="161"/>
                      </a:moveTo>
                      <a:cubicBezTo>
                        <a:pt x="336" y="107"/>
                        <a:pt x="374" y="56"/>
                        <a:pt x="413" y="0"/>
                      </a:cubicBezTo>
                      <a:cubicBezTo>
                        <a:pt x="435" y="9"/>
                        <a:pt x="460" y="16"/>
                        <a:pt x="483" y="27"/>
                      </a:cubicBezTo>
                      <a:cubicBezTo>
                        <a:pt x="512" y="42"/>
                        <a:pt x="531" y="67"/>
                        <a:pt x="536" y="99"/>
                      </a:cubicBezTo>
                      <a:cubicBezTo>
                        <a:pt x="546" y="157"/>
                        <a:pt x="544" y="215"/>
                        <a:pt x="532" y="273"/>
                      </a:cubicBezTo>
                      <a:cubicBezTo>
                        <a:pt x="523" y="316"/>
                        <a:pt x="497" y="333"/>
                        <a:pt x="455" y="337"/>
                      </a:cubicBezTo>
                      <a:cubicBezTo>
                        <a:pt x="329" y="349"/>
                        <a:pt x="203" y="351"/>
                        <a:pt x="76" y="334"/>
                      </a:cubicBezTo>
                      <a:cubicBezTo>
                        <a:pt x="48" y="330"/>
                        <a:pt x="30" y="317"/>
                        <a:pt x="22" y="290"/>
                      </a:cubicBezTo>
                      <a:cubicBezTo>
                        <a:pt x="1" y="222"/>
                        <a:pt x="0" y="154"/>
                        <a:pt x="16" y="87"/>
                      </a:cubicBezTo>
                      <a:cubicBezTo>
                        <a:pt x="21" y="68"/>
                        <a:pt x="37" y="50"/>
                        <a:pt x="53" y="36"/>
                      </a:cubicBezTo>
                      <a:cubicBezTo>
                        <a:pt x="76" y="15"/>
                        <a:pt x="108" y="8"/>
                        <a:pt x="136" y="3"/>
                      </a:cubicBezTo>
                      <a:cubicBezTo>
                        <a:pt x="174" y="56"/>
                        <a:pt x="211" y="107"/>
                        <a:pt x="250" y="161"/>
                      </a:cubicBezTo>
                      <a:cubicBezTo>
                        <a:pt x="254" y="134"/>
                        <a:pt x="264" y="107"/>
                        <a:pt x="261" y="83"/>
                      </a:cubicBezTo>
                      <a:cubicBezTo>
                        <a:pt x="257" y="59"/>
                        <a:pt x="241" y="37"/>
                        <a:pt x="229" y="12"/>
                      </a:cubicBezTo>
                      <a:cubicBezTo>
                        <a:pt x="258" y="12"/>
                        <a:pt x="289" y="12"/>
                        <a:pt x="319" y="12"/>
                      </a:cubicBezTo>
                      <a:cubicBezTo>
                        <a:pt x="308" y="36"/>
                        <a:pt x="291" y="59"/>
                        <a:pt x="287" y="83"/>
                      </a:cubicBezTo>
                      <a:cubicBezTo>
                        <a:pt x="284" y="107"/>
                        <a:pt x="293" y="134"/>
                        <a:pt x="298" y="161"/>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8" name="Freeform 7"/>
                <p:cNvSpPr>
                  <a:spLocks/>
                </p:cNvSpPr>
                <p:nvPr/>
              </p:nvSpPr>
              <p:spPr bwMode="auto">
                <a:xfrm>
                  <a:off x="10128250" y="-598488"/>
                  <a:ext cx="482600" cy="665163"/>
                </a:xfrm>
                <a:custGeom>
                  <a:avLst/>
                  <a:gdLst>
                    <a:gd name="T0" fmla="*/ 406 w 630"/>
                    <a:gd name="T1" fmla="*/ 699 h 870"/>
                    <a:gd name="T2" fmla="*/ 0 w 630"/>
                    <a:gd name="T3" fmla="*/ 90 h 870"/>
                    <a:gd name="T4" fmla="*/ 7 w 630"/>
                    <a:gd name="T5" fmla="*/ 45 h 870"/>
                    <a:gd name="T6" fmla="*/ 11 w 630"/>
                    <a:gd name="T7" fmla="*/ 0 h 870"/>
                    <a:gd name="T8" fmla="*/ 496 w 630"/>
                    <a:gd name="T9" fmla="*/ 708 h 870"/>
                    <a:gd name="T10" fmla="*/ 555 w 630"/>
                    <a:gd name="T11" fmla="*/ 651 h 870"/>
                    <a:gd name="T12" fmla="*/ 628 w 630"/>
                    <a:gd name="T13" fmla="*/ 673 h 870"/>
                    <a:gd name="T14" fmla="*/ 618 w 630"/>
                    <a:gd name="T15" fmla="*/ 713 h 870"/>
                    <a:gd name="T16" fmla="*/ 481 w 630"/>
                    <a:gd name="T17" fmla="*/ 850 h 870"/>
                    <a:gd name="T18" fmla="*/ 419 w 630"/>
                    <a:gd name="T19" fmla="*/ 850 h 870"/>
                    <a:gd name="T20" fmla="*/ 283 w 630"/>
                    <a:gd name="T21" fmla="*/ 714 h 870"/>
                    <a:gd name="T22" fmla="*/ 281 w 630"/>
                    <a:gd name="T23" fmla="*/ 653 h 870"/>
                    <a:gd name="T24" fmla="*/ 344 w 630"/>
                    <a:gd name="T25" fmla="*/ 650 h 870"/>
                    <a:gd name="T26" fmla="*/ 399 w 630"/>
                    <a:gd name="T27" fmla="*/ 703 h 870"/>
                    <a:gd name="T28" fmla="*/ 406 w 630"/>
                    <a:gd name="T29" fmla="*/ 699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870">
                      <a:moveTo>
                        <a:pt x="406" y="699"/>
                      </a:moveTo>
                      <a:cubicBezTo>
                        <a:pt x="400" y="411"/>
                        <a:pt x="266" y="207"/>
                        <a:pt x="0" y="90"/>
                      </a:cubicBezTo>
                      <a:cubicBezTo>
                        <a:pt x="2" y="75"/>
                        <a:pt x="6" y="60"/>
                        <a:pt x="7" y="45"/>
                      </a:cubicBezTo>
                      <a:cubicBezTo>
                        <a:pt x="8" y="30"/>
                        <a:pt x="7" y="16"/>
                        <a:pt x="11" y="0"/>
                      </a:cubicBezTo>
                      <a:cubicBezTo>
                        <a:pt x="325" y="130"/>
                        <a:pt x="487" y="364"/>
                        <a:pt x="496" y="708"/>
                      </a:cubicBezTo>
                      <a:cubicBezTo>
                        <a:pt x="518" y="686"/>
                        <a:pt x="536" y="668"/>
                        <a:pt x="555" y="651"/>
                      </a:cubicBezTo>
                      <a:cubicBezTo>
                        <a:pt x="582" y="627"/>
                        <a:pt x="622" y="638"/>
                        <a:pt x="628" y="673"/>
                      </a:cubicBezTo>
                      <a:cubicBezTo>
                        <a:pt x="630" y="685"/>
                        <a:pt x="626" y="704"/>
                        <a:pt x="618" y="713"/>
                      </a:cubicBezTo>
                      <a:cubicBezTo>
                        <a:pt x="573" y="760"/>
                        <a:pt x="527" y="805"/>
                        <a:pt x="481" y="850"/>
                      </a:cubicBezTo>
                      <a:cubicBezTo>
                        <a:pt x="461" y="870"/>
                        <a:pt x="439" y="869"/>
                        <a:pt x="419" y="850"/>
                      </a:cubicBezTo>
                      <a:cubicBezTo>
                        <a:pt x="373" y="805"/>
                        <a:pt x="328" y="760"/>
                        <a:pt x="283" y="714"/>
                      </a:cubicBezTo>
                      <a:cubicBezTo>
                        <a:pt x="265" y="696"/>
                        <a:pt x="265" y="671"/>
                        <a:pt x="281" y="653"/>
                      </a:cubicBezTo>
                      <a:cubicBezTo>
                        <a:pt x="298" y="635"/>
                        <a:pt x="324" y="633"/>
                        <a:pt x="344" y="650"/>
                      </a:cubicBezTo>
                      <a:cubicBezTo>
                        <a:pt x="363" y="667"/>
                        <a:pt x="381" y="686"/>
                        <a:pt x="399" y="703"/>
                      </a:cubicBezTo>
                      <a:cubicBezTo>
                        <a:pt x="401" y="702"/>
                        <a:pt x="404" y="700"/>
                        <a:pt x="406" y="699"/>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9" name="Freeform 8"/>
                <p:cNvSpPr>
                  <a:spLocks/>
                </p:cNvSpPr>
                <p:nvPr/>
              </p:nvSpPr>
              <p:spPr bwMode="auto">
                <a:xfrm>
                  <a:off x="9815513" y="-723901"/>
                  <a:ext cx="276225" cy="277813"/>
                </a:xfrm>
                <a:custGeom>
                  <a:avLst/>
                  <a:gdLst>
                    <a:gd name="T0" fmla="*/ 0 w 360"/>
                    <a:gd name="T1" fmla="*/ 182 h 364"/>
                    <a:gd name="T2" fmla="*/ 182 w 360"/>
                    <a:gd name="T3" fmla="*/ 1 h 364"/>
                    <a:gd name="T4" fmla="*/ 360 w 360"/>
                    <a:gd name="T5" fmla="*/ 183 h 364"/>
                    <a:gd name="T6" fmla="*/ 179 w 360"/>
                    <a:gd name="T7" fmla="*/ 363 h 364"/>
                    <a:gd name="T8" fmla="*/ 0 w 360"/>
                    <a:gd name="T9" fmla="*/ 182 h 364"/>
                  </a:gdLst>
                  <a:ahLst/>
                  <a:cxnLst>
                    <a:cxn ang="0">
                      <a:pos x="T0" y="T1"/>
                    </a:cxn>
                    <a:cxn ang="0">
                      <a:pos x="T2" y="T3"/>
                    </a:cxn>
                    <a:cxn ang="0">
                      <a:pos x="T4" y="T5"/>
                    </a:cxn>
                    <a:cxn ang="0">
                      <a:pos x="T6" y="T7"/>
                    </a:cxn>
                    <a:cxn ang="0">
                      <a:pos x="T8" y="T9"/>
                    </a:cxn>
                  </a:cxnLst>
                  <a:rect l="0" t="0" r="r" b="b"/>
                  <a:pathLst>
                    <a:path w="360" h="364">
                      <a:moveTo>
                        <a:pt x="0" y="182"/>
                      </a:moveTo>
                      <a:cubicBezTo>
                        <a:pt x="1" y="80"/>
                        <a:pt x="80" y="0"/>
                        <a:pt x="182" y="1"/>
                      </a:cubicBezTo>
                      <a:cubicBezTo>
                        <a:pt x="281" y="2"/>
                        <a:pt x="360" y="82"/>
                        <a:pt x="360" y="183"/>
                      </a:cubicBezTo>
                      <a:cubicBezTo>
                        <a:pt x="359" y="284"/>
                        <a:pt x="280" y="364"/>
                        <a:pt x="179" y="363"/>
                      </a:cubicBezTo>
                      <a:cubicBezTo>
                        <a:pt x="78" y="363"/>
                        <a:pt x="0" y="283"/>
                        <a:pt x="0" y="18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0" name="Freeform 9"/>
                <p:cNvSpPr>
                  <a:spLocks/>
                </p:cNvSpPr>
                <p:nvPr/>
              </p:nvSpPr>
              <p:spPr bwMode="auto">
                <a:xfrm>
                  <a:off x="9436100" y="-596900"/>
                  <a:ext cx="341313" cy="349250"/>
                </a:xfrm>
                <a:custGeom>
                  <a:avLst/>
                  <a:gdLst>
                    <a:gd name="T0" fmla="*/ 436 w 446"/>
                    <a:gd name="T1" fmla="*/ 0 h 457"/>
                    <a:gd name="T2" fmla="*/ 446 w 446"/>
                    <a:gd name="T3" fmla="*/ 89 h 457"/>
                    <a:gd name="T4" fmla="*/ 431 w 446"/>
                    <a:gd name="T5" fmla="*/ 96 h 457"/>
                    <a:gd name="T6" fmla="*/ 98 w 446"/>
                    <a:gd name="T7" fmla="*/ 419 h 457"/>
                    <a:gd name="T8" fmla="*/ 49 w 446"/>
                    <a:gd name="T9" fmla="*/ 454 h 457"/>
                    <a:gd name="T10" fmla="*/ 13 w 446"/>
                    <a:gd name="T11" fmla="*/ 391 h 457"/>
                    <a:gd name="T12" fmla="*/ 148 w 446"/>
                    <a:gd name="T13" fmla="*/ 187 h 457"/>
                    <a:gd name="T14" fmla="*/ 416 w 446"/>
                    <a:gd name="T15" fmla="*/ 5 h 457"/>
                    <a:gd name="T16" fmla="*/ 432 w 446"/>
                    <a:gd name="T17" fmla="*/ 0 h 457"/>
                    <a:gd name="T18" fmla="*/ 436 w 446"/>
                    <a:gd name="T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57">
                      <a:moveTo>
                        <a:pt x="436" y="0"/>
                      </a:moveTo>
                      <a:cubicBezTo>
                        <a:pt x="439" y="30"/>
                        <a:pt x="443" y="59"/>
                        <a:pt x="446" y="89"/>
                      </a:cubicBezTo>
                      <a:cubicBezTo>
                        <a:pt x="442" y="91"/>
                        <a:pt x="437" y="94"/>
                        <a:pt x="431" y="96"/>
                      </a:cubicBezTo>
                      <a:cubicBezTo>
                        <a:pt x="279" y="161"/>
                        <a:pt x="168" y="268"/>
                        <a:pt x="98" y="419"/>
                      </a:cubicBezTo>
                      <a:cubicBezTo>
                        <a:pt x="86" y="445"/>
                        <a:pt x="70" y="457"/>
                        <a:pt x="49" y="454"/>
                      </a:cubicBezTo>
                      <a:cubicBezTo>
                        <a:pt x="17" y="451"/>
                        <a:pt x="0" y="421"/>
                        <a:pt x="13" y="391"/>
                      </a:cubicBezTo>
                      <a:cubicBezTo>
                        <a:pt x="45" y="314"/>
                        <a:pt x="92" y="247"/>
                        <a:pt x="148" y="187"/>
                      </a:cubicBezTo>
                      <a:cubicBezTo>
                        <a:pt x="223" y="105"/>
                        <a:pt x="312" y="44"/>
                        <a:pt x="416" y="5"/>
                      </a:cubicBezTo>
                      <a:cubicBezTo>
                        <a:pt x="421" y="3"/>
                        <a:pt x="426" y="2"/>
                        <a:pt x="432" y="0"/>
                      </a:cubicBezTo>
                      <a:cubicBezTo>
                        <a:pt x="433" y="0"/>
                        <a:pt x="434" y="0"/>
                        <a:pt x="436" y="0"/>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1" name="Freeform 10"/>
                <p:cNvSpPr>
                  <a:spLocks/>
                </p:cNvSpPr>
                <p:nvPr/>
              </p:nvSpPr>
              <p:spPr bwMode="auto">
                <a:xfrm>
                  <a:off x="9967913" y="212725"/>
                  <a:ext cx="188913" cy="127000"/>
                </a:xfrm>
                <a:custGeom>
                  <a:avLst/>
                  <a:gdLst>
                    <a:gd name="T0" fmla="*/ 121 w 246"/>
                    <a:gd name="T1" fmla="*/ 166 h 166"/>
                    <a:gd name="T2" fmla="*/ 37 w 246"/>
                    <a:gd name="T3" fmla="*/ 160 h 166"/>
                    <a:gd name="T4" fmla="*/ 6 w 246"/>
                    <a:gd name="T5" fmla="*/ 132 h 166"/>
                    <a:gd name="T6" fmla="*/ 3 w 246"/>
                    <a:gd name="T7" fmla="*/ 57 h 166"/>
                    <a:gd name="T8" fmla="*/ 85 w 246"/>
                    <a:gd name="T9" fmla="*/ 17 h 166"/>
                    <a:gd name="T10" fmla="*/ 163 w 246"/>
                    <a:gd name="T11" fmla="*/ 16 h 166"/>
                    <a:gd name="T12" fmla="*/ 243 w 246"/>
                    <a:gd name="T13" fmla="*/ 52 h 166"/>
                    <a:gd name="T14" fmla="*/ 241 w 246"/>
                    <a:gd name="T15" fmla="*/ 134 h 166"/>
                    <a:gd name="T16" fmla="*/ 211 w 246"/>
                    <a:gd name="T17" fmla="*/ 160 h 166"/>
                    <a:gd name="T18" fmla="*/ 187 w 246"/>
                    <a:gd name="T19" fmla="*/ 163 h 166"/>
                    <a:gd name="T20" fmla="*/ 121 w 246"/>
                    <a:gd name="T21" fmla="*/ 163 h 166"/>
                    <a:gd name="T22" fmla="*/ 121 w 246"/>
                    <a:gd name="T2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66">
                      <a:moveTo>
                        <a:pt x="121" y="166"/>
                      </a:moveTo>
                      <a:cubicBezTo>
                        <a:pt x="93" y="164"/>
                        <a:pt x="65" y="162"/>
                        <a:pt x="37" y="160"/>
                      </a:cubicBezTo>
                      <a:cubicBezTo>
                        <a:pt x="19" y="159"/>
                        <a:pt x="8" y="149"/>
                        <a:pt x="6" y="132"/>
                      </a:cubicBezTo>
                      <a:cubicBezTo>
                        <a:pt x="3" y="108"/>
                        <a:pt x="0" y="82"/>
                        <a:pt x="3" y="57"/>
                      </a:cubicBezTo>
                      <a:cubicBezTo>
                        <a:pt x="8" y="19"/>
                        <a:pt x="50" y="0"/>
                        <a:pt x="85" y="17"/>
                      </a:cubicBezTo>
                      <a:cubicBezTo>
                        <a:pt x="111" y="30"/>
                        <a:pt x="137" y="30"/>
                        <a:pt x="163" y="16"/>
                      </a:cubicBezTo>
                      <a:cubicBezTo>
                        <a:pt x="195" y="0"/>
                        <a:pt x="238" y="18"/>
                        <a:pt x="243" y="52"/>
                      </a:cubicBezTo>
                      <a:cubicBezTo>
                        <a:pt x="246" y="79"/>
                        <a:pt x="243" y="107"/>
                        <a:pt x="241" y="134"/>
                      </a:cubicBezTo>
                      <a:cubicBezTo>
                        <a:pt x="239" y="150"/>
                        <a:pt x="228" y="159"/>
                        <a:pt x="211" y="160"/>
                      </a:cubicBezTo>
                      <a:cubicBezTo>
                        <a:pt x="203" y="161"/>
                        <a:pt x="195" y="163"/>
                        <a:pt x="187" y="163"/>
                      </a:cubicBezTo>
                      <a:cubicBezTo>
                        <a:pt x="165" y="164"/>
                        <a:pt x="143" y="163"/>
                        <a:pt x="121" y="163"/>
                      </a:cubicBezTo>
                      <a:cubicBezTo>
                        <a:pt x="121" y="164"/>
                        <a:pt x="121" y="165"/>
                        <a:pt x="121" y="16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2" name="Freeform 11"/>
                <p:cNvSpPr>
                  <a:spLocks/>
                </p:cNvSpPr>
                <p:nvPr/>
              </p:nvSpPr>
              <p:spPr bwMode="auto">
                <a:xfrm>
                  <a:off x="9750425" y="212725"/>
                  <a:ext cx="187325" cy="127000"/>
                </a:xfrm>
                <a:custGeom>
                  <a:avLst/>
                  <a:gdLst>
                    <a:gd name="T0" fmla="*/ 123 w 244"/>
                    <a:gd name="T1" fmla="*/ 166 h 166"/>
                    <a:gd name="T2" fmla="*/ 35 w 244"/>
                    <a:gd name="T3" fmla="*/ 160 h 166"/>
                    <a:gd name="T4" fmla="*/ 5 w 244"/>
                    <a:gd name="T5" fmla="*/ 134 h 166"/>
                    <a:gd name="T6" fmla="*/ 3 w 244"/>
                    <a:gd name="T7" fmla="*/ 52 h 166"/>
                    <a:gd name="T8" fmla="*/ 83 w 244"/>
                    <a:gd name="T9" fmla="*/ 16 h 166"/>
                    <a:gd name="T10" fmla="*/ 163 w 244"/>
                    <a:gd name="T11" fmla="*/ 16 h 166"/>
                    <a:gd name="T12" fmla="*/ 240 w 244"/>
                    <a:gd name="T13" fmla="*/ 49 h 166"/>
                    <a:gd name="T14" fmla="*/ 238 w 244"/>
                    <a:gd name="T15" fmla="*/ 136 h 166"/>
                    <a:gd name="T16" fmla="*/ 211 w 244"/>
                    <a:gd name="T17" fmla="*/ 160 h 166"/>
                    <a:gd name="T18" fmla="*/ 123 w 244"/>
                    <a:gd name="T1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66">
                      <a:moveTo>
                        <a:pt x="123" y="166"/>
                      </a:moveTo>
                      <a:cubicBezTo>
                        <a:pt x="94" y="164"/>
                        <a:pt x="64" y="162"/>
                        <a:pt x="35" y="160"/>
                      </a:cubicBezTo>
                      <a:cubicBezTo>
                        <a:pt x="18" y="159"/>
                        <a:pt x="7" y="150"/>
                        <a:pt x="5" y="134"/>
                      </a:cubicBezTo>
                      <a:cubicBezTo>
                        <a:pt x="3" y="107"/>
                        <a:pt x="0" y="79"/>
                        <a:pt x="3" y="52"/>
                      </a:cubicBezTo>
                      <a:cubicBezTo>
                        <a:pt x="8" y="18"/>
                        <a:pt x="51" y="0"/>
                        <a:pt x="83" y="16"/>
                      </a:cubicBezTo>
                      <a:cubicBezTo>
                        <a:pt x="109" y="30"/>
                        <a:pt x="136" y="30"/>
                        <a:pt x="163" y="16"/>
                      </a:cubicBezTo>
                      <a:cubicBezTo>
                        <a:pt x="192" y="1"/>
                        <a:pt x="235" y="17"/>
                        <a:pt x="240" y="49"/>
                      </a:cubicBezTo>
                      <a:cubicBezTo>
                        <a:pt x="244" y="78"/>
                        <a:pt x="241" y="107"/>
                        <a:pt x="238" y="136"/>
                      </a:cubicBezTo>
                      <a:cubicBezTo>
                        <a:pt x="237" y="151"/>
                        <a:pt x="226" y="159"/>
                        <a:pt x="211" y="160"/>
                      </a:cubicBezTo>
                      <a:cubicBezTo>
                        <a:pt x="181" y="162"/>
                        <a:pt x="152" y="164"/>
                        <a:pt x="123" y="16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3" name="Freeform 12"/>
                <p:cNvSpPr>
                  <a:spLocks/>
                </p:cNvSpPr>
                <p:nvPr/>
              </p:nvSpPr>
              <p:spPr bwMode="auto">
                <a:xfrm>
                  <a:off x="9640888" y="-4763"/>
                  <a:ext cx="187325" cy="127000"/>
                </a:xfrm>
                <a:custGeom>
                  <a:avLst/>
                  <a:gdLst>
                    <a:gd name="T0" fmla="*/ 243 w 245"/>
                    <a:gd name="T1" fmla="*/ 101 h 166"/>
                    <a:gd name="T2" fmla="*/ 172 w 245"/>
                    <a:gd name="T3" fmla="*/ 157 h 166"/>
                    <a:gd name="T4" fmla="*/ 156 w 245"/>
                    <a:gd name="T5" fmla="*/ 166 h 166"/>
                    <a:gd name="T6" fmla="*/ 39 w 245"/>
                    <a:gd name="T7" fmla="*/ 162 h 166"/>
                    <a:gd name="T8" fmla="*/ 5 w 245"/>
                    <a:gd name="T9" fmla="*/ 132 h 166"/>
                    <a:gd name="T10" fmla="*/ 3 w 245"/>
                    <a:gd name="T11" fmla="*/ 57 h 166"/>
                    <a:gd name="T12" fmla="*/ 83 w 245"/>
                    <a:gd name="T13" fmla="*/ 18 h 166"/>
                    <a:gd name="T14" fmla="*/ 164 w 245"/>
                    <a:gd name="T15" fmla="*/ 17 h 166"/>
                    <a:gd name="T16" fmla="*/ 243 w 245"/>
                    <a:gd name="T17" fmla="*/ 57 h 166"/>
                    <a:gd name="T18" fmla="*/ 243 w 245"/>
                    <a:gd name="T19" fmla="*/ 10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66">
                      <a:moveTo>
                        <a:pt x="243" y="101"/>
                      </a:moveTo>
                      <a:cubicBezTo>
                        <a:pt x="211" y="110"/>
                        <a:pt x="187" y="128"/>
                        <a:pt x="172" y="157"/>
                      </a:cubicBezTo>
                      <a:cubicBezTo>
                        <a:pt x="169" y="162"/>
                        <a:pt x="161" y="166"/>
                        <a:pt x="156" y="166"/>
                      </a:cubicBezTo>
                      <a:cubicBezTo>
                        <a:pt x="117" y="165"/>
                        <a:pt x="78" y="164"/>
                        <a:pt x="39" y="162"/>
                      </a:cubicBezTo>
                      <a:cubicBezTo>
                        <a:pt x="19" y="162"/>
                        <a:pt x="7" y="151"/>
                        <a:pt x="5" y="132"/>
                      </a:cubicBezTo>
                      <a:cubicBezTo>
                        <a:pt x="3" y="107"/>
                        <a:pt x="0" y="82"/>
                        <a:pt x="3" y="57"/>
                      </a:cubicBezTo>
                      <a:cubicBezTo>
                        <a:pt x="8" y="19"/>
                        <a:pt x="49" y="1"/>
                        <a:pt x="83" y="18"/>
                      </a:cubicBezTo>
                      <a:cubicBezTo>
                        <a:pt x="110" y="31"/>
                        <a:pt x="137" y="31"/>
                        <a:pt x="164" y="17"/>
                      </a:cubicBezTo>
                      <a:cubicBezTo>
                        <a:pt x="195" y="0"/>
                        <a:pt x="238" y="21"/>
                        <a:pt x="243" y="57"/>
                      </a:cubicBezTo>
                      <a:cubicBezTo>
                        <a:pt x="245" y="71"/>
                        <a:pt x="243" y="86"/>
                        <a:pt x="243" y="101"/>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4" name="Freeform 13"/>
                <p:cNvSpPr>
                  <a:spLocks/>
                </p:cNvSpPr>
                <p:nvPr/>
              </p:nvSpPr>
              <p:spPr bwMode="auto">
                <a:xfrm>
                  <a:off x="10079038" y="-4763"/>
                  <a:ext cx="185738" cy="127000"/>
                </a:xfrm>
                <a:custGeom>
                  <a:avLst/>
                  <a:gdLst>
                    <a:gd name="T0" fmla="*/ 2 w 244"/>
                    <a:gd name="T1" fmla="*/ 102 h 166"/>
                    <a:gd name="T2" fmla="*/ 2 w 244"/>
                    <a:gd name="T3" fmla="*/ 59 h 166"/>
                    <a:gd name="T4" fmla="*/ 82 w 244"/>
                    <a:gd name="T5" fmla="*/ 17 h 166"/>
                    <a:gd name="T6" fmla="*/ 164 w 244"/>
                    <a:gd name="T7" fmla="*/ 17 h 166"/>
                    <a:gd name="T8" fmla="*/ 240 w 244"/>
                    <a:gd name="T9" fmla="*/ 50 h 166"/>
                    <a:gd name="T10" fmla="*/ 238 w 244"/>
                    <a:gd name="T11" fmla="*/ 138 h 166"/>
                    <a:gd name="T12" fmla="*/ 212 w 244"/>
                    <a:gd name="T13" fmla="*/ 161 h 166"/>
                    <a:gd name="T14" fmla="*/ 86 w 244"/>
                    <a:gd name="T15" fmla="*/ 166 h 166"/>
                    <a:gd name="T16" fmla="*/ 73 w 244"/>
                    <a:gd name="T17" fmla="*/ 157 h 166"/>
                    <a:gd name="T18" fmla="*/ 2 w 244"/>
                    <a:gd name="T19" fmla="*/ 10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66">
                      <a:moveTo>
                        <a:pt x="2" y="102"/>
                      </a:moveTo>
                      <a:cubicBezTo>
                        <a:pt x="2" y="86"/>
                        <a:pt x="0" y="72"/>
                        <a:pt x="2" y="59"/>
                      </a:cubicBezTo>
                      <a:cubicBezTo>
                        <a:pt x="6" y="22"/>
                        <a:pt x="49" y="0"/>
                        <a:pt x="82" y="17"/>
                      </a:cubicBezTo>
                      <a:cubicBezTo>
                        <a:pt x="109" y="31"/>
                        <a:pt x="136" y="31"/>
                        <a:pt x="164" y="17"/>
                      </a:cubicBezTo>
                      <a:cubicBezTo>
                        <a:pt x="192" y="2"/>
                        <a:pt x="235" y="18"/>
                        <a:pt x="240" y="50"/>
                      </a:cubicBezTo>
                      <a:cubicBezTo>
                        <a:pt x="244" y="79"/>
                        <a:pt x="240" y="109"/>
                        <a:pt x="238" y="138"/>
                      </a:cubicBezTo>
                      <a:cubicBezTo>
                        <a:pt x="237" y="152"/>
                        <a:pt x="226" y="161"/>
                        <a:pt x="212" y="161"/>
                      </a:cubicBezTo>
                      <a:cubicBezTo>
                        <a:pt x="170" y="163"/>
                        <a:pt x="128" y="165"/>
                        <a:pt x="86" y="166"/>
                      </a:cubicBezTo>
                      <a:cubicBezTo>
                        <a:pt x="82" y="166"/>
                        <a:pt x="75" y="161"/>
                        <a:pt x="73" y="157"/>
                      </a:cubicBezTo>
                      <a:cubicBezTo>
                        <a:pt x="58" y="129"/>
                        <a:pt x="35" y="110"/>
                        <a:pt x="2" y="10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5" name="Freeform 14"/>
                <p:cNvSpPr>
                  <a:spLocks/>
                </p:cNvSpPr>
                <p:nvPr/>
              </p:nvSpPr>
              <p:spPr bwMode="auto">
                <a:xfrm>
                  <a:off x="9858375" y="-3175"/>
                  <a:ext cx="188913" cy="128588"/>
                </a:xfrm>
                <a:custGeom>
                  <a:avLst/>
                  <a:gdLst>
                    <a:gd name="T0" fmla="*/ 124 w 247"/>
                    <a:gd name="T1" fmla="*/ 166 h 168"/>
                    <a:gd name="T2" fmla="*/ 110 w 247"/>
                    <a:gd name="T3" fmla="*/ 166 h 168"/>
                    <a:gd name="T4" fmla="*/ 65 w 247"/>
                    <a:gd name="T5" fmla="*/ 143 h 168"/>
                    <a:gd name="T6" fmla="*/ 14 w 247"/>
                    <a:gd name="T7" fmla="*/ 104 h 168"/>
                    <a:gd name="T8" fmla="*/ 1 w 247"/>
                    <a:gd name="T9" fmla="*/ 86 h 168"/>
                    <a:gd name="T10" fmla="*/ 51 w 247"/>
                    <a:gd name="T11" fmla="*/ 11 h 168"/>
                    <a:gd name="T12" fmla="*/ 81 w 247"/>
                    <a:gd name="T13" fmla="*/ 16 h 168"/>
                    <a:gd name="T14" fmla="*/ 165 w 247"/>
                    <a:gd name="T15" fmla="*/ 16 h 168"/>
                    <a:gd name="T16" fmla="*/ 243 w 247"/>
                    <a:gd name="T17" fmla="*/ 52 h 168"/>
                    <a:gd name="T18" fmla="*/ 246 w 247"/>
                    <a:gd name="T19" fmla="*/ 88 h 168"/>
                    <a:gd name="T20" fmla="*/ 235 w 247"/>
                    <a:gd name="T21" fmla="*/ 103 h 168"/>
                    <a:gd name="T22" fmla="*/ 174 w 247"/>
                    <a:gd name="T23" fmla="*/ 154 h 168"/>
                    <a:gd name="T24" fmla="*/ 156 w 247"/>
                    <a:gd name="T25" fmla="*/ 165 h 168"/>
                    <a:gd name="T26" fmla="*/ 124 w 247"/>
                    <a:gd name="T27" fmla="*/ 165 h 168"/>
                    <a:gd name="T28" fmla="*/ 124 w 247"/>
                    <a:gd name="T29" fmla="*/ 16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 h="168">
                      <a:moveTo>
                        <a:pt x="124" y="166"/>
                      </a:moveTo>
                      <a:cubicBezTo>
                        <a:pt x="119" y="166"/>
                        <a:pt x="114" y="165"/>
                        <a:pt x="110" y="166"/>
                      </a:cubicBezTo>
                      <a:cubicBezTo>
                        <a:pt x="90" y="168"/>
                        <a:pt x="77" y="162"/>
                        <a:pt x="65" y="143"/>
                      </a:cubicBezTo>
                      <a:cubicBezTo>
                        <a:pt x="54" y="126"/>
                        <a:pt x="33" y="115"/>
                        <a:pt x="14" y="104"/>
                      </a:cubicBezTo>
                      <a:cubicBezTo>
                        <a:pt x="5" y="99"/>
                        <a:pt x="1" y="96"/>
                        <a:pt x="1" y="86"/>
                      </a:cubicBezTo>
                      <a:cubicBezTo>
                        <a:pt x="0" y="42"/>
                        <a:pt x="14" y="19"/>
                        <a:pt x="51" y="11"/>
                      </a:cubicBezTo>
                      <a:cubicBezTo>
                        <a:pt x="61" y="10"/>
                        <a:pt x="72" y="11"/>
                        <a:pt x="81" y="16"/>
                      </a:cubicBezTo>
                      <a:cubicBezTo>
                        <a:pt x="109" y="30"/>
                        <a:pt x="137" y="31"/>
                        <a:pt x="165" y="16"/>
                      </a:cubicBezTo>
                      <a:cubicBezTo>
                        <a:pt x="195" y="0"/>
                        <a:pt x="236" y="19"/>
                        <a:pt x="243" y="52"/>
                      </a:cubicBezTo>
                      <a:cubicBezTo>
                        <a:pt x="246" y="64"/>
                        <a:pt x="247" y="76"/>
                        <a:pt x="246" y="88"/>
                      </a:cubicBezTo>
                      <a:cubicBezTo>
                        <a:pt x="245" y="93"/>
                        <a:pt x="240" y="101"/>
                        <a:pt x="235" y="103"/>
                      </a:cubicBezTo>
                      <a:cubicBezTo>
                        <a:pt x="208" y="113"/>
                        <a:pt x="188" y="130"/>
                        <a:pt x="174" y="154"/>
                      </a:cubicBezTo>
                      <a:cubicBezTo>
                        <a:pt x="171" y="160"/>
                        <a:pt x="162" y="164"/>
                        <a:pt x="156" y="165"/>
                      </a:cubicBezTo>
                      <a:cubicBezTo>
                        <a:pt x="145" y="167"/>
                        <a:pt x="134" y="165"/>
                        <a:pt x="124" y="165"/>
                      </a:cubicBezTo>
                      <a:cubicBezTo>
                        <a:pt x="124" y="166"/>
                        <a:pt x="124" y="166"/>
                        <a:pt x="124" y="16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6" name="Freeform 15"/>
                <p:cNvSpPr>
                  <a:spLocks/>
                </p:cNvSpPr>
                <p:nvPr/>
              </p:nvSpPr>
              <p:spPr bwMode="auto">
                <a:xfrm>
                  <a:off x="9780588" y="87312"/>
                  <a:ext cx="127000" cy="128588"/>
                </a:xfrm>
                <a:custGeom>
                  <a:avLst/>
                  <a:gdLst>
                    <a:gd name="T0" fmla="*/ 167 w 167"/>
                    <a:gd name="T1" fmla="*/ 84 h 167"/>
                    <a:gd name="T2" fmla="*/ 84 w 167"/>
                    <a:gd name="T3" fmla="*/ 166 h 167"/>
                    <a:gd name="T4" fmla="*/ 1 w 167"/>
                    <a:gd name="T5" fmla="*/ 85 h 167"/>
                    <a:gd name="T6" fmla="*/ 84 w 167"/>
                    <a:gd name="T7" fmla="*/ 0 h 167"/>
                    <a:gd name="T8" fmla="*/ 167 w 167"/>
                    <a:gd name="T9" fmla="*/ 84 h 167"/>
                  </a:gdLst>
                  <a:ahLst/>
                  <a:cxnLst>
                    <a:cxn ang="0">
                      <a:pos x="T0" y="T1"/>
                    </a:cxn>
                    <a:cxn ang="0">
                      <a:pos x="T2" y="T3"/>
                    </a:cxn>
                    <a:cxn ang="0">
                      <a:pos x="T4" y="T5"/>
                    </a:cxn>
                    <a:cxn ang="0">
                      <a:pos x="T6" y="T7"/>
                    </a:cxn>
                    <a:cxn ang="0">
                      <a:pos x="T8" y="T9"/>
                    </a:cxn>
                  </a:cxnLst>
                  <a:rect l="0" t="0" r="r" b="b"/>
                  <a:pathLst>
                    <a:path w="167" h="167">
                      <a:moveTo>
                        <a:pt x="167" y="84"/>
                      </a:moveTo>
                      <a:cubicBezTo>
                        <a:pt x="167" y="132"/>
                        <a:pt x="132" y="167"/>
                        <a:pt x="84" y="166"/>
                      </a:cubicBezTo>
                      <a:cubicBezTo>
                        <a:pt x="38" y="166"/>
                        <a:pt x="2" y="131"/>
                        <a:pt x="1" y="85"/>
                      </a:cubicBezTo>
                      <a:cubicBezTo>
                        <a:pt x="0" y="39"/>
                        <a:pt x="38" y="0"/>
                        <a:pt x="84" y="0"/>
                      </a:cubicBezTo>
                      <a:cubicBezTo>
                        <a:pt x="130" y="0"/>
                        <a:pt x="167" y="37"/>
                        <a:pt x="167" y="84"/>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7" name="Freeform 16"/>
                <p:cNvSpPr>
                  <a:spLocks/>
                </p:cNvSpPr>
                <p:nvPr/>
              </p:nvSpPr>
              <p:spPr bwMode="auto">
                <a:xfrm>
                  <a:off x="9890125" y="-127000"/>
                  <a:ext cx="127000" cy="127000"/>
                </a:xfrm>
                <a:custGeom>
                  <a:avLst/>
                  <a:gdLst>
                    <a:gd name="T0" fmla="*/ 84 w 166"/>
                    <a:gd name="T1" fmla="*/ 165 h 166"/>
                    <a:gd name="T2" fmla="*/ 0 w 166"/>
                    <a:gd name="T3" fmla="*/ 84 h 166"/>
                    <a:gd name="T4" fmla="*/ 82 w 166"/>
                    <a:gd name="T5" fmla="*/ 1 h 166"/>
                    <a:gd name="T6" fmla="*/ 165 w 166"/>
                    <a:gd name="T7" fmla="*/ 82 h 166"/>
                    <a:gd name="T8" fmla="*/ 84 w 166"/>
                    <a:gd name="T9" fmla="*/ 165 h 166"/>
                  </a:gdLst>
                  <a:ahLst/>
                  <a:cxnLst>
                    <a:cxn ang="0">
                      <a:pos x="T0" y="T1"/>
                    </a:cxn>
                    <a:cxn ang="0">
                      <a:pos x="T2" y="T3"/>
                    </a:cxn>
                    <a:cxn ang="0">
                      <a:pos x="T4" y="T5"/>
                    </a:cxn>
                    <a:cxn ang="0">
                      <a:pos x="T6" y="T7"/>
                    </a:cxn>
                    <a:cxn ang="0">
                      <a:pos x="T8" y="T9"/>
                    </a:cxn>
                  </a:cxnLst>
                  <a:rect l="0" t="0" r="r" b="b"/>
                  <a:pathLst>
                    <a:path w="166" h="166">
                      <a:moveTo>
                        <a:pt x="84" y="165"/>
                      </a:moveTo>
                      <a:cubicBezTo>
                        <a:pt x="37" y="166"/>
                        <a:pt x="1" y="130"/>
                        <a:pt x="0" y="84"/>
                      </a:cubicBezTo>
                      <a:cubicBezTo>
                        <a:pt x="0" y="38"/>
                        <a:pt x="37" y="1"/>
                        <a:pt x="82" y="1"/>
                      </a:cubicBezTo>
                      <a:cubicBezTo>
                        <a:pt x="128" y="0"/>
                        <a:pt x="165" y="36"/>
                        <a:pt x="165" y="82"/>
                      </a:cubicBezTo>
                      <a:cubicBezTo>
                        <a:pt x="166" y="128"/>
                        <a:pt x="130" y="165"/>
                        <a:pt x="84" y="165"/>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8" name="Freeform 17"/>
                <p:cNvSpPr>
                  <a:spLocks/>
                </p:cNvSpPr>
                <p:nvPr/>
              </p:nvSpPr>
              <p:spPr bwMode="auto">
                <a:xfrm>
                  <a:off x="9672638" y="-127000"/>
                  <a:ext cx="125413" cy="127000"/>
                </a:xfrm>
                <a:custGeom>
                  <a:avLst/>
                  <a:gdLst>
                    <a:gd name="T0" fmla="*/ 165 w 165"/>
                    <a:gd name="T1" fmla="*/ 84 h 166"/>
                    <a:gd name="T2" fmla="*/ 82 w 165"/>
                    <a:gd name="T3" fmla="*/ 165 h 166"/>
                    <a:gd name="T4" fmla="*/ 0 w 165"/>
                    <a:gd name="T5" fmla="*/ 82 h 166"/>
                    <a:gd name="T6" fmla="*/ 83 w 165"/>
                    <a:gd name="T7" fmla="*/ 0 h 166"/>
                    <a:gd name="T8" fmla="*/ 165 w 165"/>
                    <a:gd name="T9" fmla="*/ 84 h 166"/>
                  </a:gdLst>
                  <a:ahLst/>
                  <a:cxnLst>
                    <a:cxn ang="0">
                      <a:pos x="T0" y="T1"/>
                    </a:cxn>
                    <a:cxn ang="0">
                      <a:pos x="T2" y="T3"/>
                    </a:cxn>
                    <a:cxn ang="0">
                      <a:pos x="T4" y="T5"/>
                    </a:cxn>
                    <a:cxn ang="0">
                      <a:pos x="T6" y="T7"/>
                    </a:cxn>
                    <a:cxn ang="0">
                      <a:pos x="T8" y="T9"/>
                    </a:cxn>
                  </a:cxnLst>
                  <a:rect l="0" t="0" r="r" b="b"/>
                  <a:pathLst>
                    <a:path w="165" h="166">
                      <a:moveTo>
                        <a:pt x="165" y="84"/>
                      </a:moveTo>
                      <a:cubicBezTo>
                        <a:pt x="164" y="131"/>
                        <a:pt x="129" y="166"/>
                        <a:pt x="82" y="165"/>
                      </a:cubicBezTo>
                      <a:cubicBezTo>
                        <a:pt x="36" y="165"/>
                        <a:pt x="0" y="129"/>
                        <a:pt x="0" y="82"/>
                      </a:cubicBezTo>
                      <a:cubicBezTo>
                        <a:pt x="1" y="37"/>
                        <a:pt x="38" y="0"/>
                        <a:pt x="83" y="0"/>
                      </a:cubicBezTo>
                      <a:cubicBezTo>
                        <a:pt x="129" y="1"/>
                        <a:pt x="165" y="38"/>
                        <a:pt x="165" y="84"/>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9" name="Freeform 18"/>
                <p:cNvSpPr>
                  <a:spLocks/>
                </p:cNvSpPr>
                <p:nvPr/>
              </p:nvSpPr>
              <p:spPr bwMode="auto">
                <a:xfrm>
                  <a:off x="9999663" y="88900"/>
                  <a:ext cx="125413" cy="127000"/>
                </a:xfrm>
                <a:custGeom>
                  <a:avLst/>
                  <a:gdLst>
                    <a:gd name="T0" fmla="*/ 164 w 165"/>
                    <a:gd name="T1" fmla="*/ 82 h 166"/>
                    <a:gd name="T2" fmla="*/ 83 w 165"/>
                    <a:gd name="T3" fmla="*/ 166 h 166"/>
                    <a:gd name="T4" fmla="*/ 0 w 165"/>
                    <a:gd name="T5" fmla="*/ 84 h 166"/>
                    <a:gd name="T6" fmla="*/ 82 w 165"/>
                    <a:gd name="T7" fmla="*/ 0 h 166"/>
                    <a:gd name="T8" fmla="*/ 164 w 165"/>
                    <a:gd name="T9" fmla="*/ 82 h 166"/>
                  </a:gdLst>
                  <a:ahLst/>
                  <a:cxnLst>
                    <a:cxn ang="0">
                      <a:pos x="T0" y="T1"/>
                    </a:cxn>
                    <a:cxn ang="0">
                      <a:pos x="T2" y="T3"/>
                    </a:cxn>
                    <a:cxn ang="0">
                      <a:pos x="T4" y="T5"/>
                    </a:cxn>
                    <a:cxn ang="0">
                      <a:pos x="T6" y="T7"/>
                    </a:cxn>
                    <a:cxn ang="0">
                      <a:pos x="T8" y="T9"/>
                    </a:cxn>
                  </a:cxnLst>
                  <a:rect l="0" t="0" r="r" b="b"/>
                  <a:pathLst>
                    <a:path w="165" h="166">
                      <a:moveTo>
                        <a:pt x="164" y="82"/>
                      </a:moveTo>
                      <a:cubicBezTo>
                        <a:pt x="165" y="129"/>
                        <a:pt x="129" y="165"/>
                        <a:pt x="83" y="166"/>
                      </a:cubicBezTo>
                      <a:cubicBezTo>
                        <a:pt x="38" y="166"/>
                        <a:pt x="0" y="129"/>
                        <a:pt x="0" y="84"/>
                      </a:cubicBezTo>
                      <a:cubicBezTo>
                        <a:pt x="0" y="37"/>
                        <a:pt x="36" y="1"/>
                        <a:pt x="82" y="0"/>
                      </a:cubicBezTo>
                      <a:cubicBezTo>
                        <a:pt x="128" y="0"/>
                        <a:pt x="164" y="36"/>
                        <a:pt x="164" y="8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0" name="Freeform 19"/>
                <p:cNvSpPr>
                  <a:spLocks/>
                </p:cNvSpPr>
                <p:nvPr/>
              </p:nvSpPr>
              <p:spPr bwMode="auto">
                <a:xfrm>
                  <a:off x="10109200" y="-127000"/>
                  <a:ext cx="125413" cy="125413"/>
                </a:xfrm>
                <a:custGeom>
                  <a:avLst/>
                  <a:gdLst>
                    <a:gd name="T0" fmla="*/ 82 w 165"/>
                    <a:gd name="T1" fmla="*/ 165 h 165"/>
                    <a:gd name="T2" fmla="*/ 0 w 165"/>
                    <a:gd name="T3" fmla="*/ 83 h 165"/>
                    <a:gd name="T4" fmla="*/ 81 w 165"/>
                    <a:gd name="T5" fmla="*/ 0 h 165"/>
                    <a:gd name="T6" fmla="*/ 165 w 165"/>
                    <a:gd name="T7" fmla="*/ 84 h 165"/>
                    <a:gd name="T8" fmla="*/ 82 w 165"/>
                    <a:gd name="T9" fmla="*/ 165 h 165"/>
                  </a:gdLst>
                  <a:ahLst/>
                  <a:cxnLst>
                    <a:cxn ang="0">
                      <a:pos x="T0" y="T1"/>
                    </a:cxn>
                    <a:cxn ang="0">
                      <a:pos x="T2" y="T3"/>
                    </a:cxn>
                    <a:cxn ang="0">
                      <a:pos x="T4" y="T5"/>
                    </a:cxn>
                    <a:cxn ang="0">
                      <a:pos x="T6" y="T7"/>
                    </a:cxn>
                    <a:cxn ang="0">
                      <a:pos x="T8" y="T9"/>
                    </a:cxn>
                  </a:cxnLst>
                  <a:rect l="0" t="0" r="r" b="b"/>
                  <a:pathLst>
                    <a:path w="165" h="165">
                      <a:moveTo>
                        <a:pt x="82" y="165"/>
                      </a:moveTo>
                      <a:cubicBezTo>
                        <a:pt x="35" y="165"/>
                        <a:pt x="0" y="130"/>
                        <a:pt x="0" y="83"/>
                      </a:cubicBezTo>
                      <a:cubicBezTo>
                        <a:pt x="0" y="37"/>
                        <a:pt x="36" y="1"/>
                        <a:pt x="81" y="0"/>
                      </a:cubicBezTo>
                      <a:cubicBezTo>
                        <a:pt x="127" y="0"/>
                        <a:pt x="165" y="37"/>
                        <a:pt x="165" y="84"/>
                      </a:cubicBezTo>
                      <a:cubicBezTo>
                        <a:pt x="164" y="130"/>
                        <a:pt x="128" y="165"/>
                        <a:pt x="82" y="165"/>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grpSp>
            <p:nvGrpSpPr>
              <p:cNvPr id="11" name="Group 10"/>
              <p:cNvGrpSpPr/>
              <p:nvPr/>
            </p:nvGrpSpPr>
            <p:grpSpPr>
              <a:xfrm>
                <a:off x="1914001" y="2075498"/>
                <a:ext cx="688710" cy="642557"/>
                <a:chOff x="9983788" y="-1163637"/>
                <a:chExt cx="923925" cy="862011"/>
              </a:xfrm>
            </p:grpSpPr>
            <p:sp>
              <p:nvSpPr>
                <p:cNvPr id="30" name="Freeform 31"/>
                <p:cNvSpPr>
                  <a:spLocks/>
                </p:cNvSpPr>
                <p:nvPr/>
              </p:nvSpPr>
              <p:spPr bwMode="auto">
                <a:xfrm>
                  <a:off x="9983788" y="-1062038"/>
                  <a:ext cx="923925" cy="760412"/>
                </a:xfrm>
                <a:custGeom>
                  <a:avLst/>
                  <a:gdLst>
                    <a:gd name="T0" fmla="*/ 155 w 941"/>
                    <a:gd name="T1" fmla="*/ 2 h 773"/>
                    <a:gd name="T2" fmla="*/ 155 w 941"/>
                    <a:gd name="T3" fmla="*/ 67 h 773"/>
                    <a:gd name="T4" fmla="*/ 241 w 941"/>
                    <a:gd name="T5" fmla="*/ 156 h 773"/>
                    <a:gd name="T6" fmla="*/ 328 w 941"/>
                    <a:gd name="T7" fmla="*/ 70 h 773"/>
                    <a:gd name="T8" fmla="*/ 328 w 941"/>
                    <a:gd name="T9" fmla="*/ 3 h 773"/>
                    <a:gd name="T10" fmla="*/ 615 w 941"/>
                    <a:gd name="T11" fmla="*/ 3 h 773"/>
                    <a:gd name="T12" fmla="*/ 615 w 941"/>
                    <a:gd name="T13" fmla="*/ 79 h 773"/>
                    <a:gd name="T14" fmla="*/ 736 w 941"/>
                    <a:gd name="T15" fmla="*/ 148 h 773"/>
                    <a:gd name="T16" fmla="*/ 786 w 941"/>
                    <a:gd name="T17" fmla="*/ 72 h 773"/>
                    <a:gd name="T18" fmla="*/ 786 w 941"/>
                    <a:gd name="T19" fmla="*/ 3 h 773"/>
                    <a:gd name="T20" fmla="*/ 864 w 941"/>
                    <a:gd name="T21" fmla="*/ 4 h 773"/>
                    <a:gd name="T22" fmla="*/ 940 w 941"/>
                    <a:gd name="T23" fmla="*/ 97 h 773"/>
                    <a:gd name="T24" fmla="*/ 940 w 941"/>
                    <a:gd name="T25" fmla="*/ 676 h 773"/>
                    <a:gd name="T26" fmla="*/ 837 w 941"/>
                    <a:gd name="T27" fmla="*/ 773 h 773"/>
                    <a:gd name="T28" fmla="*/ 477 w 941"/>
                    <a:gd name="T29" fmla="*/ 773 h 773"/>
                    <a:gd name="T30" fmla="*/ 110 w 941"/>
                    <a:gd name="T31" fmla="*/ 773 h 773"/>
                    <a:gd name="T32" fmla="*/ 0 w 941"/>
                    <a:gd name="T33" fmla="*/ 664 h 773"/>
                    <a:gd name="T34" fmla="*/ 0 w 941"/>
                    <a:gd name="T35" fmla="*/ 110 h 773"/>
                    <a:gd name="T36" fmla="*/ 108 w 941"/>
                    <a:gd name="T37" fmla="*/ 2 h 773"/>
                    <a:gd name="T38" fmla="*/ 155 w 941"/>
                    <a:gd name="T39" fmla="*/ 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1" h="773">
                      <a:moveTo>
                        <a:pt x="155" y="2"/>
                      </a:moveTo>
                      <a:cubicBezTo>
                        <a:pt x="155" y="25"/>
                        <a:pt x="155" y="46"/>
                        <a:pt x="155" y="67"/>
                      </a:cubicBezTo>
                      <a:cubicBezTo>
                        <a:pt x="156" y="118"/>
                        <a:pt x="193" y="156"/>
                        <a:pt x="241" y="156"/>
                      </a:cubicBezTo>
                      <a:cubicBezTo>
                        <a:pt x="289" y="156"/>
                        <a:pt x="327" y="119"/>
                        <a:pt x="328" y="70"/>
                      </a:cubicBezTo>
                      <a:cubicBezTo>
                        <a:pt x="328" y="48"/>
                        <a:pt x="328" y="26"/>
                        <a:pt x="328" y="3"/>
                      </a:cubicBezTo>
                      <a:cubicBezTo>
                        <a:pt x="424" y="3"/>
                        <a:pt x="517" y="3"/>
                        <a:pt x="615" y="3"/>
                      </a:cubicBezTo>
                      <a:cubicBezTo>
                        <a:pt x="615" y="29"/>
                        <a:pt x="613" y="54"/>
                        <a:pt x="615" y="79"/>
                      </a:cubicBezTo>
                      <a:cubicBezTo>
                        <a:pt x="620" y="138"/>
                        <a:pt x="683" y="174"/>
                        <a:pt x="736" y="148"/>
                      </a:cubicBezTo>
                      <a:cubicBezTo>
                        <a:pt x="768" y="133"/>
                        <a:pt x="785" y="107"/>
                        <a:pt x="786" y="72"/>
                      </a:cubicBezTo>
                      <a:cubicBezTo>
                        <a:pt x="786" y="49"/>
                        <a:pt x="786" y="27"/>
                        <a:pt x="786" y="3"/>
                      </a:cubicBezTo>
                      <a:cubicBezTo>
                        <a:pt x="814" y="3"/>
                        <a:pt x="839" y="0"/>
                        <a:pt x="864" y="4"/>
                      </a:cubicBezTo>
                      <a:cubicBezTo>
                        <a:pt x="908" y="12"/>
                        <a:pt x="940" y="51"/>
                        <a:pt x="940" y="97"/>
                      </a:cubicBezTo>
                      <a:cubicBezTo>
                        <a:pt x="941" y="290"/>
                        <a:pt x="941" y="483"/>
                        <a:pt x="940" y="676"/>
                      </a:cubicBezTo>
                      <a:cubicBezTo>
                        <a:pt x="940" y="733"/>
                        <a:pt x="897" y="773"/>
                        <a:pt x="837" y="773"/>
                      </a:cubicBezTo>
                      <a:cubicBezTo>
                        <a:pt x="717" y="773"/>
                        <a:pt x="597" y="773"/>
                        <a:pt x="477" y="773"/>
                      </a:cubicBezTo>
                      <a:cubicBezTo>
                        <a:pt x="355" y="773"/>
                        <a:pt x="232" y="773"/>
                        <a:pt x="110" y="773"/>
                      </a:cubicBezTo>
                      <a:cubicBezTo>
                        <a:pt x="40" y="773"/>
                        <a:pt x="0" y="733"/>
                        <a:pt x="0" y="664"/>
                      </a:cubicBezTo>
                      <a:cubicBezTo>
                        <a:pt x="0" y="479"/>
                        <a:pt x="0" y="295"/>
                        <a:pt x="0" y="110"/>
                      </a:cubicBezTo>
                      <a:cubicBezTo>
                        <a:pt x="1" y="41"/>
                        <a:pt x="39" y="2"/>
                        <a:pt x="108" y="2"/>
                      </a:cubicBezTo>
                      <a:cubicBezTo>
                        <a:pt x="123" y="2"/>
                        <a:pt x="138" y="2"/>
                        <a:pt x="155" y="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1" name="Freeform 32"/>
                <p:cNvSpPr>
                  <a:spLocks/>
                </p:cNvSpPr>
                <p:nvPr/>
              </p:nvSpPr>
              <p:spPr bwMode="auto">
                <a:xfrm>
                  <a:off x="10033000" y="-822325"/>
                  <a:ext cx="825500" cy="469900"/>
                </a:xfrm>
                <a:custGeom>
                  <a:avLst/>
                  <a:gdLst>
                    <a:gd name="T0" fmla="*/ 0 w 840"/>
                    <a:gd name="T1" fmla="*/ 0 h 477"/>
                    <a:gd name="T2" fmla="*/ 0 w 840"/>
                    <a:gd name="T3" fmla="*/ 23 h 477"/>
                    <a:gd name="T4" fmla="*/ 0 w 840"/>
                    <a:gd name="T5" fmla="*/ 419 h 477"/>
                    <a:gd name="T6" fmla="*/ 60 w 840"/>
                    <a:gd name="T7" fmla="*/ 477 h 477"/>
                    <a:gd name="T8" fmla="*/ 778 w 840"/>
                    <a:gd name="T9" fmla="*/ 477 h 477"/>
                    <a:gd name="T10" fmla="*/ 840 w 840"/>
                    <a:gd name="T11" fmla="*/ 415 h 477"/>
                    <a:gd name="T12" fmla="*/ 840 w 840"/>
                    <a:gd name="T13" fmla="*/ 21 h 477"/>
                    <a:gd name="T14" fmla="*/ 839 w 840"/>
                    <a:gd name="T15" fmla="*/ 0 h 477"/>
                    <a:gd name="T16" fmla="*/ 0 w 840"/>
                    <a:gd name="T1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0" h="477">
                      <a:moveTo>
                        <a:pt x="0" y="0"/>
                      </a:moveTo>
                      <a:cubicBezTo>
                        <a:pt x="0" y="9"/>
                        <a:pt x="0" y="16"/>
                        <a:pt x="0" y="23"/>
                      </a:cubicBezTo>
                      <a:cubicBezTo>
                        <a:pt x="0" y="155"/>
                        <a:pt x="0" y="287"/>
                        <a:pt x="0" y="419"/>
                      </a:cubicBezTo>
                      <a:cubicBezTo>
                        <a:pt x="0" y="461"/>
                        <a:pt x="17" y="477"/>
                        <a:pt x="60" y="477"/>
                      </a:cubicBezTo>
                      <a:cubicBezTo>
                        <a:pt x="299" y="477"/>
                        <a:pt x="538" y="477"/>
                        <a:pt x="778" y="477"/>
                      </a:cubicBezTo>
                      <a:cubicBezTo>
                        <a:pt x="823" y="477"/>
                        <a:pt x="840" y="461"/>
                        <a:pt x="840" y="415"/>
                      </a:cubicBezTo>
                      <a:cubicBezTo>
                        <a:pt x="840" y="283"/>
                        <a:pt x="840" y="152"/>
                        <a:pt x="840" y="21"/>
                      </a:cubicBezTo>
                      <a:cubicBezTo>
                        <a:pt x="840" y="14"/>
                        <a:pt x="839" y="8"/>
                        <a:pt x="839" y="0"/>
                      </a:cubicBezTo>
                      <a:cubicBezTo>
                        <a:pt x="559" y="0"/>
                        <a:pt x="281" y="0"/>
                        <a:pt x="0" y="0"/>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2" name="Freeform 33"/>
                <p:cNvSpPr>
                  <a:spLocks/>
                </p:cNvSpPr>
                <p:nvPr/>
              </p:nvSpPr>
              <p:spPr bwMode="auto">
                <a:xfrm>
                  <a:off x="10171113" y="-1163637"/>
                  <a:ext cx="98425" cy="217487"/>
                </a:xfrm>
                <a:custGeom>
                  <a:avLst/>
                  <a:gdLst>
                    <a:gd name="T0" fmla="*/ 0 w 100"/>
                    <a:gd name="T1" fmla="*/ 112 h 222"/>
                    <a:gd name="T2" fmla="*/ 0 w 100"/>
                    <a:gd name="T3" fmla="*/ 52 h 222"/>
                    <a:gd name="T4" fmla="*/ 48 w 100"/>
                    <a:gd name="T5" fmla="*/ 1 h 222"/>
                    <a:gd name="T6" fmla="*/ 98 w 100"/>
                    <a:gd name="T7" fmla="*/ 49 h 222"/>
                    <a:gd name="T8" fmla="*/ 98 w 100"/>
                    <a:gd name="T9" fmla="*/ 174 h 222"/>
                    <a:gd name="T10" fmla="*/ 47 w 100"/>
                    <a:gd name="T11" fmla="*/ 221 h 222"/>
                    <a:gd name="T12" fmla="*/ 1 w 100"/>
                    <a:gd name="T13" fmla="*/ 172 h 222"/>
                    <a:gd name="T14" fmla="*/ 0 w 100"/>
                    <a:gd name="T15" fmla="*/ 142 h 222"/>
                    <a:gd name="T16" fmla="*/ 0 w 100"/>
                    <a:gd name="T17"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22">
                      <a:moveTo>
                        <a:pt x="0" y="112"/>
                      </a:moveTo>
                      <a:cubicBezTo>
                        <a:pt x="0" y="92"/>
                        <a:pt x="0" y="72"/>
                        <a:pt x="0" y="52"/>
                      </a:cubicBezTo>
                      <a:cubicBezTo>
                        <a:pt x="1" y="22"/>
                        <a:pt x="21" y="1"/>
                        <a:pt x="48" y="1"/>
                      </a:cubicBezTo>
                      <a:cubicBezTo>
                        <a:pt x="76" y="0"/>
                        <a:pt x="97" y="19"/>
                        <a:pt x="98" y="49"/>
                      </a:cubicBezTo>
                      <a:cubicBezTo>
                        <a:pt x="99" y="91"/>
                        <a:pt x="100" y="132"/>
                        <a:pt x="98" y="174"/>
                      </a:cubicBezTo>
                      <a:cubicBezTo>
                        <a:pt x="97" y="204"/>
                        <a:pt x="75" y="222"/>
                        <a:pt x="47" y="221"/>
                      </a:cubicBezTo>
                      <a:cubicBezTo>
                        <a:pt x="20" y="220"/>
                        <a:pt x="2" y="200"/>
                        <a:pt x="1" y="172"/>
                      </a:cubicBezTo>
                      <a:cubicBezTo>
                        <a:pt x="0" y="162"/>
                        <a:pt x="0" y="152"/>
                        <a:pt x="0" y="142"/>
                      </a:cubicBezTo>
                      <a:cubicBezTo>
                        <a:pt x="0" y="132"/>
                        <a:pt x="0" y="122"/>
                        <a:pt x="0" y="11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3" name="Freeform 34"/>
                <p:cNvSpPr>
                  <a:spLocks/>
                </p:cNvSpPr>
                <p:nvPr/>
              </p:nvSpPr>
              <p:spPr bwMode="auto">
                <a:xfrm>
                  <a:off x="10623550" y="-1163637"/>
                  <a:ext cx="95250" cy="217487"/>
                </a:xfrm>
                <a:custGeom>
                  <a:avLst/>
                  <a:gdLst>
                    <a:gd name="T0" fmla="*/ 97 w 98"/>
                    <a:gd name="T1" fmla="*/ 110 h 220"/>
                    <a:gd name="T2" fmla="*/ 97 w 98"/>
                    <a:gd name="T3" fmla="*/ 172 h 220"/>
                    <a:gd name="T4" fmla="*/ 49 w 98"/>
                    <a:gd name="T5" fmla="*/ 220 h 220"/>
                    <a:gd name="T6" fmla="*/ 1 w 98"/>
                    <a:gd name="T7" fmla="*/ 173 h 220"/>
                    <a:gd name="T8" fmla="*/ 1 w 98"/>
                    <a:gd name="T9" fmla="*/ 47 h 220"/>
                    <a:gd name="T10" fmla="*/ 50 w 98"/>
                    <a:gd name="T11" fmla="*/ 0 h 220"/>
                    <a:gd name="T12" fmla="*/ 97 w 98"/>
                    <a:gd name="T13" fmla="*/ 48 h 220"/>
                    <a:gd name="T14" fmla="*/ 97 w 98"/>
                    <a:gd name="T15" fmla="*/ 80 h 220"/>
                    <a:gd name="T16" fmla="*/ 97 w 98"/>
                    <a:gd name="T17" fmla="*/ 110 h 220"/>
                    <a:gd name="T18" fmla="*/ 97 w 98"/>
                    <a:gd name="T19"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20">
                      <a:moveTo>
                        <a:pt x="97" y="110"/>
                      </a:moveTo>
                      <a:cubicBezTo>
                        <a:pt x="97" y="131"/>
                        <a:pt x="98" y="152"/>
                        <a:pt x="97" y="172"/>
                      </a:cubicBezTo>
                      <a:cubicBezTo>
                        <a:pt x="96" y="201"/>
                        <a:pt x="77" y="220"/>
                        <a:pt x="49" y="220"/>
                      </a:cubicBezTo>
                      <a:cubicBezTo>
                        <a:pt x="22" y="220"/>
                        <a:pt x="1" y="201"/>
                        <a:pt x="1" y="173"/>
                      </a:cubicBezTo>
                      <a:cubicBezTo>
                        <a:pt x="0" y="131"/>
                        <a:pt x="0" y="89"/>
                        <a:pt x="1" y="47"/>
                      </a:cubicBezTo>
                      <a:cubicBezTo>
                        <a:pt x="1" y="19"/>
                        <a:pt x="22" y="0"/>
                        <a:pt x="50" y="0"/>
                      </a:cubicBezTo>
                      <a:cubicBezTo>
                        <a:pt x="77" y="0"/>
                        <a:pt x="96" y="20"/>
                        <a:pt x="97" y="48"/>
                      </a:cubicBezTo>
                      <a:cubicBezTo>
                        <a:pt x="98" y="59"/>
                        <a:pt x="97" y="70"/>
                        <a:pt x="97" y="80"/>
                      </a:cubicBezTo>
                      <a:cubicBezTo>
                        <a:pt x="97" y="90"/>
                        <a:pt x="97" y="100"/>
                        <a:pt x="97" y="110"/>
                      </a:cubicBezTo>
                      <a:cubicBezTo>
                        <a:pt x="97" y="110"/>
                        <a:pt x="97" y="110"/>
                        <a:pt x="97" y="110"/>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4" name="Freeform 35"/>
                <p:cNvSpPr>
                  <a:spLocks/>
                </p:cNvSpPr>
                <p:nvPr/>
              </p:nvSpPr>
              <p:spPr bwMode="auto">
                <a:xfrm>
                  <a:off x="10206038" y="-757238"/>
                  <a:ext cx="171450" cy="339725"/>
                </a:xfrm>
                <a:custGeom>
                  <a:avLst/>
                  <a:gdLst>
                    <a:gd name="T0" fmla="*/ 77 w 175"/>
                    <a:gd name="T1" fmla="*/ 346 h 346"/>
                    <a:gd name="T2" fmla="*/ 77 w 175"/>
                    <a:gd name="T3" fmla="*/ 148 h 346"/>
                    <a:gd name="T4" fmla="*/ 0 w 175"/>
                    <a:gd name="T5" fmla="*/ 148 h 346"/>
                    <a:gd name="T6" fmla="*/ 0 w 175"/>
                    <a:gd name="T7" fmla="*/ 81 h 346"/>
                    <a:gd name="T8" fmla="*/ 30 w 175"/>
                    <a:gd name="T9" fmla="*/ 76 h 346"/>
                    <a:gd name="T10" fmla="*/ 97 w 175"/>
                    <a:gd name="T11" fmla="*/ 16 h 346"/>
                    <a:gd name="T12" fmla="*/ 118 w 175"/>
                    <a:gd name="T13" fmla="*/ 1 h 346"/>
                    <a:gd name="T14" fmla="*/ 175 w 175"/>
                    <a:gd name="T15" fmla="*/ 1 h 346"/>
                    <a:gd name="T16" fmla="*/ 175 w 175"/>
                    <a:gd name="T17" fmla="*/ 346 h 346"/>
                    <a:gd name="T18" fmla="*/ 77 w 175"/>
                    <a:gd name="T19"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346">
                      <a:moveTo>
                        <a:pt x="77" y="346"/>
                      </a:moveTo>
                      <a:cubicBezTo>
                        <a:pt x="77" y="280"/>
                        <a:pt x="77" y="215"/>
                        <a:pt x="77" y="148"/>
                      </a:cubicBezTo>
                      <a:cubicBezTo>
                        <a:pt x="51" y="148"/>
                        <a:pt x="26" y="148"/>
                        <a:pt x="0" y="148"/>
                      </a:cubicBezTo>
                      <a:cubicBezTo>
                        <a:pt x="0" y="125"/>
                        <a:pt x="0" y="103"/>
                        <a:pt x="0" y="81"/>
                      </a:cubicBezTo>
                      <a:cubicBezTo>
                        <a:pt x="10" y="80"/>
                        <a:pt x="20" y="78"/>
                        <a:pt x="30" y="76"/>
                      </a:cubicBezTo>
                      <a:cubicBezTo>
                        <a:pt x="64" y="70"/>
                        <a:pt x="88" y="50"/>
                        <a:pt x="97" y="16"/>
                      </a:cubicBezTo>
                      <a:cubicBezTo>
                        <a:pt x="101" y="5"/>
                        <a:pt x="106" y="0"/>
                        <a:pt x="118" y="1"/>
                      </a:cubicBezTo>
                      <a:cubicBezTo>
                        <a:pt x="137" y="2"/>
                        <a:pt x="155" y="1"/>
                        <a:pt x="175" y="1"/>
                      </a:cubicBezTo>
                      <a:cubicBezTo>
                        <a:pt x="175" y="117"/>
                        <a:pt x="175" y="230"/>
                        <a:pt x="175" y="346"/>
                      </a:cubicBezTo>
                      <a:cubicBezTo>
                        <a:pt x="144" y="346"/>
                        <a:pt x="112" y="346"/>
                        <a:pt x="77" y="34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5" name="Freeform 36"/>
                <p:cNvSpPr>
                  <a:spLocks noEditPoints="1"/>
                </p:cNvSpPr>
                <p:nvPr/>
              </p:nvSpPr>
              <p:spPr bwMode="auto">
                <a:xfrm>
                  <a:off x="10429875" y="-728663"/>
                  <a:ext cx="242888" cy="307975"/>
                </a:xfrm>
                <a:custGeom>
                  <a:avLst/>
                  <a:gdLst>
                    <a:gd name="T0" fmla="*/ 0 w 247"/>
                    <a:gd name="T1" fmla="*/ 155 h 313"/>
                    <a:gd name="T2" fmla="*/ 31 w 247"/>
                    <a:gd name="T3" fmla="*/ 34 h 313"/>
                    <a:gd name="T4" fmla="*/ 125 w 247"/>
                    <a:gd name="T5" fmla="*/ 0 h 313"/>
                    <a:gd name="T6" fmla="*/ 176 w 247"/>
                    <a:gd name="T7" fmla="*/ 7 h 313"/>
                    <a:gd name="T8" fmla="*/ 208 w 247"/>
                    <a:gd name="T9" fmla="*/ 27 h 313"/>
                    <a:gd name="T10" fmla="*/ 227 w 247"/>
                    <a:gd name="T11" fmla="*/ 52 h 313"/>
                    <a:gd name="T12" fmla="*/ 239 w 247"/>
                    <a:gd name="T13" fmla="*/ 83 h 313"/>
                    <a:gd name="T14" fmla="*/ 247 w 247"/>
                    <a:gd name="T15" fmla="*/ 154 h 313"/>
                    <a:gd name="T16" fmla="*/ 219 w 247"/>
                    <a:gd name="T17" fmla="*/ 274 h 313"/>
                    <a:gd name="T18" fmla="*/ 123 w 247"/>
                    <a:gd name="T19" fmla="*/ 313 h 313"/>
                    <a:gd name="T20" fmla="*/ 62 w 247"/>
                    <a:gd name="T21" fmla="*/ 300 h 313"/>
                    <a:gd name="T22" fmla="*/ 23 w 247"/>
                    <a:gd name="T23" fmla="*/ 265 h 313"/>
                    <a:gd name="T24" fmla="*/ 6 w 247"/>
                    <a:gd name="T25" fmla="*/ 219 h 313"/>
                    <a:gd name="T26" fmla="*/ 0 w 247"/>
                    <a:gd name="T27" fmla="*/ 155 h 313"/>
                    <a:gd name="T28" fmla="*/ 83 w 247"/>
                    <a:gd name="T29" fmla="*/ 155 h 313"/>
                    <a:gd name="T30" fmla="*/ 93 w 247"/>
                    <a:gd name="T31" fmla="*/ 234 h 313"/>
                    <a:gd name="T32" fmla="*/ 123 w 247"/>
                    <a:gd name="T33" fmla="*/ 255 h 313"/>
                    <a:gd name="T34" fmla="*/ 145 w 247"/>
                    <a:gd name="T35" fmla="*/ 246 h 313"/>
                    <a:gd name="T36" fmla="*/ 159 w 247"/>
                    <a:gd name="T37" fmla="*/ 218 h 313"/>
                    <a:gd name="T38" fmla="*/ 163 w 247"/>
                    <a:gd name="T39" fmla="*/ 157 h 313"/>
                    <a:gd name="T40" fmla="*/ 153 w 247"/>
                    <a:gd name="T41" fmla="*/ 77 h 313"/>
                    <a:gd name="T42" fmla="*/ 123 w 247"/>
                    <a:gd name="T43" fmla="*/ 56 h 313"/>
                    <a:gd name="T44" fmla="*/ 92 w 247"/>
                    <a:gd name="T45" fmla="*/ 77 h 313"/>
                    <a:gd name="T46" fmla="*/ 83 w 247"/>
                    <a:gd name="T47" fmla="*/ 15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7" h="313">
                      <a:moveTo>
                        <a:pt x="0" y="155"/>
                      </a:moveTo>
                      <a:cubicBezTo>
                        <a:pt x="0" y="98"/>
                        <a:pt x="10" y="57"/>
                        <a:pt x="31" y="34"/>
                      </a:cubicBezTo>
                      <a:cubicBezTo>
                        <a:pt x="52" y="11"/>
                        <a:pt x="83" y="0"/>
                        <a:pt x="125" y="0"/>
                      </a:cubicBezTo>
                      <a:cubicBezTo>
                        <a:pt x="146" y="0"/>
                        <a:pt x="163" y="2"/>
                        <a:pt x="176" y="7"/>
                      </a:cubicBezTo>
                      <a:cubicBezTo>
                        <a:pt x="189" y="12"/>
                        <a:pt x="199" y="19"/>
                        <a:pt x="208" y="27"/>
                      </a:cubicBezTo>
                      <a:cubicBezTo>
                        <a:pt x="216" y="35"/>
                        <a:pt x="222" y="44"/>
                        <a:pt x="227" y="52"/>
                      </a:cubicBezTo>
                      <a:cubicBezTo>
                        <a:pt x="232" y="61"/>
                        <a:pt x="236" y="72"/>
                        <a:pt x="239" y="83"/>
                      </a:cubicBezTo>
                      <a:cubicBezTo>
                        <a:pt x="244" y="106"/>
                        <a:pt x="247" y="129"/>
                        <a:pt x="247" y="154"/>
                      </a:cubicBezTo>
                      <a:cubicBezTo>
                        <a:pt x="247" y="209"/>
                        <a:pt x="238" y="249"/>
                        <a:pt x="219" y="274"/>
                      </a:cubicBezTo>
                      <a:cubicBezTo>
                        <a:pt x="201" y="300"/>
                        <a:pt x="169" y="313"/>
                        <a:pt x="123" y="313"/>
                      </a:cubicBezTo>
                      <a:cubicBezTo>
                        <a:pt x="98" y="313"/>
                        <a:pt x="77" y="309"/>
                        <a:pt x="62" y="300"/>
                      </a:cubicBezTo>
                      <a:cubicBezTo>
                        <a:pt x="46" y="292"/>
                        <a:pt x="33" y="280"/>
                        <a:pt x="23" y="265"/>
                      </a:cubicBezTo>
                      <a:cubicBezTo>
                        <a:pt x="16" y="254"/>
                        <a:pt x="10" y="238"/>
                        <a:pt x="6" y="219"/>
                      </a:cubicBezTo>
                      <a:cubicBezTo>
                        <a:pt x="2" y="200"/>
                        <a:pt x="0" y="178"/>
                        <a:pt x="0" y="155"/>
                      </a:cubicBezTo>
                      <a:close/>
                      <a:moveTo>
                        <a:pt x="83" y="155"/>
                      </a:moveTo>
                      <a:cubicBezTo>
                        <a:pt x="83" y="194"/>
                        <a:pt x="87" y="220"/>
                        <a:pt x="93" y="234"/>
                      </a:cubicBezTo>
                      <a:cubicBezTo>
                        <a:pt x="100" y="248"/>
                        <a:pt x="110" y="255"/>
                        <a:pt x="123" y="255"/>
                      </a:cubicBezTo>
                      <a:cubicBezTo>
                        <a:pt x="132" y="255"/>
                        <a:pt x="139" y="252"/>
                        <a:pt x="145" y="246"/>
                      </a:cubicBezTo>
                      <a:cubicBezTo>
                        <a:pt x="151" y="240"/>
                        <a:pt x="156" y="231"/>
                        <a:pt x="159" y="218"/>
                      </a:cubicBezTo>
                      <a:cubicBezTo>
                        <a:pt x="162" y="205"/>
                        <a:pt x="163" y="185"/>
                        <a:pt x="163" y="157"/>
                      </a:cubicBezTo>
                      <a:cubicBezTo>
                        <a:pt x="163" y="117"/>
                        <a:pt x="160" y="90"/>
                        <a:pt x="153" y="77"/>
                      </a:cubicBezTo>
                      <a:cubicBezTo>
                        <a:pt x="146" y="63"/>
                        <a:pt x="136" y="56"/>
                        <a:pt x="123" y="56"/>
                      </a:cubicBezTo>
                      <a:cubicBezTo>
                        <a:pt x="109" y="56"/>
                        <a:pt x="99" y="63"/>
                        <a:pt x="92" y="77"/>
                      </a:cubicBezTo>
                      <a:cubicBezTo>
                        <a:pt x="86" y="91"/>
                        <a:pt x="83" y="117"/>
                        <a:pt x="83" y="155"/>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grpSp>
            <p:nvGrpSpPr>
              <p:cNvPr id="12" name="Group 11"/>
              <p:cNvGrpSpPr/>
              <p:nvPr/>
            </p:nvGrpSpPr>
            <p:grpSpPr>
              <a:xfrm>
                <a:off x="3135176" y="2744151"/>
                <a:ext cx="868121" cy="709508"/>
                <a:chOff x="9586913" y="-744538"/>
                <a:chExt cx="1946275" cy="1590676"/>
              </a:xfrm>
            </p:grpSpPr>
            <p:sp>
              <p:nvSpPr>
                <p:cNvPr id="22" name="Freeform 21"/>
                <p:cNvSpPr>
                  <a:spLocks noEditPoints="1"/>
                </p:cNvSpPr>
                <p:nvPr/>
              </p:nvSpPr>
              <p:spPr bwMode="auto">
                <a:xfrm>
                  <a:off x="9586913" y="-744538"/>
                  <a:ext cx="1946275" cy="1590676"/>
                </a:xfrm>
                <a:custGeom>
                  <a:avLst/>
                  <a:gdLst>
                    <a:gd name="T0" fmla="*/ 469 w 1053"/>
                    <a:gd name="T1" fmla="*/ 604 h 860"/>
                    <a:gd name="T2" fmla="*/ 326 w 1053"/>
                    <a:gd name="T3" fmla="*/ 835 h 860"/>
                    <a:gd name="T4" fmla="*/ 165 w 1053"/>
                    <a:gd name="T5" fmla="*/ 509 h 860"/>
                    <a:gd name="T6" fmla="*/ 115 w 1053"/>
                    <a:gd name="T7" fmla="*/ 319 h 860"/>
                    <a:gd name="T8" fmla="*/ 10 w 1053"/>
                    <a:gd name="T9" fmla="*/ 158 h 860"/>
                    <a:gd name="T10" fmla="*/ 255 w 1053"/>
                    <a:gd name="T11" fmla="*/ 152 h 860"/>
                    <a:gd name="T12" fmla="*/ 263 w 1053"/>
                    <a:gd name="T13" fmla="*/ 218 h 860"/>
                    <a:gd name="T14" fmla="*/ 489 w 1053"/>
                    <a:gd name="T15" fmla="*/ 176 h 860"/>
                    <a:gd name="T16" fmla="*/ 515 w 1053"/>
                    <a:gd name="T17" fmla="*/ 40 h 860"/>
                    <a:gd name="T18" fmla="*/ 703 w 1053"/>
                    <a:gd name="T19" fmla="*/ 109 h 860"/>
                    <a:gd name="T20" fmla="*/ 823 w 1053"/>
                    <a:gd name="T21" fmla="*/ 163 h 860"/>
                    <a:gd name="T22" fmla="*/ 1013 w 1053"/>
                    <a:gd name="T23" fmla="*/ 173 h 860"/>
                    <a:gd name="T24" fmla="*/ 814 w 1053"/>
                    <a:gd name="T25" fmla="*/ 254 h 860"/>
                    <a:gd name="T26" fmla="*/ 695 w 1053"/>
                    <a:gd name="T27" fmla="*/ 192 h 860"/>
                    <a:gd name="T28" fmla="*/ 543 w 1053"/>
                    <a:gd name="T29" fmla="*/ 223 h 860"/>
                    <a:gd name="T30" fmla="*/ 491 w 1053"/>
                    <a:gd name="T31" fmla="*/ 331 h 860"/>
                    <a:gd name="T32" fmla="*/ 772 w 1053"/>
                    <a:gd name="T33" fmla="*/ 359 h 860"/>
                    <a:gd name="T34" fmla="*/ 535 w 1053"/>
                    <a:gd name="T35" fmla="*/ 587 h 860"/>
                    <a:gd name="T36" fmla="*/ 161 w 1053"/>
                    <a:gd name="T37" fmla="*/ 656 h 860"/>
                    <a:gd name="T38" fmla="*/ 393 w 1053"/>
                    <a:gd name="T39" fmla="*/ 656 h 860"/>
                    <a:gd name="T40" fmla="*/ 161 w 1053"/>
                    <a:gd name="T41" fmla="*/ 656 h 860"/>
                    <a:gd name="T42" fmla="*/ 645 w 1053"/>
                    <a:gd name="T43" fmla="*/ 560 h 860"/>
                    <a:gd name="T44" fmla="*/ 645 w 1053"/>
                    <a:gd name="T45" fmla="*/ 369 h 860"/>
                    <a:gd name="T46" fmla="*/ 245 w 1053"/>
                    <a:gd name="T47" fmla="*/ 472 h 860"/>
                    <a:gd name="T48" fmla="*/ 318 w 1053"/>
                    <a:gd name="T49" fmla="*/ 465 h 860"/>
                    <a:gd name="T50" fmla="*/ 225 w 1053"/>
                    <a:gd name="T51" fmla="*/ 277 h 860"/>
                    <a:gd name="T52" fmla="*/ 181 w 1053"/>
                    <a:gd name="T53" fmla="*/ 298 h 860"/>
                    <a:gd name="T54" fmla="*/ 430 w 1053"/>
                    <a:gd name="T55" fmla="*/ 546 h 860"/>
                    <a:gd name="T56" fmla="*/ 486 w 1053"/>
                    <a:gd name="T57" fmla="*/ 510 h 860"/>
                    <a:gd name="T58" fmla="*/ 446 w 1053"/>
                    <a:gd name="T59" fmla="*/ 387 h 860"/>
                    <a:gd name="T60" fmla="*/ 430 w 1053"/>
                    <a:gd name="T61" fmla="*/ 546 h 860"/>
                    <a:gd name="T62" fmla="*/ 134 w 1053"/>
                    <a:gd name="T63" fmla="*/ 236 h 860"/>
                    <a:gd name="T64" fmla="*/ 134 w 1053"/>
                    <a:gd name="T65" fmla="*/ 124 h 860"/>
                    <a:gd name="T66" fmla="*/ 634 w 1053"/>
                    <a:gd name="T67" fmla="*/ 120 h 860"/>
                    <a:gd name="T68" fmla="*/ 550 w 1053"/>
                    <a:gd name="T69" fmla="*/ 120 h 860"/>
                    <a:gd name="T70" fmla="*/ 634 w 1053"/>
                    <a:gd name="T71" fmla="*/ 120 h 860"/>
                    <a:gd name="T72" fmla="*/ 882 w 1053"/>
                    <a:gd name="T73" fmla="*/ 240 h 860"/>
                    <a:gd name="T74" fmla="*/ 966 w 1053"/>
                    <a:gd name="T75" fmla="*/ 24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3" h="860">
                      <a:moveTo>
                        <a:pt x="523" y="576"/>
                      </a:moveTo>
                      <a:cubicBezTo>
                        <a:pt x="505" y="586"/>
                        <a:pt x="488" y="596"/>
                        <a:pt x="469" y="604"/>
                      </a:cubicBezTo>
                      <a:cubicBezTo>
                        <a:pt x="459" y="609"/>
                        <a:pt x="458" y="615"/>
                        <a:pt x="459" y="626"/>
                      </a:cubicBezTo>
                      <a:cubicBezTo>
                        <a:pt x="475" y="720"/>
                        <a:pt x="418" y="809"/>
                        <a:pt x="326" y="835"/>
                      </a:cubicBezTo>
                      <a:cubicBezTo>
                        <a:pt x="235" y="860"/>
                        <a:pt x="139" y="812"/>
                        <a:pt x="104" y="723"/>
                      </a:cubicBezTo>
                      <a:cubicBezTo>
                        <a:pt x="74" y="647"/>
                        <a:pt x="98" y="559"/>
                        <a:pt x="165" y="509"/>
                      </a:cubicBezTo>
                      <a:cubicBezTo>
                        <a:pt x="177" y="499"/>
                        <a:pt x="179" y="492"/>
                        <a:pt x="173" y="478"/>
                      </a:cubicBezTo>
                      <a:cubicBezTo>
                        <a:pt x="153" y="425"/>
                        <a:pt x="134" y="372"/>
                        <a:pt x="115" y="319"/>
                      </a:cubicBezTo>
                      <a:cubicBezTo>
                        <a:pt x="111" y="308"/>
                        <a:pt x="105" y="302"/>
                        <a:pt x="93" y="298"/>
                      </a:cubicBezTo>
                      <a:cubicBezTo>
                        <a:pt x="34" y="278"/>
                        <a:pt x="0" y="221"/>
                        <a:pt x="10" y="158"/>
                      </a:cubicBezTo>
                      <a:cubicBezTo>
                        <a:pt x="19" y="102"/>
                        <a:pt x="70" y="57"/>
                        <a:pt x="129" y="55"/>
                      </a:cubicBezTo>
                      <a:cubicBezTo>
                        <a:pt x="189" y="52"/>
                        <a:pt x="242" y="92"/>
                        <a:pt x="255" y="152"/>
                      </a:cubicBezTo>
                      <a:cubicBezTo>
                        <a:pt x="259" y="169"/>
                        <a:pt x="256" y="187"/>
                        <a:pt x="257" y="204"/>
                      </a:cubicBezTo>
                      <a:cubicBezTo>
                        <a:pt x="257" y="209"/>
                        <a:pt x="260" y="216"/>
                        <a:pt x="263" y="218"/>
                      </a:cubicBezTo>
                      <a:cubicBezTo>
                        <a:pt x="314" y="244"/>
                        <a:pt x="365" y="269"/>
                        <a:pt x="419" y="295"/>
                      </a:cubicBezTo>
                      <a:cubicBezTo>
                        <a:pt x="443" y="255"/>
                        <a:pt x="466" y="216"/>
                        <a:pt x="489" y="176"/>
                      </a:cubicBezTo>
                      <a:cubicBezTo>
                        <a:pt x="491" y="172"/>
                        <a:pt x="488" y="164"/>
                        <a:pt x="486" y="158"/>
                      </a:cubicBezTo>
                      <a:cubicBezTo>
                        <a:pt x="473" y="113"/>
                        <a:pt x="480" y="73"/>
                        <a:pt x="515" y="40"/>
                      </a:cubicBezTo>
                      <a:cubicBezTo>
                        <a:pt x="547" y="9"/>
                        <a:pt x="587" y="0"/>
                        <a:pt x="629" y="16"/>
                      </a:cubicBezTo>
                      <a:cubicBezTo>
                        <a:pt x="672" y="31"/>
                        <a:pt x="697" y="63"/>
                        <a:pt x="703" y="109"/>
                      </a:cubicBezTo>
                      <a:cubicBezTo>
                        <a:pt x="704" y="115"/>
                        <a:pt x="710" y="123"/>
                        <a:pt x="716" y="125"/>
                      </a:cubicBezTo>
                      <a:cubicBezTo>
                        <a:pt x="752" y="138"/>
                        <a:pt x="788" y="150"/>
                        <a:pt x="823" y="163"/>
                      </a:cubicBezTo>
                      <a:cubicBezTo>
                        <a:pt x="834" y="167"/>
                        <a:pt x="841" y="166"/>
                        <a:pt x="849" y="158"/>
                      </a:cubicBezTo>
                      <a:cubicBezTo>
                        <a:pt x="898" y="113"/>
                        <a:pt x="974" y="121"/>
                        <a:pt x="1013" y="173"/>
                      </a:cubicBezTo>
                      <a:cubicBezTo>
                        <a:pt x="1053" y="226"/>
                        <a:pt x="1038" y="301"/>
                        <a:pt x="983" y="336"/>
                      </a:cubicBezTo>
                      <a:cubicBezTo>
                        <a:pt x="914" y="379"/>
                        <a:pt x="823" y="335"/>
                        <a:pt x="814" y="254"/>
                      </a:cubicBezTo>
                      <a:cubicBezTo>
                        <a:pt x="812" y="238"/>
                        <a:pt x="807" y="230"/>
                        <a:pt x="791" y="225"/>
                      </a:cubicBezTo>
                      <a:cubicBezTo>
                        <a:pt x="758" y="215"/>
                        <a:pt x="727" y="203"/>
                        <a:pt x="695" y="192"/>
                      </a:cubicBezTo>
                      <a:cubicBezTo>
                        <a:pt x="689" y="190"/>
                        <a:pt x="679" y="191"/>
                        <a:pt x="676" y="195"/>
                      </a:cubicBezTo>
                      <a:cubicBezTo>
                        <a:pt x="638" y="233"/>
                        <a:pt x="595" y="241"/>
                        <a:pt x="543" y="223"/>
                      </a:cubicBezTo>
                      <a:cubicBezTo>
                        <a:pt x="523" y="256"/>
                        <a:pt x="503" y="290"/>
                        <a:pt x="482" y="326"/>
                      </a:cubicBezTo>
                      <a:cubicBezTo>
                        <a:pt x="486" y="328"/>
                        <a:pt x="488" y="329"/>
                        <a:pt x="491" y="331"/>
                      </a:cubicBezTo>
                      <a:cubicBezTo>
                        <a:pt x="512" y="345"/>
                        <a:pt x="529" y="347"/>
                        <a:pt x="553" y="329"/>
                      </a:cubicBezTo>
                      <a:cubicBezTo>
                        <a:pt x="621" y="278"/>
                        <a:pt x="719" y="294"/>
                        <a:pt x="772" y="359"/>
                      </a:cubicBezTo>
                      <a:cubicBezTo>
                        <a:pt x="827" y="426"/>
                        <a:pt x="822" y="523"/>
                        <a:pt x="760" y="582"/>
                      </a:cubicBezTo>
                      <a:cubicBezTo>
                        <a:pt x="698" y="643"/>
                        <a:pt x="600" y="645"/>
                        <a:pt x="535" y="587"/>
                      </a:cubicBezTo>
                      <a:cubicBezTo>
                        <a:pt x="531" y="584"/>
                        <a:pt x="527" y="580"/>
                        <a:pt x="523" y="576"/>
                      </a:cubicBezTo>
                      <a:close/>
                      <a:moveTo>
                        <a:pt x="161" y="656"/>
                      </a:moveTo>
                      <a:cubicBezTo>
                        <a:pt x="162" y="720"/>
                        <a:pt x="214" y="773"/>
                        <a:pt x="277" y="772"/>
                      </a:cubicBezTo>
                      <a:cubicBezTo>
                        <a:pt x="340" y="772"/>
                        <a:pt x="393" y="718"/>
                        <a:pt x="393" y="656"/>
                      </a:cubicBezTo>
                      <a:cubicBezTo>
                        <a:pt x="393" y="592"/>
                        <a:pt x="340" y="540"/>
                        <a:pt x="276" y="540"/>
                      </a:cubicBezTo>
                      <a:cubicBezTo>
                        <a:pt x="212" y="541"/>
                        <a:pt x="161" y="592"/>
                        <a:pt x="161" y="656"/>
                      </a:cubicBezTo>
                      <a:close/>
                      <a:moveTo>
                        <a:pt x="549" y="464"/>
                      </a:moveTo>
                      <a:cubicBezTo>
                        <a:pt x="549" y="516"/>
                        <a:pt x="593" y="560"/>
                        <a:pt x="645" y="560"/>
                      </a:cubicBezTo>
                      <a:cubicBezTo>
                        <a:pt x="697" y="560"/>
                        <a:pt x="740" y="517"/>
                        <a:pt x="740" y="464"/>
                      </a:cubicBezTo>
                      <a:cubicBezTo>
                        <a:pt x="740" y="412"/>
                        <a:pt x="698" y="369"/>
                        <a:pt x="645" y="369"/>
                      </a:cubicBezTo>
                      <a:cubicBezTo>
                        <a:pt x="592" y="369"/>
                        <a:pt x="550" y="412"/>
                        <a:pt x="549" y="464"/>
                      </a:cubicBezTo>
                      <a:close/>
                      <a:moveTo>
                        <a:pt x="245" y="472"/>
                      </a:moveTo>
                      <a:cubicBezTo>
                        <a:pt x="266" y="472"/>
                        <a:pt x="284" y="473"/>
                        <a:pt x="302" y="472"/>
                      </a:cubicBezTo>
                      <a:cubicBezTo>
                        <a:pt x="307" y="472"/>
                        <a:pt x="315" y="469"/>
                        <a:pt x="318" y="465"/>
                      </a:cubicBezTo>
                      <a:cubicBezTo>
                        <a:pt x="340" y="429"/>
                        <a:pt x="361" y="393"/>
                        <a:pt x="383" y="356"/>
                      </a:cubicBezTo>
                      <a:cubicBezTo>
                        <a:pt x="329" y="329"/>
                        <a:pt x="277" y="303"/>
                        <a:pt x="225" y="277"/>
                      </a:cubicBezTo>
                      <a:cubicBezTo>
                        <a:pt x="221" y="276"/>
                        <a:pt x="215" y="276"/>
                        <a:pt x="212" y="278"/>
                      </a:cubicBezTo>
                      <a:cubicBezTo>
                        <a:pt x="202" y="284"/>
                        <a:pt x="192" y="291"/>
                        <a:pt x="181" y="298"/>
                      </a:cubicBezTo>
                      <a:cubicBezTo>
                        <a:pt x="202" y="356"/>
                        <a:pt x="224" y="414"/>
                        <a:pt x="245" y="472"/>
                      </a:cubicBezTo>
                      <a:close/>
                      <a:moveTo>
                        <a:pt x="430" y="546"/>
                      </a:moveTo>
                      <a:cubicBezTo>
                        <a:pt x="445" y="538"/>
                        <a:pt x="461" y="530"/>
                        <a:pt x="477" y="521"/>
                      </a:cubicBezTo>
                      <a:cubicBezTo>
                        <a:pt x="481" y="519"/>
                        <a:pt x="486" y="514"/>
                        <a:pt x="486" y="510"/>
                      </a:cubicBezTo>
                      <a:cubicBezTo>
                        <a:pt x="485" y="476"/>
                        <a:pt x="483" y="442"/>
                        <a:pt x="482" y="405"/>
                      </a:cubicBezTo>
                      <a:cubicBezTo>
                        <a:pt x="474" y="401"/>
                        <a:pt x="461" y="394"/>
                        <a:pt x="446" y="387"/>
                      </a:cubicBezTo>
                      <a:cubicBezTo>
                        <a:pt x="423" y="425"/>
                        <a:pt x="401" y="462"/>
                        <a:pt x="382" y="494"/>
                      </a:cubicBezTo>
                      <a:cubicBezTo>
                        <a:pt x="399" y="512"/>
                        <a:pt x="414" y="528"/>
                        <a:pt x="430" y="546"/>
                      </a:cubicBezTo>
                      <a:close/>
                      <a:moveTo>
                        <a:pt x="78" y="180"/>
                      </a:moveTo>
                      <a:cubicBezTo>
                        <a:pt x="78" y="210"/>
                        <a:pt x="104" y="236"/>
                        <a:pt x="134" y="236"/>
                      </a:cubicBezTo>
                      <a:cubicBezTo>
                        <a:pt x="163" y="236"/>
                        <a:pt x="189" y="210"/>
                        <a:pt x="189" y="181"/>
                      </a:cubicBezTo>
                      <a:cubicBezTo>
                        <a:pt x="190" y="151"/>
                        <a:pt x="164" y="125"/>
                        <a:pt x="134" y="124"/>
                      </a:cubicBezTo>
                      <a:cubicBezTo>
                        <a:pt x="104" y="124"/>
                        <a:pt x="78" y="150"/>
                        <a:pt x="78" y="180"/>
                      </a:cubicBezTo>
                      <a:close/>
                      <a:moveTo>
                        <a:pt x="634" y="120"/>
                      </a:moveTo>
                      <a:cubicBezTo>
                        <a:pt x="634" y="98"/>
                        <a:pt x="614" y="78"/>
                        <a:pt x="592" y="78"/>
                      </a:cubicBezTo>
                      <a:cubicBezTo>
                        <a:pt x="570" y="78"/>
                        <a:pt x="550" y="98"/>
                        <a:pt x="550" y="120"/>
                      </a:cubicBezTo>
                      <a:cubicBezTo>
                        <a:pt x="549" y="144"/>
                        <a:pt x="569" y="163"/>
                        <a:pt x="593" y="163"/>
                      </a:cubicBezTo>
                      <a:cubicBezTo>
                        <a:pt x="615" y="162"/>
                        <a:pt x="634" y="143"/>
                        <a:pt x="634" y="120"/>
                      </a:cubicBezTo>
                      <a:close/>
                      <a:moveTo>
                        <a:pt x="924" y="198"/>
                      </a:moveTo>
                      <a:cubicBezTo>
                        <a:pt x="901" y="198"/>
                        <a:pt x="882" y="217"/>
                        <a:pt x="882" y="240"/>
                      </a:cubicBezTo>
                      <a:cubicBezTo>
                        <a:pt x="882" y="263"/>
                        <a:pt x="900" y="282"/>
                        <a:pt x="923" y="283"/>
                      </a:cubicBezTo>
                      <a:cubicBezTo>
                        <a:pt x="946" y="283"/>
                        <a:pt x="966" y="263"/>
                        <a:pt x="966" y="240"/>
                      </a:cubicBezTo>
                      <a:cubicBezTo>
                        <a:pt x="966" y="218"/>
                        <a:pt x="946" y="198"/>
                        <a:pt x="924" y="198"/>
                      </a:cubicBezTo>
                      <a:close/>
                    </a:path>
                  </a:pathLst>
                </a:custGeom>
                <a:noFill/>
                <a:ln w="7938"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3" name="Freeform 22"/>
                <p:cNvSpPr>
                  <a:spLocks/>
                </p:cNvSpPr>
                <p:nvPr/>
              </p:nvSpPr>
              <p:spPr bwMode="auto">
                <a:xfrm>
                  <a:off x="9883775" y="254000"/>
                  <a:ext cx="428625" cy="431800"/>
                </a:xfrm>
                <a:custGeom>
                  <a:avLst/>
                  <a:gdLst>
                    <a:gd name="T0" fmla="*/ 0 w 232"/>
                    <a:gd name="T1" fmla="*/ 116 h 233"/>
                    <a:gd name="T2" fmla="*/ 115 w 232"/>
                    <a:gd name="T3" fmla="*/ 0 h 233"/>
                    <a:gd name="T4" fmla="*/ 232 w 232"/>
                    <a:gd name="T5" fmla="*/ 116 h 233"/>
                    <a:gd name="T6" fmla="*/ 116 w 232"/>
                    <a:gd name="T7" fmla="*/ 232 h 233"/>
                    <a:gd name="T8" fmla="*/ 0 w 232"/>
                    <a:gd name="T9" fmla="*/ 116 h 233"/>
                  </a:gdLst>
                  <a:ahLst/>
                  <a:cxnLst>
                    <a:cxn ang="0">
                      <a:pos x="T0" y="T1"/>
                    </a:cxn>
                    <a:cxn ang="0">
                      <a:pos x="T2" y="T3"/>
                    </a:cxn>
                    <a:cxn ang="0">
                      <a:pos x="T4" y="T5"/>
                    </a:cxn>
                    <a:cxn ang="0">
                      <a:pos x="T6" y="T7"/>
                    </a:cxn>
                    <a:cxn ang="0">
                      <a:pos x="T8" y="T9"/>
                    </a:cxn>
                  </a:cxnLst>
                  <a:rect l="0" t="0" r="r" b="b"/>
                  <a:pathLst>
                    <a:path w="232" h="233">
                      <a:moveTo>
                        <a:pt x="0" y="116"/>
                      </a:moveTo>
                      <a:cubicBezTo>
                        <a:pt x="0" y="52"/>
                        <a:pt x="51" y="1"/>
                        <a:pt x="115" y="0"/>
                      </a:cubicBezTo>
                      <a:cubicBezTo>
                        <a:pt x="179" y="0"/>
                        <a:pt x="232" y="52"/>
                        <a:pt x="232" y="116"/>
                      </a:cubicBezTo>
                      <a:cubicBezTo>
                        <a:pt x="232" y="178"/>
                        <a:pt x="179" y="232"/>
                        <a:pt x="116" y="232"/>
                      </a:cubicBezTo>
                      <a:cubicBezTo>
                        <a:pt x="53" y="233"/>
                        <a:pt x="1" y="180"/>
                        <a:pt x="0" y="116"/>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4" name="Freeform 23"/>
                <p:cNvSpPr>
                  <a:spLocks/>
                </p:cNvSpPr>
                <p:nvPr/>
              </p:nvSpPr>
              <p:spPr bwMode="auto">
                <a:xfrm>
                  <a:off x="10601325" y="-61912"/>
                  <a:ext cx="352425" cy="352425"/>
                </a:xfrm>
                <a:custGeom>
                  <a:avLst/>
                  <a:gdLst>
                    <a:gd name="T0" fmla="*/ 0 w 191"/>
                    <a:gd name="T1" fmla="*/ 95 h 191"/>
                    <a:gd name="T2" fmla="*/ 96 w 191"/>
                    <a:gd name="T3" fmla="*/ 0 h 191"/>
                    <a:gd name="T4" fmla="*/ 191 w 191"/>
                    <a:gd name="T5" fmla="*/ 95 h 191"/>
                    <a:gd name="T6" fmla="*/ 96 w 191"/>
                    <a:gd name="T7" fmla="*/ 191 h 191"/>
                    <a:gd name="T8" fmla="*/ 0 w 191"/>
                    <a:gd name="T9" fmla="*/ 95 h 191"/>
                  </a:gdLst>
                  <a:ahLst/>
                  <a:cxnLst>
                    <a:cxn ang="0">
                      <a:pos x="T0" y="T1"/>
                    </a:cxn>
                    <a:cxn ang="0">
                      <a:pos x="T2" y="T3"/>
                    </a:cxn>
                    <a:cxn ang="0">
                      <a:pos x="T4" y="T5"/>
                    </a:cxn>
                    <a:cxn ang="0">
                      <a:pos x="T6" y="T7"/>
                    </a:cxn>
                    <a:cxn ang="0">
                      <a:pos x="T8" y="T9"/>
                    </a:cxn>
                  </a:cxnLst>
                  <a:rect l="0" t="0" r="r" b="b"/>
                  <a:pathLst>
                    <a:path w="191" h="191">
                      <a:moveTo>
                        <a:pt x="0" y="95"/>
                      </a:moveTo>
                      <a:cubicBezTo>
                        <a:pt x="1" y="43"/>
                        <a:pt x="43" y="0"/>
                        <a:pt x="96" y="0"/>
                      </a:cubicBezTo>
                      <a:cubicBezTo>
                        <a:pt x="149" y="0"/>
                        <a:pt x="191" y="43"/>
                        <a:pt x="191" y="95"/>
                      </a:cubicBezTo>
                      <a:cubicBezTo>
                        <a:pt x="191" y="148"/>
                        <a:pt x="148" y="191"/>
                        <a:pt x="96" y="191"/>
                      </a:cubicBezTo>
                      <a:cubicBezTo>
                        <a:pt x="44" y="191"/>
                        <a:pt x="0" y="147"/>
                        <a:pt x="0" y="95"/>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5" name="Freeform 24"/>
                <p:cNvSpPr>
                  <a:spLocks/>
                </p:cNvSpPr>
                <p:nvPr/>
              </p:nvSpPr>
              <p:spPr bwMode="auto">
                <a:xfrm>
                  <a:off x="9920288" y="-233362"/>
                  <a:ext cx="374650" cy="363538"/>
                </a:xfrm>
                <a:custGeom>
                  <a:avLst/>
                  <a:gdLst>
                    <a:gd name="T0" fmla="*/ 64 w 202"/>
                    <a:gd name="T1" fmla="*/ 196 h 197"/>
                    <a:gd name="T2" fmla="*/ 0 w 202"/>
                    <a:gd name="T3" fmla="*/ 22 h 197"/>
                    <a:gd name="T4" fmla="*/ 31 w 202"/>
                    <a:gd name="T5" fmla="*/ 2 h 197"/>
                    <a:gd name="T6" fmla="*/ 44 w 202"/>
                    <a:gd name="T7" fmla="*/ 1 h 197"/>
                    <a:gd name="T8" fmla="*/ 202 w 202"/>
                    <a:gd name="T9" fmla="*/ 80 h 197"/>
                    <a:gd name="T10" fmla="*/ 137 w 202"/>
                    <a:gd name="T11" fmla="*/ 189 h 197"/>
                    <a:gd name="T12" fmla="*/ 121 w 202"/>
                    <a:gd name="T13" fmla="*/ 196 h 197"/>
                    <a:gd name="T14" fmla="*/ 64 w 202"/>
                    <a:gd name="T15" fmla="*/ 196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197">
                      <a:moveTo>
                        <a:pt x="64" y="196"/>
                      </a:moveTo>
                      <a:cubicBezTo>
                        <a:pt x="43" y="138"/>
                        <a:pt x="21" y="80"/>
                        <a:pt x="0" y="22"/>
                      </a:cubicBezTo>
                      <a:cubicBezTo>
                        <a:pt x="11" y="15"/>
                        <a:pt x="21" y="8"/>
                        <a:pt x="31" y="2"/>
                      </a:cubicBezTo>
                      <a:cubicBezTo>
                        <a:pt x="34" y="0"/>
                        <a:pt x="40" y="0"/>
                        <a:pt x="44" y="1"/>
                      </a:cubicBezTo>
                      <a:cubicBezTo>
                        <a:pt x="96" y="27"/>
                        <a:pt x="148" y="53"/>
                        <a:pt x="202" y="80"/>
                      </a:cubicBezTo>
                      <a:cubicBezTo>
                        <a:pt x="180" y="117"/>
                        <a:pt x="159" y="153"/>
                        <a:pt x="137" y="189"/>
                      </a:cubicBezTo>
                      <a:cubicBezTo>
                        <a:pt x="134" y="193"/>
                        <a:pt x="126" y="196"/>
                        <a:pt x="121" y="196"/>
                      </a:cubicBezTo>
                      <a:cubicBezTo>
                        <a:pt x="103" y="197"/>
                        <a:pt x="85" y="196"/>
                        <a:pt x="64" y="196"/>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6" name="Freeform 25"/>
                <p:cNvSpPr>
                  <a:spLocks/>
                </p:cNvSpPr>
                <p:nvPr/>
              </p:nvSpPr>
              <p:spPr bwMode="auto">
                <a:xfrm>
                  <a:off x="10291763" y="-28575"/>
                  <a:ext cx="193675" cy="293688"/>
                </a:xfrm>
                <a:custGeom>
                  <a:avLst/>
                  <a:gdLst>
                    <a:gd name="T0" fmla="*/ 48 w 104"/>
                    <a:gd name="T1" fmla="*/ 159 h 159"/>
                    <a:gd name="T2" fmla="*/ 0 w 104"/>
                    <a:gd name="T3" fmla="*/ 107 h 159"/>
                    <a:gd name="T4" fmla="*/ 64 w 104"/>
                    <a:gd name="T5" fmla="*/ 0 h 159"/>
                    <a:gd name="T6" fmla="*/ 100 w 104"/>
                    <a:gd name="T7" fmla="*/ 18 h 159"/>
                    <a:gd name="T8" fmla="*/ 104 w 104"/>
                    <a:gd name="T9" fmla="*/ 123 h 159"/>
                    <a:gd name="T10" fmla="*/ 95 w 104"/>
                    <a:gd name="T11" fmla="*/ 134 h 159"/>
                    <a:gd name="T12" fmla="*/ 48 w 10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04" h="159">
                      <a:moveTo>
                        <a:pt x="48" y="159"/>
                      </a:moveTo>
                      <a:cubicBezTo>
                        <a:pt x="32" y="141"/>
                        <a:pt x="17" y="125"/>
                        <a:pt x="0" y="107"/>
                      </a:cubicBezTo>
                      <a:cubicBezTo>
                        <a:pt x="19" y="75"/>
                        <a:pt x="41" y="38"/>
                        <a:pt x="64" y="0"/>
                      </a:cubicBezTo>
                      <a:cubicBezTo>
                        <a:pt x="79" y="7"/>
                        <a:pt x="92" y="14"/>
                        <a:pt x="100" y="18"/>
                      </a:cubicBezTo>
                      <a:cubicBezTo>
                        <a:pt x="101" y="55"/>
                        <a:pt x="103" y="89"/>
                        <a:pt x="104" y="123"/>
                      </a:cubicBezTo>
                      <a:cubicBezTo>
                        <a:pt x="104" y="127"/>
                        <a:pt x="99" y="132"/>
                        <a:pt x="95" y="134"/>
                      </a:cubicBezTo>
                      <a:cubicBezTo>
                        <a:pt x="79" y="143"/>
                        <a:pt x="63" y="151"/>
                        <a:pt x="48" y="159"/>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7" name="Freeform 26"/>
                <p:cNvSpPr>
                  <a:spLocks/>
                </p:cNvSpPr>
                <p:nvPr/>
              </p:nvSpPr>
              <p:spPr bwMode="auto">
                <a:xfrm>
                  <a:off x="9729788" y="-515937"/>
                  <a:ext cx="207963" cy="207963"/>
                </a:xfrm>
                <a:custGeom>
                  <a:avLst/>
                  <a:gdLst>
                    <a:gd name="T0" fmla="*/ 0 w 112"/>
                    <a:gd name="T1" fmla="*/ 56 h 112"/>
                    <a:gd name="T2" fmla="*/ 56 w 112"/>
                    <a:gd name="T3" fmla="*/ 0 h 112"/>
                    <a:gd name="T4" fmla="*/ 111 w 112"/>
                    <a:gd name="T5" fmla="*/ 57 h 112"/>
                    <a:gd name="T6" fmla="*/ 56 w 112"/>
                    <a:gd name="T7" fmla="*/ 112 h 112"/>
                    <a:gd name="T8" fmla="*/ 0 w 112"/>
                    <a:gd name="T9" fmla="*/ 56 h 112"/>
                  </a:gdLst>
                  <a:ahLst/>
                  <a:cxnLst>
                    <a:cxn ang="0">
                      <a:pos x="T0" y="T1"/>
                    </a:cxn>
                    <a:cxn ang="0">
                      <a:pos x="T2" y="T3"/>
                    </a:cxn>
                    <a:cxn ang="0">
                      <a:pos x="T4" y="T5"/>
                    </a:cxn>
                    <a:cxn ang="0">
                      <a:pos x="T6" y="T7"/>
                    </a:cxn>
                    <a:cxn ang="0">
                      <a:pos x="T8" y="T9"/>
                    </a:cxn>
                  </a:cxnLst>
                  <a:rect l="0" t="0" r="r" b="b"/>
                  <a:pathLst>
                    <a:path w="112" h="112">
                      <a:moveTo>
                        <a:pt x="0" y="56"/>
                      </a:moveTo>
                      <a:cubicBezTo>
                        <a:pt x="0" y="26"/>
                        <a:pt x="26" y="0"/>
                        <a:pt x="56" y="0"/>
                      </a:cubicBezTo>
                      <a:cubicBezTo>
                        <a:pt x="86" y="1"/>
                        <a:pt x="112" y="27"/>
                        <a:pt x="111" y="57"/>
                      </a:cubicBezTo>
                      <a:cubicBezTo>
                        <a:pt x="111" y="86"/>
                        <a:pt x="85" y="112"/>
                        <a:pt x="56" y="112"/>
                      </a:cubicBezTo>
                      <a:cubicBezTo>
                        <a:pt x="26" y="112"/>
                        <a:pt x="0" y="86"/>
                        <a:pt x="0" y="56"/>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8" name="Freeform 27"/>
                <p:cNvSpPr>
                  <a:spLocks/>
                </p:cNvSpPr>
                <p:nvPr/>
              </p:nvSpPr>
              <p:spPr bwMode="auto">
                <a:xfrm>
                  <a:off x="10601325" y="-600075"/>
                  <a:ext cx="157163" cy="157163"/>
                </a:xfrm>
                <a:custGeom>
                  <a:avLst/>
                  <a:gdLst>
                    <a:gd name="T0" fmla="*/ 85 w 85"/>
                    <a:gd name="T1" fmla="*/ 42 h 85"/>
                    <a:gd name="T2" fmla="*/ 44 w 85"/>
                    <a:gd name="T3" fmla="*/ 85 h 85"/>
                    <a:gd name="T4" fmla="*/ 1 w 85"/>
                    <a:gd name="T5" fmla="*/ 42 h 85"/>
                    <a:gd name="T6" fmla="*/ 43 w 85"/>
                    <a:gd name="T7" fmla="*/ 0 h 85"/>
                    <a:gd name="T8" fmla="*/ 85 w 85"/>
                    <a:gd name="T9" fmla="*/ 42 h 85"/>
                  </a:gdLst>
                  <a:ahLst/>
                  <a:cxnLst>
                    <a:cxn ang="0">
                      <a:pos x="T0" y="T1"/>
                    </a:cxn>
                    <a:cxn ang="0">
                      <a:pos x="T2" y="T3"/>
                    </a:cxn>
                    <a:cxn ang="0">
                      <a:pos x="T4" y="T5"/>
                    </a:cxn>
                    <a:cxn ang="0">
                      <a:pos x="T6" y="T7"/>
                    </a:cxn>
                    <a:cxn ang="0">
                      <a:pos x="T8" y="T9"/>
                    </a:cxn>
                  </a:cxnLst>
                  <a:rect l="0" t="0" r="r" b="b"/>
                  <a:pathLst>
                    <a:path w="85" h="85">
                      <a:moveTo>
                        <a:pt x="85" y="42"/>
                      </a:moveTo>
                      <a:cubicBezTo>
                        <a:pt x="85" y="65"/>
                        <a:pt x="66" y="84"/>
                        <a:pt x="44" y="85"/>
                      </a:cubicBezTo>
                      <a:cubicBezTo>
                        <a:pt x="20" y="85"/>
                        <a:pt x="0" y="66"/>
                        <a:pt x="1" y="42"/>
                      </a:cubicBezTo>
                      <a:cubicBezTo>
                        <a:pt x="1" y="20"/>
                        <a:pt x="21" y="0"/>
                        <a:pt x="43" y="0"/>
                      </a:cubicBezTo>
                      <a:cubicBezTo>
                        <a:pt x="65" y="0"/>
                        <a:pt x="85" y="20"/>
                        <a:pt x="85" y="42"/>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9" name="Freeform 28"/>
                <p:cNvSpPr>
                  <a:spLocks/>
                </p:cNvSpPr>
                <p:nvPr/>
              </p:nvSpPr>
              <p:spPr bwMode="auto">
                <a:xfrm>
                  <a:off x="11217275" y="-377825"/>
                  <a:ext cx="153988" cy="157163"/>
                </a:xfrm>
                <a:custGeom>
                  <a:avLst/>
                  <a:gdLst>
                    <a:gd name="T0" fmla="*/ 42 w 84"/>
                    <a:gd name="T1" fmla="*/ 0 h 85"/>
                    <a:gd name="T2" fmla="*/ 84 w 84"/>
                    <a:gd name="T3" fmla="*/ 42 h 85"/>
                    <a:gd name="T4" fmla="*/ 41 w 84"/>
                    <a:gd name="T5" fmla="*/ 85 h 85"/>
                    <a:gd name="T6" fmla="*/ 0 w 84"/>
                    <a:gd name="T7" fmla="*/ 42 h 85"/>
                    <a:gd name="T8" fmla="*/ 42 w 84"/>
                    <a:gd name="T9" fmla="*/ 0 h 85"/>
                  </a:gdLst>
                  <a:ahLst/>
                  <a:cxnLst>
                    <a:cxn ang="0">
                      <a:pos x="T0" y="T1"/>
                    </a:cxn>
                    <a:cxn ang="0">
                      <a:pos x="T2" y="T3"/>
                    </a:cxn>
                    <a:cxn ang="0">
                      <a:pos x="T4" y="T5"/>
                    </a:cxn>
                    <a:cxn ang="0">
                      <a:pos x="T6" y="T7"/>
                    </a:cxn>
                    <a:cxn ang="0">
                      <a:pos x="T8" y="T9"/>
                    </a:cxn>
                  </a:cxnLst>
                  <a:rect l="0" t="0" r="r" b="b"/>
                  <a:pathLst>
                    <a:path w="84" h="85">
                      <a:moveTo>
                        <a:pt x="42" y="0"/>
                      </a:moveTo>
                      <a:cubicBezTo>
                        <a:pt x="64" y="0"/>
                        <a:pt x="84" y="20"/>
                        <a:pt x="84" y="42"/>
                      </a:cubicBezTo>
                      <a:cubicBezTo>
                        <a:pt x="84" y="65"/>
                        <a:pt x="64" y="85"/>
                        <a:pt x="41" y="85"/>
                      </a:cubicBezTo>
                      <a:cubicBezTo>
                        <a:pt x="18" y="84"/>
                        <a:pt x="0" y="65"/>
                        <a:pt x="0" y="42"/>
                      </a:cubicBezTo>
                      <a:cubicBezTo>
                        <a:pt x="0" y="19"/>
                        <a:pt x="19" y="0"/>
                        <a:pt x="42" y="0"/>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grpSp>
            <p:nvGrpSpPr>
              <p:cNvPr id="13" name="Group 12"/>
              <p:cNvGrpSpPr/>
              <p:nvPr/>
            </p:nvGrpSpPr>
            <p:grpSpPr>
              <a:xfrm>
                <a:off x="4259018" y="3527627"/>
                <a:ext cx="682255" cy="569094"/>
                <a:chOff x="9372825" y="1431876"/>
                <a:chExt cx="729854" cy="608798"/>
              </a:xfrm>
            </p:grpSpPr>
            <p:sp>
              <p:nvSpPr>
                <p:cNvPr id="18" name="Freeform 24"/>
                <p:cNvSpPr>
                  <a:spLocks noEditPoints="1"/>
                </p:cNvSpPr>
                <p:nvPr/>
              </p:nvSpPr>
              <p:spPr bwMode="auto">
                <a:xfrm>
                  <a:off x="9372825" y="1431876"/>
                  <a:ext cx="729854" cy="608798"/>
                </a:xfrm>
                <a:custGeom>
                  <a:avLst/>
                  <a:gdLst>
                    <a:gd name="T0" fmla="*/ 857 w 1718"/>
                    <a:gd name="T1" fmla="*/ 1432 h 1432"/>
                    <a:gd name="T2" fmla="*/ 57 w 1718"/>
                    <a:gd name="T3" fmla="*/ 1432 h 1432"/>
                    <a:gd name="T4" fmla="*/ 0 w 1718"/>
                    <a:gd name="T5" fmla="*/ 1375 h 1432"/>
                    <a:gd name="T6" fmla="*/ 0 w 1718"/>
                    <a:gd name="T7" fmla="*/ 110 h 1432"/>
                    <a:gd name="T8" fmla="*/ 73 w 1718"/>
                    <a:gd name="T9" fmla="*/ 4 h 1432"/>
                    <a:gd name="T10" fmla="*/ 111 w 1718"/>
                    <a:gd name="T11" fmla="*/ 0 h 1432"/>
                    <a:gd name="T12" fmla="*/ 1609 w 1718"/>
                    <a:gd name="T13" fmla="*/ 0 h 1432"/>
                    <a:gd name="T14" fmla="*/ 1718 w 1718"/>
                    <a:gd name="T15" fmla="*/ 110 h 1432"/>
                    <a:gd name="T16" fmla="*/ 1718 w 1718"/>
                    <a:gd name="T17" fmla="*/ 1379 h 1432"/>
                    <a:gd name="T18" fmla="*/ 1665 w 1718"/>
                    <a:gd name="T19" fmla="*/ 1432 h 1432"/>
                    <a:gd name="T20" fmla="*/ 857 w 1718"/>
                    <a:gd name="T21" fmla="*/ 1432 h 1432"/>
                    <a:gd name="T22" fmla="*/ 1659 w 1718"/>
                    <a:gd name="T23" fmla="*/ 204 h 1432"/>
                    <a:gd name="T24" fmla="*/ 1633 w 1718"/>
                    <a:gd name="T25" fmla="*/ 202 h 1432"/>
                    <a:gd name="T26" fmla="*/ 85 w 1718"/>
                    <a:gd name="T27" fmla="*/ 202 h 1432"/>
                    <a:gd name="T28" fmla="*/ 59 w 1718"/>
                    <a:gd name="T29" fmla="*/ 228 h 1432"/>
                    <a:gd name="T30" fmla="*/ 59 w 1718"/>
                    <a:gd name="T31" fmla="*/ 1332 h 1432"/>
                    <a:gd name="T32" fmla="*/ 99 w 1718"/>
                    <a:gd name="T33" fmla="*/ 1372 h 1432"/>
                    <a:gd name="T34" fmla="*/ 1619 w 1718"/>
                    <a:gd name="T35" fmla="*/ 1372 h 1432"/>
                    <a:gd name="T36" fmla="*/ 1659 w 1718"/>
                    <a:gd name="T37" fmla="*/ 1332 h 1432"/>
                    <a:gd name="T38" fmla="*/ 1659 w 1718"/>
                    <a:gd name="T39" fmla="*/ 228 h 1432"/>
                    <a:gd name="T40" fmla="*/ 1659 w 1718"/>
                    <a:gd name="T41" fmla="*/ 20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8" h="1432">
                      <a:moveTo>
                        <a:pt x="857" y="1432"/>
                      </a:moveTo>
                      <a:cubicBezTo>
                        <a:pt x="590" y="1432"/>
                        <a:pt x="324" y="1432"/>
                        <a:pt x="57" y="1432"/>
                      </a:cubicBezTo>
                      <a:cubicBezTo>
                        <a:pt x="12" y="1432"/>
                        <a:pt x="0" y="1420"/>
                        <a:pt x="0" y="1375"/>
                      </a:cubicBezTo>
                      <a:cubicBezTo>
                        <a:pt x="0" y="953"/>
                        <a:pt x="0" y="531"/>
                        <a:pt x="0" y="110"/>
                      </a:cubicBezTo>
                      <a:cubicBezTo>
                        <a:pt x="0" y="55"/>
                        <a:pt x="27" y="16"/>
                        <a:pt x="73" y="4"/>
                      </a:cubicBezTo>
                      <a:cubicBezTo>
                        <a:pt x="86" y="1"/>
                        <a:pt x="99" y="0"/>
                        <a:pt x="111" y="0"/>
                      </a:cubicBezTo>
                      <a:cubicBezTo>
                        <a:pt x="610" y="0"/>
                        <a:pt x="1110" y="0"/>
                        <a:pt x="1609" y="0"/>
                      </a:cubicBezTo>
                      <a:cubicBezTo>
                        <a:pt x="1678" y="0"/>
                        <a:pt x="1718" y="41"/>
                        <a:pt x="1718" y="110"/>
                      </a:cubicBezTo>
                      <a:cubicBezTo>
                        <a:pt x="1718" y="533"/>
                        <a:pt x="1718" y="956"/>
                        <a:pt x="1718" y="1379"/>
                      </a:cubicBezTo>
                      <a:cubicBezTo>
                        <a:pt x="1718" y="1418"/>
                        <a:pt x="1704" y="1432"/>
                        <a:pt x="1665" y="1432"/>
                      </a:cubicBezTo>
                      <a:cubicBezTo>
                        <a:pt x="1396" y="1432"/>
                        <a:pt x="1126" y="1432"/>
                        <a:pt x="857" y="1432"/>
                      </a:cubicBezTo>
                      <a:close/>
                      <a:moveTo>
                        <a:pt x="1659" y="204"/>
                      </a:moveTo>
                      <a:cubicBezTo>
                        <a:pt x="1649" y="203"/>
                        <a:pt x="1641" y="202"/>
                        <a:pt x="1633" y="202"/>
                      </a:cubicBezTo>
                      <a:cubicBezTo>
                        <a:pt x="1117" y="202"/>
                        <a:pt x="601" y="202"/>
                        <a:pt x="85" y="202"/>
                      </a:cubicBezTo>
                      <a:cubicBezTo>
                        <a:pt x="59" y="202"/>
                        <a:pt x="59" y="203"/>
                        <a:pt x="59" y="228"/>
                      </a:cubicBezTo>
                      <a:cubicBezTo>
                        <a:pt x="59" y="596"/>
                        <a:pt x="59" y="964"/>
                        <a:pt x="59" y="1332"/>
                      </a:cubicBezTo>
                      <a:cubicBezTo>
                        <a:pt x="59" y="1368"/>
                        <a:pt x="63" y="1372"/>
                        <a:pt x="99" y="1372"/>
                      </a:cubicBezTo>
                      <a:cubicBezTo>
                        <a:pt x="606" y="1372"/>
                        <a:pt x="1112" y="1372"/>
                        <a:pt x="1619" y="1372"/>
                      </a:cubicBezTo>
                      <a:cubicBezTo>
                        <a:pt x="1655" y="1372"/>
                        <a:pt x="1659" y="1368"/>
                        <a:pt x="1659" y="1332"/>
                      </a:cubicBezTo>
                      <a:cubicBezTo>
                        <a:pt x="1659" y="964"/>
                        <a:pt x="1659" y="596"/>
                        <a:pt x="1659" y="228"/>
                      </a:cubicBezTo>
                      <a:cubicBezTo>
                        <a:pt x="1659" y="221"/>
                        <a:pt x="1659" y="214"/>
                        <a:pt x="1659" y="204"/>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19" name="Freeform 26"/>
                <p:cNvSpPr>
                  <a:spLocks/>
                </p:cNvSpPr>
                <p:nvPr/>
              </p:nvSpPr>
              <p:spPr bwMode="auto">
                <a:xfrm>
                  <a:off x="9778188" y="1761390"/>
                  <a:ext cx="165762" cy="180329"/>
                </a:xfrm>
                <a:custGeom>
                  <a:avLst/>
                  <a:gdLst>
                    <a:gd name="T0" fmla="*/ 1 w 390"/>
                    <a:gd name="T1" fmla="*/ 424 h 424"/>
                    <a:gd name="T2" fmla="*/ 1 w 390"/>
                    <a:gd name="T3" fmla="*/ 329 h 424"/>
                    <a:gd name="T4" fmla="*/ 17 w 390"/>
                    <a:gd name="T5" fmla="*/ 311 h 424"/>
                    <a:gd name="T6" fmla="*/ 239 w 390"/>
                    <a:gd name="T7" fmla="*/ 221 h 424"/>
                    <a:gd name="T8" fmla="*/ 266 w 390"/>
                    <a:gd name="T9" fmla="*/ 210 h 424"/>
                    <a:gd name="T10" fmla="*/ 215 w 390"/>
                    <a:gd name="T11" fmla="*/ 189 h 424"/>
                    <a:gd name="T12" fmla="*/ 15 w 390"/>
                    <a:gd name="T13" fmla="*/ 113 h 424"/>
                    <a:gd name="T14" fmla="*/ 0 w 390"/>
                    <a:gd name="T15" fmla="*/ 91 h 424"/>
                    <a:gd name="T16" fmla="*/ 1 w 390"/>
                    <a:gd name="T17" fmla="*/ 0 h 424"/>
                    <a:gd name="T18" fmla="*/ 22 w 390"/>
                    <a:gd name="T19" fmla="*/ 8 h 424"/>
                    <a:gd name="T20" fmla="*/ 366 w 390"/>
                    <a:gd name="T21" fmla="*/ 158 h 424"/>
                    <a:gd name="T22" fmla="*/ 384 w 390"/>
                    <a:gd name="T23" fmla="*/ 184 h 424"/>
                    <a:gd name="T24" fmla="*/ 379 w 390"/>
                    <a:gd name="T25" fmla="*/ 256 h 424"/>
                    <a:gd name="T26" fmla="*/ 316 w 390"/>
                    <a:gd name="T27" fmla="*/ 288 h 424"/>
                    <a:gd name="T28" fmla="*/ 24 w 390"/>
                    <a:gd name="T29" fmla="*/ 415 h 424"/>
                    <a:gd name="T30" fmla="*/ 1 w 390"/>
                    <a:gd name="T31"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0" h="424">
                      <a:moveTo>
                        <a:pt x="1" y="424"/>
                      </a:moveTo>
                      <a:cubicBezTo>
                        <a:pt x="1" y="390"/>
                        <a:pt x="0" y="360"/>
                        <a:pt x="1" y="329"/>
                      </a:cubicBezTo>
                      <a:cubicBezTo>
                        <a:pt x="2" y="323"/>
                        <a:pt x="10" y="314"/>
                        <a:pt x="17" y="311"/>
                      </a:cubicBezTo>
                      <a:cubicBezTo>
                        <a:pt x="91" y="280"/>
                        <a:pt x="165" y="251"/>
                        <a:pt x="239" y="221"/>
                      </a:cubicBezTo>
                      <a:cubicBezTo>
                        <a:pt x="247" y="218"/>
                        <a:pt x="254" y="215"/>
                        <a:pt x="266" y="210"/>
                      </a:cubicBezTo>
                      <a:cubicBezTo>
                        <a:pt x="246" y="202"/>
                        <a:pt x="231" y="195"/>
                        <a:pt x="215" y="189"/>
                      </a:cubicBezTo>
                      <a:cubicBezTo>
                        <a:pt x="148" y="164"/>
                        <a:pt x="82" y="138"/>
                        <a:pt x="15" y="113"/>
                      </a:cubicBezTo>
                      <a:cubicBezTo>
                        <a:pt x="4" y="109"/>
                        <a:pt x="0" y="103"/>
                        <a:pt x="0" y="91"/>
                      </a:cubicBezTo>
                      <a:cubicBezTo>
                        <a:pt x="1" y="62"/>
                        <a:pt x="1" y="33"/>
                        <a:pt x="1" y="0"/>
                      </a:cubicBezTo>
                      <a:cubicBezTo>
                        <a:pt x="9" y="3"/>
                        <a:pt x="16" y="5"/>
                        <a:pt x="22" y="8"/>
                      </a:cubicBezTo>
                      <a:cubicBezTo>
                        <a:pt x="137" y="58"/>
                        <a:pt x="252" y="108"/>
                        <a:pt x="366" y="158"/>
                      </a:cubicBezTo>
                      <a:cubicBezTo>
                        <a:pt x="379" y="163"/>
                        <a:pt x="385" y="170"/>
                        <a:pt x="384" y="184"/>
                      </a:cubicBezTo>
                      <a:cubicBezTo>
                        <a:pt x="382" y="209"/>
                        <a:pt x="390" y="238"/>
                        <a:pt x="379" y="256"/>
                      </a:cubicBezTo>
                      <a:cubicBezTo>
                        <a:pt x="368" y="273"/>
                        <a:pt x="338" y="278"/>
                        <a:pt x="316" y="288"/>
                      </a:cubicBezTo>
                      <a:cubicBezTo>
                        <a:pt x="219" y="330"/>
                        <a:pt x="121" y="373"/>
                        <a:pt x="24" y="415"/>
                      </a:cubicBezTo>
                      <a:cubicBezTo>
                        <a:pt x="17" y="418"/>
                        <a:pt x="10" y="421"/>
                        <a:pt x="1" y="424"/>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0" name="Freeform 27"/>
                <p:cNvSpPr>
                  <a:spLocks/>
                </p:cNvSpPr>
                <p:nvPr/>
              </p:nvSpPr>
              <p:spPr bwMode="auto">
                <a:xfrm>
                  <a:off x="9449678" y="1761390"/>
                  <a:ext cx="166264" cy="179324"/>
                </a:xfrm>
                <a:custGeom>
                  <a:avLst/>
                  <a:gdLst>
                    <a:gd name="T0" fmla="*/ 390 w 391"/>
                    <a:gd name="T1" fmla="*/ 422 h 422"/>
                    <a:gd name="T2" fmla="*/ 222 w 391"/>
                    <a:gd name="T3" fmla="*/ 351 h 422"/>
                    <a:gd name="T4" fmla="*/ 24 w 391"/>
                    <a:gd name="T5" fmla="*/ 267 h 422"/>
                    <a:gd name="T6" fmla="*/ 7 w 391"/>
                    <a:gd name="T7" fmla="*/ 240 h 422"/>
                    <a:gd name="T8" fmla="*/ 11 w 391"/>
                    <a:gd name="T9" fmla="*/ 168 h 422"/>
                    <a:gd name="T10" fmla="*/ 74 w 391"/>
                    <a:gd name="T11" fmla="*/ 137 h 422"/>
                    <a:gd name="T12" fmla="*/ 369 w 391"/>
                    <a:gd name="T13" fmla="*/ 9 h 422"/>
                    <a:gd name="T14" fmla="*/ 390 w 391"/>
                    <a:gd name="T15" fmla="*/ 0 h 422"/>
                    <a:gd name="T16" fmla="*/ 389 w 391"/>
                    <a:gd name="T17" fmla="*/ 101 h 422"/>
                    <a:gd name="T18" fmla="*/ 374 w 391"/>
                    <a:gd name="T19" fmla="*/ 114 h 422"/>
                    <a:gd name="T20" fmla="*/ 147 w 391"/>
                    <a:gd name="T21" fmla="*/ 201 h 422"/>
                    <a:gd name="T22" fmla="*/ 124 w 391"/>
                    <a:gd name="T23" fmla="*/ 211 h 422"/>
                    <a:gd name="T24" fmla="*/ 322 w 391"/>
                    <a:gd name="T25" fmla="*/ 291 h 422"/>
                    <a:gd name="T26" fmla="*/ 378 w 391"/>
                    <a:gd name="T27" fmla="*/ 314 h 422"/>
                    <a:gd name="T28" fmla="*/ 389 w 391"/>
                    <a:gd name="T29" fmla="*/ 331 h 422"/>
                    <a:gd name="T30" fmla="*/ 390 w 391"/>
                    <a:gd name="T3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1" h="422">
                      <a:moveTo>
                        <a:pt x="390" y="422"/>
                      </a:moveTo>
                      <a:cubicBezTo>
                        <a:pt x="332" y="398"/>
                        <a:pt x="277" y="374"/>
                        <a:pt x="222" y="351"/>
                      </a:cubicBezTo>
                      <a:cubicBezTo>
                        <a:pt x="156" y="323"/>
                        <a:pt x="90" y="294"/>
                        <a:pt x="24" y="267"/>
                      </a:cubicBezTo>
                      <a:cubicBezTo>
                        <a:pt x="10" y="261"/>
                        <a:pt x="6" y="254"/>
                        <a:pt x="7" y="240"/>
                      </a:cubicBezTo>
                      <a:cubicBezTo>
                        <a:pt x="8" y="216"/>
                        <a:pt x="0" y="186"/>
                        <a:pt x="11" y="168"/>
                      </a:cubicBezTo>
                      <a:cubicBezTo>
                        <a:pt x="22" y="152"/>
                        <a:pt x="52" y="147"/>
                        <a:pt x="74" y="137"/>
                      </a:cubicBezTo>
                      <a:cubicBezTo>
                        <a:pt x="172" y="94"/>
                        <a:pt x="270" y="52"/>
                        <a:pt x="369" y="9"/>
                      </a:cubicBezTo>
                      <a:cubicBezTo>
                        <a:pt x="375" y="6"/>
                        <a:pt x="381" y="4"/>
                        <a:pt x="390" y="0"/>
                      </a:cubicBezTo>
                      <a:cubicBezTo>
                        <a:pt x="390" y="36"/>
                        <a:pt x="390" y="68"/>
                        <a:pt x="389" y="101"/>
                      </a:cubicBezTo>
                      <a:cubicBezTo>
                        <a:pt x="389" y="106"/>
                        <a:pt x="380" y="111"/>
                        <a:pt x="374" y="114"/>
                      </a:cubicBezTo>
                      <a:cubicBezTo>
                        <a:pt x="299" y="143"/>
                        <a:pt x="223" y="172"/>
                        <a:pt x="147" y="201"/>
                      </a:cubicBezTo>
                      <a:cubicBezTo>
                        <a:pt x="141" y="204"/>
                        <a:pt x="134" y="207"/>
                        <a:pt x="124" y="211"/>
                      </a:cubicBezTo>
                      <a:cubicBezTo>
                        <a:pt x="193" y="239"/>
                        <a:pt x="258" y="265"/>
                        <a:pt x="322" y="291"/>
                      </a:cubicBezTo>
                      <a:cubicBezTo>
                        <a:pt x="341" y="298"/>
                        <a:pt x="360" y="305"/>
                        <a:pt x="378" y="314"/>
                      </a:cubicBezTo>
                      <a:cubicBezTo>
                        <a:pt x="383" y="316"/>
                        <a:pt x="389" y="325"/>
                        <a:pt x="389" y="331"/>
                      </a:cubicBezTo>
                      <a:cubicBezTo>
                        <a:pt x="391" y="360"/>
                        <a:pt x="390" y="389"/>
                        <a:pt x="390" y="422"/>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1" name="Freeform 28"/>
                <p:cNvSpPr>
                  <a:spLocks/>
                </p:cNvSpPr>
                <p:nvPr/>
              </p:nvSpPr>
              <p:spPr bwMode="auto">
                <a:xfrm>
                  <a:off x="9651104" y="1726731"/>
                  <a:ext cx="91420" cy="247638"/>
                </a:xfrm>
                <a:custGeom>
                  <a:avLst/>
                  <a:gdLst>
                    <a:gd name="T0" fmla="*/ 215 w 215"/>
                    <a:gd name="T1" fmla="*/ 2 h 583"/>
                    <a:gd name="T2" fmla="*/ 168 w 215"/>
                    <a:gd name="T3" fmla="*/ 200 h 583"/>
                    <a:gd name="T4" fmla="*/ 80 w 215"/>
                    <a:gd name="T5" fmla="*/ 565 h 583"/>
                    <a:gd name="T6" fmla="*/ 58 w 215"/>
                    <a:gd name="T7" fmla="*/ 582 h 583"/>
                    <a:gd name="T8" fmla="*/ 0 w 215"/>
                    <a:gd name="T9" fmla="*/ 582 h 583"/>
                    <a:gd name="T10" fmla="*/ 50 w 215"/>
                    <a:gd name="T11" fmla="*/ 375 h 583"/>
                    <a:gd name="T12" fmla="*/ 133 w 215"/>
                    <a:gd name="T13" fmla="*/ 27 h 583"/>
                    <a:gd name="T14" fmla="*/ 164 w 215"/>
                    <a:gd name="T15" fmla="*/ 2 h 583"/>
                    <a:gd name="T16" fmla="*/ 215 w 215"/>
                    <a:gd name="T17" fmla="*/ 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583">
                      <a:moveTo>
                        <a:pt x="215" y="2"/>
                      </a:moveTo>
                      <a:cubicBezTo>
                        <a:pt x="199" y="71"/>
                        <a:pt x="183" y="135"/>
                        <a:pt x="168" y="200"/>
                      </a:cubicBezTo>
                      <a:cubicBezTo>
                        <a:pt x="138" y="321"/>
                        <a:pt x="109" y="443"/>
                        <a:pt x="80" y="565"/>
                      </a:cubicBezTo>
                      <a:cubicBezTo>
                        <a:pt x="77" y="579"/>
                        <a:pt x="72" y="583"/>
                        <a:pt x="58" y="582"/>
                      </a:cubicBezTo>
                      <a:cubicBezTo>
                        <a:pt x="39" y="581"/>
                        <a:pt x="21" y="582"/>
                        <a:pt x="0" y="582"/>
                      </a:cubicBezTo>
                      <a:cubicBezTo>
                        <a:pt x="17" y="512"/>
                        <a:pt x="33" y="443"/>
                        <a:pt x="50" y="375"/>
                      </a:cubicBezTo>
                      <a:cubicBezTo>
                        <a:pt x="77" y="259"/>
                        <a:pt x="106" y="143"/>
                        <a:pt x="133" y="27"/>
                      </a:cubicBezTo>
                      <a:cubicBezTo>
                        <a:pt x="137" y="9"/>
                        <a:pt x="144" y="0"/>
                        <a:pt x="164" y="2"/>
                      </a:cubicBezTo>
                      <a:cubicBezTo>
                        <a:pt x="180" y="4"/>
                        <a:pt x="196" y="2"/>
                        <a:pt x="215" y="2"/>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sp>
            <p:nvSpPr>
              <p:cNvPr id="14" name="Freeform 13"/>
              <p:cNvSpPr>
                <a:spLocks/>
              </p:cNvSpPr>
              <p:nvPr/>
            </p:nvSpPr>
            <p:spPr bwMode="auto">
              <a:xfrm>
                <a:off x="5087046" y="4096721"/>
                <a:ext cx="2888232" cy="709199"/>
              </a:xfrm>
              <a:custGeom>
                <a:avLst/>
                <a:gdLst>
                  <a:gd name="T0" fmla="*/ 183 w 183"/>
                  <a:gd name="T1" fmla="*/ 0 h 52"/>
                  <a:gd name="T2" fmla="*/ 11 w 183"/>
                  <a:gd name="T3" fmla="*/ 0 h 52"/>
                  <a:gd name="T4" fmla="*/ 0 w 183"/>
                  <a:gd name="T5" fmla="*/ 11 h 52"/>
                  <a:gd name="T6" fmla="*/ 0 w 183"/>
                  <a:gd name="T7" fmla="*/ 41 h 52"/>
                  <a:gd name="T8" fmla="*/ 11 w 183"/>
                  <a:gd name="T9" fmla="*/ 52 h 52"/>
                  <a:gd name="T10" fmla="*/ 183 w 183"/>
                  <a:gd name="T11" fmla="*/ 52 h 52"/>
                  <a:gd name="T12" fmla="*/ 183 w 18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83" h="52">
                    <a:moveTo>
                      <a:pt x="183" y="0"/>
                    </a:moveTo>
                    <a:cubicBezTo>
                      <a:pt x="11" y="0"/>
                      <a:pt x="11" y="0"/>
                      <a:pt x="11" y="0"/>
                    </a:cubicBezTo>
                    <a:cubicBezTo>
                      <a:pt x="5" y="0"/>
                      <a:pt x="0" y="5"/>
                      <a:pt x="0" y="11"/>
                    </a:cubicBezTo>
                    <a:cubicBezTo>
                      <a:pt x="0" y="41"/>
                      <a:pt x="0" y="41"/>
                      <a:pt x="0" y="41"/>
                    </a:cubicBezTo>
                    <a:cubicBezTo>
                      <a:pt x="0" y="47"/>
                      <a:pt x="5" y="52"/>
                      <a:pt x="11" y="52"/>
                    </a:cubicBezTo>
                    <a:cubicBezTo>
                      <a:pt x="183" y="52"/>
                      <a:pt x="183" y="52"/>
                      <a:pt x="183" y="52"/>
                    </a:cubicBezTo>
                    <a:lnTo>
                      <a:pt x="183"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15" name="Freeform 14"/>
              <p:cNvSpPr>
                <a:spLocks/>
              </p:cNvSpPr>
              <p:nvPr/>
            </p:nvSpPr>
            <p:spPr bwMode="auto">
              <a:xfrm>
                <a:off x="5717598" y="3990494"/>
                <a:ext cx="3224789" cy="824543"/>
              </a:xfrm>
              <a:custGeom>
                <a:avLst/>
                <a:gdLst>
                  <a:gd name="T0" fmla="*/ 203 w 203"/>
                  <a:gd name="T1" fmla="*/ 0 h 60"/>
                  <a:gd name="T2" fmla="*/ 45 w 203"/>
                  <a:gd name="T3" fmla="*/ 0 h 60"/>
                  <a:gd name="T4" fmla="*/ 26 w 203"/>
                  <a:gd name="T5" fmla="*/ 14 h 60"/>
                  <a:gd name="T6" fmla="*/ 0 w 203"/>
                  <a:gd name="T7" fmla="*/ 60 h 60"/>
                  <a:gd name="T8" fmla="*/ 203 w 203"/>
                  <a:gd name="T9" fmla="*/ 60 h 60"/>
                  <a:gd name="T10" fmla="*/ 203 w 203"/>
                  <a:gd name="T11" fmla="*/ 0 h 60"/>
                </a:gdLst>
                <a:ahLst/>
                <a:cxnLst>
                  <a:cxn ang="0">
                    <a:pos x="T0" y="T1"/>
                  </a:cxn>
                  <a:cxn ang="0">
                    <a:pos x="T2" y="T3"/>
                  </a:cxn>
                  <a:cxn ang="0">
                    <a:pos x="T4" y="T5"/>
                  </a:cxn>
                  <a:cxn ang="0">
                    <a:pos x="T6" y="T7"/>
                  </a:cxn>
                  <a:cxn ang="0">
                    <a:pos x="T8" y="T9"/>
                  </a:cxn>
                  <a:cxn ang="0">
                    <a:pos x="T10" y="T11"/>
                  </a:cxn>
                </a:cxnLst>
                <a:rect l="0" t="0" r="r" b="b"/>
                <a:pathLst>
                  <a:path w="203" h="60">
                    <a:moveTo>
                      <a:pt x="203" y="0"/>
                    </a:moveTo>
                    <a:cubicBezTo>
                      <a:pt x="45" y="0"/>
                      <a:pt x="45" y="0"/>
                      <a:pt x="45" y="0"/>
                    </a:cubicBezTo>
                    <a:cubicBezTo>
                      <a:pt x="33" y="1"/>
                      <a:pt x="26" y="14"/>
                      <a:pt x="26" y="14"/>
                    </a:cubicBezTo>
                    <a:cubicBezTo>
                      <a:pt x="0" y="60"/>
                      <a:pt x="0" y="60"/>
                      <a:pt x="0" y="60"/>
                    </a:cubicBezTo>
                    <a:cubicBezTo>
                      <a:pt x="203" y="60"/>
                      <a:pt x="203" y="60"/>
                      <a:pt x="203" y="60"/>
                    </a:cubicBezTo>
                    <a:lnTo>
                      <a:pt x="203" y="0"/>
                    </a:lnTo>
                    <a:close/>
                  </a:path>
                </a:pathLst>
              </a:custGeom>
              <a:solidFill>
                <a:srgbClr val="0182C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16" name="Rectangle 15"/>
              <p:cNvSpPr/>
              <p:nvPr/>
            </p:nvSpPr>
            <p:spPr>
              <a:xfrm>
                <a:off x="6189831" y="4114109"/>
                <a:ext cx="2883576" cy="234459"/>
              </a:xfrm>
              <a:prstGeom prst="rect">
                <a:avLst/>
              </a:prstGeom>
            </p:spPr>
            <p:txBody>
              <a:bodyPr wrap="square">
                <a:spAutoFit/>
              </a:bodyPr>
              <a:lstStyle/>
              <a:p>
                <a:endParaRPr lang="en-US" sz="900" dirty="0">
                  <a:solidFill>
                    <a:schemeClr val="bg1"/>
                  </a:solidFill>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2"/>
              <a:stretch>
                <a:fillRect/>
              </a:stretch>
            </p:blipFill>
            <p:spPr>
              <a:xfrm>
                <a:off x="5185342" y="4227426"/>
                <a:ext cx="593678" cy="419191"/>
              </a:xfrm>
              <a:prstGeom prst="rect">
                <a:avLst/>
              </a:prstGeom>
            </p:spPr>
          </p:pic>
        </p:grpSp>
        <p:sp>
          <p:nvSpPr>
            <p:cNvPr id="63" name="TextBox 62"/>
            <p:cNvSpPr txBox="1"/>
            <p:nvPr/>
          </p:nvSpPr>
          <p:spPr>
            <a:xfrm>
              <a:off x="8088203" y="5009209"/>
              <a:ext cx="3384405" cy="737383"/>
            </a:xfrm>
            <a:prstGeom prst="rect">
              <a:avLst/>
            </a:prstGeom>
            <a:noFill/>
          </p:spPr>
          <p:txBody>
            <a:bodyPr wrap="square" rtlCol="0">
              <a:spAutoFit/>
            </a:bodyPr>
            <a:lstStyle/>
            <a:p>
              <a:pPr algn="just"/>
              <a:r>
                <a:rPr lang="en-US" sz="998" dirty="0">
                  <a:solidFill>
                    <a:schemeClr val="bg1"/>
                  </a:solidFill>
                  <a:latin typeface="Arial" panose="020B0604020202020204" pitchFamily="34" charset="0"/>
                  <a:cs typeface="Arial" panose="020B0604020202020204" pitchFamily="34" charset="0"/>
                </a:rPr>
                <a:t>Infosys Quality team is experienced in bringing the “cultural shift” – recommends Agile POD model </a:t>
              </a: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3696" y="2721671"/>
            <a:ext cx="1016498" cy="49716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65" y="2106275"/>
            <a:ext cx="909808" cy="49936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297" y="2674783"/>
            <a:ext cx="982054" cy="272664"/>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998" y="4083201"/>
            <a:ext cx="1181120" cy="613274"/>
          </a:xfrm>
          <a:prstGeom prst="rect">
            <a:avLst/>
          </a:prstGeom>
        </p:spPr>
      </p:pic>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0049" y="3702569"/>
            <a:ext cx="1147299" cy="557976"/>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8842" y="3757762"/>
            <a:ext cx="1040567" cy="544156"/>
          </a:xfrm>
          <a:prstGeom prst="rect">
            <a:avLst/>
          </a:prstGeom>
        </p:spPr>
      </p:pic>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8960" y="3174484"/>
            <a:ext cx="1041660" cy="476905"/>
          </a:xfrm>
          <a:prstGeom prst="rect">
            <a:avLst/>
          </a:prstGeom>
        </p:spPr>
      </p:pic>
      <p:sp>
        <p:nvSpPr>
          <p:cNvPr id="70" name="AutoShape 2" descr="Image result for ca logo"/>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73" name="Picture 72"/>
          <p:cNvPicPr>
            <a:picLocks noChangeAspect="1"/>
          </p:cNvPicPr>
          <p:nvPr/>
        </p:nvPicPr>
        <p:blipFill>
          <a:blip r:embed="rId10"/>
          <a:stretch>
            <a:fillRect/>
          </a:stretch>
        </p:blipFill>
        <p:spPr>
          <a:xfrm>
            <a:off x="157856" y="2938267"/>
            <a:ext cx="721519" cy="392906"/>
          </a:xfrm>
          <a:prstGeom prst="rect">
            <a:avLst/>
          </a:prstGeom>
        </p:spPr>
      </p:pic>
      <p:pic>
        <p:nvPicPr>
          <p:cNvPr id="74" name="Picture 73"/>
          <p:cNvPicPr>
            <a:picLocks noChangeAspect="1"/>
          </p:cNvPicPr>
          <p:nvPr/>
        </p:nvPicPr>
        <p:blipFill>
          <a:blip r:embed="rId11"/>
          <a:stretch>
            <a:fillRect/>
          </a:stretch>
        </p:blipFill>
        <p:spPr>
          <a:xfrm>
            <a:off x="996660" y="3296787"/>
            <a:ext cx="1050131" cy="228600"/>
          </a:xfrm>
          <a:prstGeom prst="rect">
            <a:avLst/>
          </a:prstGeom>
        </p:spPr>
      </p:pic>
      <p:pic>
        <p:nvPicPr>
          <p:cNvPr id="76" name="Picture 75"/>
          <p:cNvPicPr>
            <a:picLocks noChangeAspect="1"/>
          </p:cNvPicPr>
          <p:nvPr/>
        </p:nvPicPr>
        <p:blipFill>
          <a:blip r:embed="rId12"/>
          <a:stretch>
            <a:fillRect/>
          </a:stretch>
        </p:blipFill>
        <p:spPr>
          <a:xfrm>
            <a:off x="1763440" y="4397245"/>
            <a:ext cx="785813" cy="300038"/>
          </a:xfrm>
          <a:prstGeom prst="rect">
            <a:avLst/>
          </a:prstGeom>
        </p:spPr>
      </p:pic>
      <p:pic>
        <p:nvPicPr>
          <p:cNvPr id="77" name="Picture 76"/>
          <p:cNvPicPr>
            <a:picLocks noChangeAspect="1"/>
          </p:cNvPicPr>
          <p:nvPr/>
        </p:nvPicPr>
        <p:blipFill>
          <a:blip r:embed="rId13"/>
          <a:stretch>
            <a:fillRect/>
          </a:stretch>
        </p:blipFill>
        <p:spPr>
          <a:xfrm>
            <a:off x="112060" y="3744551"/>
            <a:ext cx="1243013" cy="192881"/>
          </a:xfrm>
          <a:prstGeom prst="rect">
            <a:avLst/>
          </a:prstGeom>
        </p:spPr>
      </p:pic>
    </p:spTree>
    <p:extLst>
      <p:ext uri="{BB962C8B-B14F-4D97-AF65-F5344CB8AC3E}">
        <p14:creationId xmlns:p14="http://schemas.microsoft.com/office/powerpoint/2010/main" val="338407842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2 : GIT – DBB build in </a:t>
            </a:r>
            <a:r>
              <a:rPr lang="en-US" dirty="0" err="1"/>
              <a:t>IDz</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55</a:t>
            </a:fld>
            <a:endParaRPr lang="en-US" dirty="0">
              <a:solidFill>
                <a:srgbClr val="000000">
                  <a:lumMod val="75000"/>
                  <a:lumOff val="25000"/>
                </a:srgbClr>
              </a:solidFill>
            </a:endParaRPr>
          </a:p>
        </p:txBody>
      </p:sp>
      <p:pic>
        <p:nvPicPr>
          <p:cNvPr id="4" name="Picture 3"/>
          <p:cNvPicPr>
            <a:picLocks noChangeAspect="1"/>
          </p:cNvPicPr>
          <p:nvPr/>
        </p:nvPicPr>
        <p:blipFill>
          <a:blip r:embed="rId2"/>
          <a:stretch>
            <a:fillRect/>
          </a:stretch>
        </p:blipFill>
        <p:spPr>
          <a:xfrm>
            <a:off x="0" y="519124"/>
            <a:ext cx="9144000" cy="4320135"/>
          </a:xfrm>
          <a:prstGeom prst="rect">
            <a:avLst/>
          </a:prstGeom>
          <a:ln>
            <a:solidFill>
              <a:schemeClr val="accent1"/>
            </a:solidFill>
          </a:ln>
        </p:spPr>
      </p:pic>
      <p:sp>
        <p:nvSpPr>
          <p:cNvPr id="66" name="Rectangle 65"/>
          <p:cNvSpPr/>
          <p:nvPr/>
        </p:nvSpPr>
        <p:spPr>
          <a:xfrm>
            <a:off x="1839432" y="2413591"/>
            <a:ext cx="2966483" cy="234154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45516964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10" y="86466"/>
            <a:ext cx="8723050" cy="452986"/>
          </a:xfrm>
        </p:spPr>
        <p:txBody>
          <a:bodyPr/>
          <a:lstStyle/>
          <a:p>
            <a:r>
              <a:rPr lang="en-US" dirty="0"/>
              <a:t>DEMO – 3 : SonarQube for Cobol</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56</a:t>
            </a:fld>
            <a:endParaRPr lang="en-US" dirty="0">
              <a:solidFill>
                <a:srgbClr val="000000">
                  <a:lumMod val="75000"/>
                  <a:lumOff val="25000"/>
                </a:srgbClr>
              </a:solidFill>
            </a:endParaRPr>
          </a:p>
        </p:txBody>
      </p:sp>
      <p:pic>
        <p:nvPicPr>
          <p:cNvPr id="129" name="Picture 128"/>
          <p:cNvPicPr>
            <a:picLocks noChangeAspect="1"/>
          </p:cNvPicPr>
          <p:nvPr/>
        </p:nvPicPr>
        <p:blipFill>
          <a:blip r:embed="rId2"/>
          <a:stretch>
            <a:fillRect/>
          </a:stretch>
        </p:blipFill>
        <p:spPr>
          <a:xfrm>
            <a:off x="0" y="411682"/>
            <a:ext cx="9144000" cy="4320135"/>
          </a:xfrm>
          <a:prstGeom prst="rect">
            <a:avLst/>
          </a:prstGeom>
        </p:spPr>
      </p:pic>
      <p:sp>
        <p:nvSpPr>
          <p:cNvPr id="66" name="Rectangle 65"/>
          <p:cNvSpPr/>
          <p:nvPr/>
        </p:nvSpPr>
        <p:spPr>
          <a:xfrm>
            <a:off x="3179136" y="2413591"/>
            <a:ext cx="903766" cy="22434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6248007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DevOps </a:t>
            </a:r>
            <a:r>
              <a:rPr lang="en-US" sz="2000" dirty="0">
                <a:solidFill>
                  <a:srgbClr val="C00000"/>
                </a:solidFill>
                <a:latin typeface="Arial"/>
                <a:ea typeface="Arial"/>
                <a:cs typeface="Arial"/>
                <a:sym typeface="Arial"/>
              </a:rPr>
              <a:t>“Tools” </a:t>
            </a:r>
            <a:r>
              <a:rPr lang="en-US" sz="2000" dirty="0">
                <a:solidFill>
                  <a:schemeClr val="tx1"/>
                </a:solidFill>
                <a:latin typeface="Arial"/>
                <a:ea typeface="Arial"/>
                <a:cs typeface="Arial"/>
                <a:sym typeface="Arial"/>
              </a:rPr>
              <a:t>– Solution to Developmental Challenges</a:t>
            </a:r>
            <a:endParaRPr lang="en-GB" sz="2000" dirty="0">
              <a:solidFill>
                <a:schemeClr val="tx1"/>
              </a:solidFill>
              <a:latin typeface="Arial"/>
              <a:ea typeface="Arial"/>
              <a:cs typeface="Arial"/>
              <a:sym typeface="Arial"/>
            </a:endParaRPr>
          </a:p>
        </p:txBody>
      </p:sp>
      <p:pic>
        <p:nvPicPr>
          <p:cNvPr id="127" name="Picture 126"/>
          <p:cNvPicPr>
            <a:picLocks noChangeAspect="1"/>
          </p:cNvPicPr>
          <p:nvPr/>
        </p:nvPicPr>
        <p:blipFill>
          <a:blip r:embed="rId3"/>
          <a:stretch>
            <a:fillRect/>
          </a:stretch>
        </p:blipFill>
        <p:spPr>
          <a:xfrm>
            <a:off x="208345" y="520198"/>
            <a:ext cx="8935655" cy="4320135"/>
          </a:xfrm>
          <a:prstGeom prst="rect">
            <a:avLst/>
          </a:prstGeom>
        </p:spPr>
      </p:pic>
    </p:spTree>
    <p:extLst>
      <p:ext uri="{BB962C8B-B14F-4D97-AF65-F5344CB8AC3E}">
        <p14:creationId xmlns:p14="http://schemas.microsoft.com/office/powerpoint/2010/main" val="418038795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864373"/>
            <a:ext cx="8723050" cy="452986"/>
          </a:xfrm>
        </p:spPr>
        <p:txBody>
          <a:bodyPr anchor="ctr"/>
          <a:lstStyle/>
          <a:p>
            <a:pPr algn="ctr"/>
            <a:r>
              <a:rPr lang="en-US" dirty="0">
                <a:solidFill>
                  <a:srgbClr val="007CC3"/>
                </a:solidFill>
              </a:rPr>
              <a:t>The Ameriprise DevOps Journey – Re-cap</a:t>
            </a:r>
          </a:p>
        </p:txBody>
      </p:sp>
    </p:spTree>
    <p:extLst>
      <p:ext uri="{BB962C8B-B14F-4D97-AF65-F5344CB8AC3E}">
        <p14:creationId xmlns:p14="http://schemas.microsoft.com/office/powerpoint/2010/main" val="21664965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5867400" cy="628650"/>
          </a:xfrm>
        </p:spPr>
        <p:txBody>
          <a:bodyPr/>
          <a:lstStyle/>
          <a:p>
            <a:r>
              <a:rPr lang="en-US" sz="2200" dirty="0"/>
              <a:t>Mainframe DevOps at Ameriprise</a:t>
            </a:r>
          </a:p>
        </p:txBody>
      </p:sp>
      <p:sp>
        <p:nvSpPr>
          <p:cNvPr id="22" name="Rounded Rectangle 21"/>
          <p:cNvSpPr/>
          <p:nvPr/>
        </p:nvSpPr>
        <p:spPr>
          <a:xfrm>
            <a:off x="2461318" y="651693"/>
            <a:ext cx="5806390" cy="1294911"/>
          </a:xfrm>
          <a:prstGeom prst="roundRect">
            <a:avLst/>
          </a:prstGeom>
          <a:solidFill>
            <a:sysClr val="window" lastClr="FFFFFF"/>
          </a:solidFill>
          <a:ln w="12700" cap="flat" cmpd="sng" algn="ctr">
            <a:solidFill>
              <a:srgbClr val="5B9BD5">
                <a:lumMod val="75000"/>
              </a:srgbClr>
            </a:solidFill>
            <a:prstDash val="solid"/>
            <a:miter lim="800000"/>
          </a:ln>
          <a:effectLst/>
        </p:spPr>
        <p:txBody>
          <a:bodyPr rtlCol="0" anchor="ctr"/>
          <a:lstStyle/>
          <a:p>
            <a:pPr algn="ctr" defTabSz="685800" hangingPunct="1">
              <a:defRPr/>
            </a:pPr>
            <a:endParaRPr lang="en-US" sz="1350" dirty="0">
              <a:solidFill>
                <a:prstClr val="white"/>
              </a:solidFill>
              <a:latin typeface="Calibri" panose="020F0502020204030204"/>
            </a:endParaRPr>
          </a:p>
        </p:txBody>
      </p:sp>
      <p:sp>
        <p:nvSpPr>
          <p:cNvPr id="23" name="TextBox 22"/>
          <p:cNvSpPr txBox="1"/>
          <p:nvPr/>
        </p:nvSpPr>
        <p:spPr>
          <a:xfrm>
            <a:off x="2116667" y="999067"/>
            <a:ext cx="1092927" cy="300082"/>
          </a:xfrm>
          <a:prstGeom prst="rect">
            <a:avLst/>
          </a:prstGeom>
          <a:noFill/>
        </p:spPr>
        <p:txBody>
          <a:bodyPr wrap="square" rtlCol="0">
            <a:spAutoFit/>
          </a:bodyPr>
          <a:lstStyle/>
          <a:p>
            <a:endParaRPr lang="en-US" sz="1350" dirty="0">
              <a:solidFill>
                <a:prstClr val="black"/>
              </a:solidFill>
              <a:latin typeface="Calibri" panose="020F0502020204030204"/>
            </a:endParaRPr>
          </a:p>
        </p:txBody>
      </p:sp>
      <p:sp>
        <p:nvSpPr>
          <p:cNvPr id="24" name="TextBox 23"/>
          <p:cNvSpPr txBox="1"/>
          <p:nvPr/>
        </p:nvSpPr>
        <p:spPr>
          <a:xfrm>
            <a:off x="2605232" y="770349"/>
            <a:ext cx="5477796" cy="1169551"/>
          </a:xfrm>
          <a:prstGeom prst="rect">
            <a:avLst/>
          </a:prstGeom>
          <a:noFill/>
        </p:spPr>
        <p:txBody>
          <a:bodyPr wrap="square" rtlCol="0">
            <a:spAutoFit/>
          </a:bodyPr>
          <a:lstStyle/>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Available features of RDz and RTC are not fully utilized</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Lack of end-to-end Continuous Integration &amp; Continuous Delivery pipeline for mainframe technology build</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Manual code reviews, Manual unit and code coverage testing, No automation in functional and regression testing</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Manual Unit, System and Integration Testing</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Agile is not yet in practice across the projects</a:t>
            </a:r>
          </a:p>
        </p:txBody>
      </p:sp>
      <p:sp>
        <p:nvSpPr>
          <p:cNvPr id="25" name="Pentagon 24"/>
          <p:cNvSpPr/>
          <p:nvPr/>
        </p:nvSpPr>
        <p:spPr>
          <a:xfrm>
            <a:off x="466270" y="705795"/>
            <a:ext cx="1650397" cy="1186706"/>
          </a:xfrm>
          <a:prstGeom prst="homePlate">
            <a:avLst/>
          </a:prstGeom>
          <a:solidFill>
            <a:sysClr val="window" lastClr="FFFFFF"/>
          </a:solidFill>
          <a:ln w="12700" cap="flat" cmpd="sng" algn="ctr">
            <a:solidFill>
              <a:srgbClr val="5B9BD5">
                <a:lumMod val="75000"/>
              </a:srgbClr>
            </a:solidFill>
            <a:prstDash val="solid"/>
            <a:miter lim="800000"/>
          </a:ln>
          <a:effectLst/>
        </p:spPr>
        <p:txBody>
          <a:bodyPr rtlCol="0" anchor="ctr"/>
          <a:lstStyle/>
          <a:p>
            <a:pPr algn="ctr" defTabSz="685800" hangingPunct="1">
              <a:defRPr/>
            </a:pPr>
            <a:endParaRPr lang="en-US" sz="1350">
              <a:solidFill>
                <a:prstClr val="white"/>
              </a:solidFill>
              <a:latin typeface="Calibri" panose="020F0502020204030204"/>
            </a:endParaRPr>
          </a:p>
        </p:txBody>
      </p:sp>
      <p:sp>
        <p:nvSpPr>
          <p:cNvPr id="26" name="TextBox 25"/>
          <p:cNvSpPr txBox="1"/>
          <p:nvPr/>
        </p:nvSpPr>
        <p:spPr>
          <a:xfrm>
            <a:off x="579904" y="1019148"/>
            <a:ext cx="1044013" cy="461665"/>
          </a:xfrm>
          <a:prstGeom prst="rect">
            <a:avLst/>
          </a:prstGeom>
          <a:noFill/>
        </p:spPr>
        <p:txBody>
          <a:bodyPr wrap="square" rtlCol="0">
            <a:spAutoFit/>
          </a:bodyPr>
          <a:lstStyle/>
          <a:p>
            <a:r>
              <a:rPr lang="en-US" sz="1200" b="1" dirty="0">
                <a:solidFill>
                  <a:prstClr val="black"/>
                </a:solidFill>
                <a:latin typeface="Calibri" panose="020F0502020204030204"/>
              </a:rPr>
              <a:t>Current Limitations</a:t>
            </a:r>
          </a:p>
        </p:txBody>
      </p:sp>
      <p:sp>
        <p:nvSpPr>
          <p:cNvPr id="27" name="Pentagon 26"/>
          <p:cNvSpPr/>
          <p:nvPr/>
        </p:nvSpPr>
        <p:spPr>
          <a:xfrm>
            <a:off x="466270" y="2111549"/>
            <a:ext cx="1815755" cy="1365385"/>
          </a:xfrm>
          <a:prstGeom prst="homePlate">
            <a:avLst/>
          </a:prstGeom>
          <a:solidFill>
            <a:sysClr val="window" lastClr="FFFFFF"/>
          </a:solidFill>
          <a:ln w="12700" cap="flat" cmpd="sng" algn="ctr">
            <a:solidFill>
              <a:srgbClr val="00B050"/>
            </a:solidFill>
            <a:prstDash val="solid"/>
            <a:miter lim="800000"/>
          </a:ln>
          <a:effectLst/>
        </p:spPr>
        <p:txBody>
          <a:bodyPr rtlCol="0" anchor="ctr"/>
          <a:lstStyle/>
          <a:p>
            <a:pPr algn="ctr" defTabSz="685800" hangingPunct="1">
              <a:defRPr/>
            </a:pPr>
            <a:r>
              <a:rPr lang="en-US" sz="1350" dirty="0">
                <a:solidFill>
                  <a:srgbClr val="00B050"/>
                </a:solidFill>
                <a:latin typeface="Calibri" panose="020F0502020204030204"/>
              </a:rPr>
              <a:t> </a:t>
            </a:r>
          </a:p>
        </p:txBody>
      </p:sp>
      <p:sp>
        <p:nvSpPr>
          <p:cNvPr id="28" name="Rounded Rectangle 27"/>
          <p:cNvSpPr/>
          <p:nvPr/>
        </p:nvSpPr>
        <p:spPr>
          <a:xfrm>
            <a:off x="2567336" y="2068498"/>
            <a:ext cx="5783289" cy="1478445"/>
          </a:xfrm>
          <a:prstGeom prst="roundRect">
            <a:avLst/>
          </a:prstGeom>
          <a:solidFill>
            <a:sysClr val="window" lastClr="FFFFFF"/>
          </a:solidFill>
          <a:ln w="12700" cap="flat" cmpd="sng" algn="ctr">
            <a:solidFill>
              <a:srgbClr val="00B050"/>
            </a:solidFill>
            <a:prstDash val="solid"/>
            <a:miter lim="800000"/>
          </a:ln>
          <a:effectLst/>
        </p:spPr>
        <p:txBody>
          <a:bodyPr rtlCol="0" anchor="ctr"/>
          <a:lstStyle/>
          <a:p>
            <a:pPr algn="ctr" defTabSz="685800" hangingPunct="1">
              <a:defRPr/>
            </a:pPr>
            <a:endParaRPr lang="en-US" sz="1350" dirty="0">
              <a:solidFill>
                <a:prstClr val="white"/>
              </a:solidFill>
              <a:latin typeface="Calibri" panose="020F0502020204030204"/>
            </a:endParaRPr>
          </a:p>
        </p:txBody>
      </p:sp>
      <p:sp>
        <p:nvSpPr>
          <p:cNvPr id="29" name="TextBox 28"/>
          <p:cNvSpPr txBox="1"/>
          <p:nvPr/>
        </p:nvSpPr>
        <p:spPr>
          <a:xfrm>
            <a:off x="579904" y="2382969"/>
            <a:ext cx="961097" cy="607859"/>
          </a:xfrm>
          <a:prstGeom prst="rect">
            <a:avLst/>
          </a:prstGeom>
          <a:noFill/>
        </p:spPr>
        <p:txBody>
          <a:bodyPr wrap="square" rtlCol="0">
            <a:spAutoFit/>
          </a:bodyPr>
          <a:lstStyle/>
          <a:p>
            <a:r>
              <a:rPr lang="en-US" sz="1000" b="1" dirty="0">
                <a:solidFill>
                  <a:prstClr val="black"/>
                </a:solidFill>
                <a:latin typeface="Calibri" panose="020F0502020204030204"/>
              </a:rPr>
              <a:t>What we plan to Achieve</a:t>
            </a:r>
            <a:r>
              <a:rPr lang="en-US" sz="1350" dirty="0">
                <a:solidFill>
                  <a:prstClr val="black"/>
                </a:solidFill>
                <a:latin typeface="Calibri" panose="020F0502020204030204"/>
              </a:rPr>
              <a:t>	</a:t>
            </a:r>
          </a:p>
        </p:txBody>
      </p:sp>
      <p:sp>
        <p:nvSpPr>
          <p:cNvPr id="34" name="TextBox 33"/>
          <p:cNvSpPr txBox="1"/>
          <p:nvPr/>
        </p:nvSpPr>
        <p:spPr>
          <a:xfrm>
            <a:off x="2632792" y="2179880"/>
            <a:ext cx="5410158" cy="1477328"/>
          </a:xfrm>
          <a:prstGeom prst="rect">
            <a:avLst/>
          </a:prstGeom>
          <a:noFill/>
        </p:spPr>
        <p:txBody>
          <a:bodyPr wrap="square" rtlCol="0">
            <a:spAutoFit/>
          </a:bodyPr>
          <a:lstStyle/>
          <a:p>
            <a:pPr marL="171450" indent="-171450" algn="just">
              <a:buFont typeface="Arial" panose="020B0604020202020204" pitchFamily="34" charset="0"/>
              <a:buChar char="•"/>
              <a:defRPr/>
            </a:pPr>
            <a:r>
              <a:rPr lang="en-US" sz="1000" dirty="0"/>
              <a:t>Emphasize the usage of tools that can be leveraged for DevOps on the mainframe.</a:t>
            </a:r>
          </a:p>
          <a:p>
            <a:pPr marL="171450" indent="-171450" algn="just">
              <a:buFont typeface="Arial" panose="020B0604020202020204" pitchFamily="34" charset="0"/>
              <a:buChar char="•"/>
              <a:defRPr/>
            </a:pPr>
            <a:r>
              <a:rPr lang="en-US" sz="1000" dirty="0"/>
              <a:t>Increase RDz Adoption by integrating RDz and Changeman (Menu Manager).</a:t>
            </a:r>
          </a:p>
          <a:p>
            <a:pPr marL="171450" indent="-171450" algn="just">
              <a:buFont typeface="Arial" panose="020B0604020202020204" pitchFamily="34" charset="0"/>
              <a:buChar char="•"/>
              <a:defRPr/>
            </a:pPr>
            <a:r>
              <a:rPr lang="en-US" sz="1000" dirty="0"/>
              <a:t>Increase  Coding and Unit Test Efficiency through software Analyzer and Topaz for total Test (XA Tester)</a:t>
            </a:r>
          </a:p>
          <a:p>
            <a:pPr marL="171450" indent="-171450" algn="just">
              <a:buFont typeface="Arial" panose="020B0604020202020204" pitchFamily="34" charset="0"/>
              <a:buChar char="•"/>
              <a:defRPr/>
            </a:pPr>
            <a:r>
              <a:rPr lang="en-US" sz="1000" dirty="0"/>
              <a:t>Explore other tools for Continuous Integration and Deployment/Delivery (</a:t>
            </a:r>
            <a:r>
              <a:rPr lang="en-US" sz="1000" dirty="0" err="1"/>
              <a:t>eg</a:t>
            </a:r>
            <a:r>
              <a:rPr lang="en-US" sz="1000" dirty="0"/>
              <a:t>. Jenkins, Urban Code Deploy)</a:t>
            </a:r>
          </a:p>
          <a:p>
            <a:pPr marL="171450" indent="-171450" algn="just">
              <a:buFont typeface="Arial" panose="020B0604020202020204" pitchFamily="34" charset="0"/>
              <a:buChar char="•"/>
              <a:defRPr/>
            </a:pPr>
            <a:r>
              <a:rPr lang="en-US" sz="1000" dirty="0"/>
              <a:t>Interactive workbench tools through HATS/RCP (Host Application Transformation Service/Rich Client Plugin)</a:t>
            </a:r>
          </a:p>
          <a:p>
            <a:pPr marL="171450" indent="-171450" algn="just">
              <a:buFont typeface="Arial" panose="020B0604020202020204" pitchFamily="34" charset="0"/>
              <a:buChar char="•"/>
              <a:defRPr/>
            </a:pPr>
            <a:endParaRPr lang="en-US" sz="1000" dirty="0"/>
          </a:p>
        </p:txBody>
      </p:sp>
      <p:sp>
        <p:nvSpPr>
          <p:cNvPr id="35" name="Pentagon 34"/>
          <p:cNvSpPr/>
          <p:nvPr/>
        </p:nvSpPr>
        <p:spPr>
          <a:xfrm>
            <a:off x="482679" y="3645753"/>
            <a:ext cx="1779520" cy="1230266"/>
          </a:xfrm>
          <a:prstGeom prst="homePlate">
            <a:avLst/>
          </a:prstGeom>
          <a:solidFill>
            <a:sysClr val="window" lastClr="FFFFFF"/>
          </a:solidFill>
          <a:ln w="12700" cap="flat" cmpd="sng" algn="ctr">
            <a:solidFill>
              <a:srgbClr val="C00000"/>
            </a:solidFill>
            <a:prstDash val="solid"/>
            <a:miter lim="800000"/>
          </a:ln>
          <a:effectLst/>
        </p:spPr>
        <p:txBody>
          <a:bodyPr rtlCol="0" anchor="ctr"/>
          <a:lstStyle/>
          <a:p>
            <a:pPr algn="ctr" defTabSz="685800" hangingPunct="1">
              <a:defRPr/>
            </a:pPr>
            <a:r>
              <a:rPr lang="en-US" sz="1350" dirty="0">
                <a:solidFill>
                  <a:srgbClr val="00B050"/>
                </a:solidFill>
                <a:latin typeface="Calibri" panose="020F0502020204030204"/>
              </a:rPr>
              <a:t> </a:t>
            </a:r>
          </a:p>
        </p:txBody>
      </p:sp>
      <p:sp>
        <p:nvSpPr>
          <p:cNvPr id="36" name="Rounded Rectangle 35"/>
          <p:cNvSpPr/>
          <p:nvPr/>
        </p:nvSpPr>
        <p:spPr>
          <a:xfrm>
            <a:off x="2559914" y="3613485"/>
            <a:ext cx="5790711" cy="1229471"/>
          </a:xfrm>
          <a:prstGeom prst="roundRect">
            <a:avLst/>
          </a:prstGeom>
          <a:solidFill>
            <a:sysClr val="window" lastClr="FFFFFF"/>
          </a:solidFill>
          <a:ln w="12700" cap="flat" cmpd="sng" algn="ctr">
            <a:solidFill>
              <a:srgbClr val="C00000"/>
            </a:solidFill>
            <a:prstDash val="solid"/>
            <a:miter lim="800000"/>
          </a:ln>
          <a:effectLst/>
        </p:spPr>
        <p:txBody>
          <a:bodyPr rtlCol="0" anchor="ctr"/>
          <a:lstStyle/>
          <a:p>
            <a:pPr algn="ctr" defTabSz="685800" hangingPunct="1">
              <a:defRPr/>
            </a:pPr>
            <a:endParaRPr lang="en-US" sz="1350" dirty="0">
              <a:solidFill>
                <a:prstClr val="white"/>
              </a:solidFill>
              <a:latin typeface="Calibri" panose="020F0502020204030204"/>
            </a:endParaRPr>
          </a:p>
        </p:txBody>
      </p:sp>
      <p:sp>
        <p:nvSpPr>
          <p:cNvPr id="37" name="TextBox 36"/>
          <p:cNvSpPr txBox="1"/>
          <p:nvPr/>
        </p:nvSpPr>
        <p:spPr>
          <a:xfrm>
            <a:off x="2632792" y="3656990"/>
            <a:ext cx="5334103" cy="2031325"/>
          </a:xfrm>
          <a:prstGeom prst="rect">
            <a:avLst/>
          </a:prstGeom>
          <a:noFill/>
        </p:spPr>
        <p:txBody>
          <a:bodyPr wrap="square" rtlCol="0">
            <a:spAutoFit/>
          </a:bodyPr>
          <a:lstStyle/>
          <a:p>
            <a:pPr marL="171450" indent="-171450" algn="just">
              <a:buFont typeface="Arial" panose="020B0604020202020204" pitchFamily="34" charset="0"/>
              <a:buChar char="•"/>
              <a:defRPr/>
            </a:pPr>
            <a:r>
              <a:rPr lang="en-US" sz="1000" dirty="0"/>
              <a:t>Adoption of these tools helps in establishing DevOps pipeline and increases developer productivity resulting in long term cost benefits</a:t>
            </a:r>
          </a:p>
          <a:p>
            <a:pPr marL="171450" indent="-171450" algn="just">
              <a:buFont typeface="Arial" panose="020B0604020202020204" pitchFamily="34" charset="0"/>
              <a:buChar char="•"/>
              <a:defRPr/>
            </a:pPr>
            <a:r>
              <a:rPr lang="en-US" sz="1000" dirty="0"/>
              <a:t>The Average Cost Benefit of using XaTester is approximately ~235K per annum</a:t>
            </a:r>
          </a:p>
          <a:p>
            <a:pPr marL="171450" indent="-171450" algn="just">
              <a:buFont typeface="Arial" panose="020B0604020202020204" pitchFamily="34" charset="0"/>
              <a:buChar char="•"/>
              <a:defRPr/>
            </a:pPr>
            <a:r>
              <a:rPr lang="en-US" sz="1000" dirty="0"/>
              <a:t>Increased adoption of RDz, also opens up paths to many additional tools/plugins</a:t>
            </a:r>
          </a:p>
          <a:p>
            <a:pPr marL="171450" indent="-171450" algn="just">
              <a:buFont typeface="Arial" panose="020B0604020202020204" pitchFamily="34" charset="0"/>
              <a:buChar char="•"/>
              <a:defRPr/>
            </a:pPr>
            <a:r>
              <a:rPr lang="en-US" sz="1000" dirty="0"/>
              <a:t>Usage of State of the art Products in Mainframe Domain to enhance CICD pipeline</a:t>
            </a:r>
          </a:p>
          <a:p>
            <a:pPr marL="171450" indent="-171450" algn="just">
              <a:buFont typeface="Arial" panose="020B0604020202020204" pitchFamily="34" charset="0"/>
              <a:buChar char="•"/>
              <a:defRPr/>
            </a:pPr>
            <a:r>
              <a:rPr lang="en-US" sz="1000" dirty="0"/>
              <a:t>Faster software delivery</a:t>
            </a:r>
          </a:p>
          <a:p>
            <a:pPr marL="128588" indent="-128588" algn="just">
              <a:buFont typeface="Arial" panose="020B0604020202020204" pitchFamily="34" charset="0"/>
              <a:buChar char="•"/>
              <a:defRPr/>
            </a:pPr>
            <a:endParaRPr lang="en-US" sz="1200" dirty="0">
              <a:solidFill>
                <a:schemeClr val="tx1">
                  <a:lumMod val="75000"/>
                </a:schemeClr>
              </a:solidFill>
              <a:ea typeface="Segoe UI" pitchFamily="34" charset="0"/>
              <a:cs typeface="Segoe UI" pitchFamily="34" charset="0"/>
            </a:endParaRPr>
          </a:p>
          <a:p>
            <a:pPr algn="just">
              <a:defRPr/>
            </a:pPr>
            <a:endParaRPr lang="en-US" sz="1200" dirty="0">
              <a:solidFill>
                <a:schemeClr val="tx1">
                  <a:lumMod val="75000"/>
                </a:schemeClr>
              </a:solidFill>
              <a:ea typeface="Segoe UI" pitchFamily="34" charset="0"/>
              <a:cs typeface="Segoe UI" pitchFamily="34" charset="0"/>
            </a:endParaRPr>
          </a:p>
          <a:p>
            <a:pPr marL="128588" indent="-128588" algn="just">
              <a:buFont typeface="Arial" panose="020B0604020202020204" pitchFamily="34" charset="0"/>
              <a:buChar char="•"/>
              <a:defRPr/>
            </a:pPr>
            <a:endParaRPr lang="en-US" sz="1200" dirty="0">
              <a:solidFill>
                <a:schemeClr val="tx1">
                  <a:lumMod val="75000"/>
                </a:schemeClr>
              </a:solidFill>
              <a:ea typeface="Segoe UI" pitchFamily="34" charset="0"/>
              <a:cs typeface="Segoe UI" pitchFamily="34" charset="0"/>
            </a:endParaRPr>
          </a:p>
          <a:p>
            <a:pPr marL="128588" indent="-128588" algn="just">
              <a:buFont typeface="Arial" panose="020B0604020202020204" pitchFamily="34" charset="0"/>
              <a:buChar char="•"/>
              <a:defRPr/>
            </a:pPr>
            <a:endParaRPr lang="en-US" sz="1200" dirty="0">
              <a:solidFill>
                <a:schemeClr val="tx1">
                  <a:lumMod val="75000"/>
                </a:schemeClr>
              </a:solidFill>
              <a:ea typeface="Segoe UI" pitchFamily="34" charset="0"/>
              <a:cs typeface="Segoe UI" pitchFamily="34" charset="0"/>
            </a:endParaRPr>
          </a:p>
          <a:p>
            <a:pPr marL="128588" indent="-128588" algn="just">
              <a:buFont typeface="Arial" panose="020B0604020202020204" pitchFamily="34" charset="0"/>
              <a:buChar char="•"/>
              <a:defRPr/>
            </a:pPr>
            <a:endParaRPr lang="en-US" sz="900" dirty="0"/>
          </a:p>
          <a:p>
            <a:pPr marL="128588" indent="-128588" algn="just">
              <a:buFont typeface="Arial" panose="020B0604020202020204" pitchFamily="34" charset="0"/>
              <a:buChar char="•"/>
              <a:defRPr/>
            </a:pPr>
            <a:endParaRPr lang="en-US" sz="900" dirty="0"/>
          </a:p>
        </p:txBody>
      </p:sp>
      <p:sp>
        <p:nvSpPr>
          <p:cNvPr id="38" name="TextBox 37"/>
          <p:cNvSpPr txBox="1"/>
          <p:nvPr/>
        </p:nvSpPr>
        <p:spPr>
          <a:xfrm>
            <a:off x="676359" y="4035418"/>
            <a:ext cx="961097" cy="300082"/>
          </a:xfrm>
          <a:prstGeom prst="rect">
            <a:avLst/>
          </a:prstGeom>
          <a:noFill/>
        </p:spPr>
        <p:txBody>
          <a:bodyPr wrap="square" rtlCol="0">
            <a:spAutoFit/>
          </a:bodyPr>
          <a:lstStyle/>
          <a:p>
            <a:r>
              <a:rPr lang="en-US" sz="1000" b="1" dirty="0">
                <a:solidFill>
                  <a:prstClr val="black"/>
                </a:solidFill>
                <a:latin typeface="Calibri" panose="020F0502020204030204"/>
              </a:rPr>
              <a:t>Benefits</a:t>
            </a:r>
            <a:r>
              <a:rPr lang="en-US" sz="1350" dirty="0">
                <a:solidFill>
                  <a:prstClr val="black"/>
                </a:solidFill>
                <a:latin typeface="Calibri" panose="020F0502020204030204"/>
              </a:rPr>
              <a:t>	</a:t>
            </a:r>
          </a:p>
        </p:txBody>
      </p:sp>
    </p:spTree>
    <p:extLst>
      <p:ext uri="{BB962C8B-B14F-4D97-AF65-F5344CB8AC3E}">
        <p14:creationId xmlns:p14="http://schemas.microsoft.com/office/powerpoint/2010/main" val="106646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5867400" cy="628650"/>
          </a:xfrm>
        </p:spPr>
        <p:txBody>
          <a:bodyPr/>
          <a:lstStyle/>
          <a:p>
            <a:r>
              <a:rPr lang="en-US" sz="2200" dirty="0"/>
              <a:t>DevOps Journey thus far..</a:t>
            </a:r>
          </a:p>
        </p:txBody>
      </p:sp>
      <p:graphicFrame>
        <p:nvGraphicFramePr>
          <p:cNvPr id="3" name="Diagram 2"/>
          <p:cNvGraphicFramePr/>
          <p:nvPr>
            <p:extLst/>
          </p:nvPr>
        </p:nvGraphicFramePr>
        <p:xfrm>
          <a:off x="1122847" y="414636"/>
          <a:ext cx="6343650" cy="1943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p:cNvCxnSpPr/>
          <p:nvPr/>
        </p:nvCxnSpPr>
        <p:spPr>
          <a:xfrm>
            <a:off x="3282154" y="2133598"/>
            <a:ext cx="28574" cy="2703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17254" y="2133598"/>
            <a:ext cx="3266" cy="270391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4742" y="2341347"/>
            <a:ext cx="2273124" cy="2262158"/>
          </a:xfrm>
          <a:prstGeom prst="rect">
            <a:avLst/>
          </a:prstGeom>
          <a:noFill/>
        </p:spPr>
        <p:txBody>
          <a:bodyPr wrap="square" rtlCol="0">
            <a:spAutoFit/>
          </a:bodyPr>
          <a:lstStyle/>
          <a:p>
            <a:pPr marL="225425" indent="-225425">
              <a:buFont typeface="Arial" pitchFamily="34" charset="0"/>
              <a:buChar char="•"/>
            </a:pPr>
            <a:r>
              <a:rPr lang="en-US" sz="1100" dirty="0"/>
              <a:t>Proof of Concept for RDz Integration with Changeman was complete successfully</a:t>
            </a:r>
          </a:p>
          <a:p>
            <a:pPr marL="225425" indent="-225425">
              <a:buFont typeface="Arial" pitchFamily="34" charset="0"/>
              <a:buChar char="•"/>
            </a:pPr>
            <a:r>
              <a:rPr lang="en-US" sz="1100" dirty="0"/>
              <a:t>Initiative to integrate rest of the functionalities was taken up and overall 24 functionalities were integrated.</a:t>
            </a:r>
          </a:p>
          <a:p>
            <a:pPr marL="225425" indent="-225425">
              <a:buFont typeface="Arial" pitchFamily="34" charset="0"/>
              <a:buChar char="•"/>
            </a:pPr>
            <a:r>
              <a:rPr lang="en-US" sz="1100" dirty="0"/>
              <a:t>Organization wide demo for RDz </a:t>
            </a:r>
            <a:r>
              <a:rPr lang="en-US" sz="1100" dirty="0" err="1"/>
              <a:t>changeman</a:t>
            </a:r>
            <a:r>
              <a:rPr lang="en-US" sz="1100" dirty="0"/>
              <a:t> Integration.</a:t>
            </a:r>
          </a:p>
          <a:p>
            <a:pPr marL="225425" indent="-225425">
              <a:buFont typeface="Arial" pitchFamily="34" charset="0"/>
              <a:buChar char="•"/>
            </a:pPr>
            <a:r>
              <a:rPr lang="en-US" sz="1100" dirty="0"/>
              <a:t>Completed POC for Topaz for Total Test and procured 100 licenses</a:t>
            </a:r>
          </a:p>
          <a:p>
            <a:pPr marL="169069" indent="-169069">
              <a:buFont typeface="Arial" pitchFamily="34" charset="0"/>
              <a:buChar char="•"/>
            </a:pPr>
            <a:endParaRPr lang="en-US" sz="900" dirty="0"/>
          </a:p>
        </p:txBody>
      </p:sp>
      <p:sp>
        <p:nvSpPr>
          <p:cNvPr id="23" name="TextBox 22"/>
          <p:cNvSpPr txBox="1"/>
          <p:nvPr/>
        </p:nvSpPr>
        <p:spPr>
          <a:xfrm>
            <a:off x="3478833" y="1715645"/>
            <a:ext cx="2335892" cy="4431983"/>
          </a:xfrm>
          <a:prstGeom prst="rect">
            <a:avLst/>
          </a:prstGeom>
          <a:noFill/>
        </p:spPr>
        <p:txBody>
          <a:bodyPr wrap="square" rtlCol="0">
            <a:spAutoFit/>
          </a:bodyPr>
          <a:lstStyle/>
          <a:p>
            <a:pPr marL="169069" indent="-169069">
              <a:buFont typeface="Arial" pitchFamily="34" charset="0"/>
              <a:buChar char="•"/>
            </a:pPr>
            <a:endParaRPr lang="en-US" sz="1200" dirty="0">
              <a:solidFill>
                <a:srgbClr val="00B050"/>
              </a:solidFill>
            </a:endParaRPr>
          </a:p>
          <a:p>
            <a:endParaRPr lang="en-US" sz="1200" dirty="0">
              <a:solidFill>
                <a:srgbClr val="00B050"/>
              </a:solidFill>
            </a:endParaRPr>
          </a:p>
          <a:p>
            <a:pPr marL="171450" indent="-171450">
              <a:buFont typeface="Arial" panose="020B0604020202020204" pitchFamily="34" charset="0"/>
              <a:buChar char="•"/>
            </a:pPr>
            <a:r>
              <a:rPr lang="en-US" sz="1100" dirty="0"/>
              <a:t>Installation of Topaz for Total Test</a:t>
            </a:r>
          </a:p>
          <a:p>
            <a:endParaRPr lang="en-US" sz="1100" dirty="0"/>
          </a:p>
          <a:p>
            <a:pPr marL="225425" indent="-225425">
              <a:buFont typeface="Arial" pitchFamily="34" charset="0"/>
              <a:buChar char="•"/>
            </a:pPr>
            <a:r>
              <a:rPr lang="en-US" sz="1100" dirty="0"/>
              <a:t>Assessment of Application Discovery and Application Delivery Intelligence (ADDI) – pending closure, CBA and recommendation.</a:t>
            </a:r>
          </a:p>
          <a:p>
            <a:pPr marL="225425" indent="-225425">
              <a:buFont typeface="Arial" pitchFamily="34" charset="0"/>
              <a:buChar char="•"/>
            </a:pPr>
            <a:endParaRPr lang="en-US" sz="1100" dirty="0"/>
          </a:p>
          <a:p>
            <a:pPr marL="225425" indent="-225425">
              <a:buFont typeface="Arial" pitchFamily="34" charset="0"/>
              <a:buChar char="•"/>
            </a:pPr>
            <a:r>
              <a:rPr lang="en-US" sz="1100" dirty="0"/>
              <a:t>Assessment of Jenkins as Mainframe CICD pipeline and </a:t>
            </a:r>
            <a:r>
              <a:rPr lang="en-US" sz="1100" dirty="0" err="1"/>
              <a:t>SonarCOBOl</a:t>
            </a:r>
            <a:r>
              <a:rPr lang="en-US" sz="1100" dirty="0"/>
              <a:t> for code quality check</a:t>
            </a:r>
          </a:p>
          <a:p>
            <a:pPr marL="225425" indent="-225425">
              <a:buFont typeface="Arial" pitchFamily="34" charset="0"/>
              <a:buChar char="•"/>
            </a:pPr>
            <a:endParaRPr lang="en-US" sz="1100" dirty="0"/>
          </a:p>
          <a:p>
            <a:pPr marL="225425" indent="-225425">
              <a:buFont typeface="Arial" pitchFamily="34" charset="0"/>
              <a:buChar char="•"/>
            </a:pPr>
            <a:r>
              <a:rPr lang="en-US" sz="1100" dirty="0"/>
              <a:t>PoC to evaluate Rational Application Developer (enables HATS/RCP) – on hold pending upgrade of RDz to </a:t>
            </a:r>
            <a:r>
              <a:rPr lang="en-US" sz="1100" dirty="0" err="1"/>
              <a:t>IDz</a:t>
            </a:r>
            <a:r>
              <a:rPr lang="en-US" sz="1100" dirty="0"/>
              <a:t>.</a:t>
            </a:r>
          </a:p>
          <a:p>
            <a:pPr marL="225425" indent="-225425">
              <a:buFont typeface="Arial" pitchFamily="34" charset="0"/>
              <a:buChar char="•"/>
            </a:pPr>
            <a:endParaRPr lang="en-US" sz="1100" dirty="0"/>
          </a:p>
          <a:p>
            <a:pPr marL="225425" indent="-225425">
              <a:buFont typeface="Arial" pitchFamily="34" charset="0"/>
              <a:buChar char="•"/>
            </a:pPr>
            <a:endParaRPr lang="en-US" sz="1200" dirty="0"/>
          </a:p>
          <a:p>
            <a:pPr marL="225425" indent="-225425">
              <a:buFont typeface="Arial" pitchFamily="34" charset="0"/>
              <a:buChar char="•"/>
            </a:pPr>
            <a:endParaRPr lang="en-US" sz="1200" dirty="0"/>
          </a:p>
          <a:p>
            <a:pPr marL="169069" indent="-169069">
              <a:buFont typeface="Arial" pitchFamily="34" charset="0"/>
              <a:buChar char="•"/>
            </a:pPr>
            <a:endParaRPr lang="en-US" sz="1200" dirty="0">
              <a:solidFill>
                <a:srgbClr val="00B050"/>
              </a:solidFill>
            </a:endParaRPr>
          </a:p>
          <a:p>
            <a:endParaRPr lang="en-US" sz="1200" dirty="0">
              <a:solidFill>
                <a:srgbClr val="00B050"/>
              </a:solidFill>
            </a:endParaRPr>
          </a:p>
          <a:p>
            <a:pPr marL="169069" indent="-169069">
              <a:buFont typeface="Arial" pitchFamily="34" charset="0"/>
              <a:buChar char="•"/>
            </a:pPr>
            <a:endParaRPr lang="en-US" sz="1200" dirty="0">
              <a:solidFill>
                <a:srgbClr val="00B050"/>
              </a:solidFill>
            </a:endParaRPr>
          </a:p>
        </p:txBody>
      </p:sp>
      <p:sp>
        <p:nvSpPr>
          <p:cNvPr id="24" name="TextBox 23"/>
          <p:cNvSpPr txBox="1"/>
          <p:nvPr/>
        </p:nvSpPr>
        <p:spPr>
          <a:xfrm>
            <a:off x="5814725" y="1636581"/>
            <a:ext cx="2124346" cy="5062924"/>
          </a:xfrm>
          <a:prstGeom prst="rect">
            <a:avLst/>
          </a:prstGeom>
          <a:noFill/>
        </p:spPr>
        <p:txBody>
          <a:bodyPr wrap="square" rtlCol="0">
            <a:spAutoFit/>
          </a:bodyPr>
          <a:lstStyle/>
          <a:p>
            <a:endParaRPr lang="en-US" sz="900" dirty="0"/>
          </a:p>
          <a:p>
            <a:pPr marL="225425" indent="-225425">
              <a:buFont typeface="Arial" pitchFamily="34" charset="0"/>
              <a:buChar char="•"/>
            </a:pPr>
            <a:r>
              <a:rPr lang="en-US" sz="1100" dirty="0"/>
              <a:t>Proof Of Concept for Sonar COBOL and Jenkins</a:t>
            </a:r>
          </a:p>
          <a:p>
            <a:pPr marL="225425" indent="-225425">
              <a:buFont typeface="Arial" pitchFamily="34" charset="0"/>
              <a:buChar char="•"/>
            </a:pPr>
            <a:endParaRPr lang="en-US" sz="1100" dirty="0"/>
          </a:p>
          <a:p>
            <a:pPr marL="171450" indent="-171450">
              <a:buFont typeface="Arial" panose="020B0604020202020204" pitchFamily="34" charset="0"/>
              <a:buChar char="•"/>
            </a:pPr>
            <a:r>
              <a:rPr lang="en-US" sz="1100" dirty="0"/>
              <a:t>Strengthen CICD Pipeline by assessment of productions mentioned below:</a:t>
            </a:r>
          </a:p>
          <a:p>
            <a:endParaRPr lang="en-US" sz="1100" dirty="0"/>
          </a:p>
          <a:p>
            <a:pPr marL="401638" lvl="1" indent="-234950">
              <a:buFont typeface="Wingdings" panose="05000000000000000000" pitchFamily="2" charset="2"/>
              <a:buChar char="v"/>
            </a:pPr>
            <a:r>
              <a:rPr lang="en-US" sz="1100" dirty="0"/>
              <a:t>JIRA for Project tracking</a:t>
            </a:r>
          </a:p>
          <a:p>
            <a:pPr marL="401638" lvl="1" indent="-234950">
              <a:buFont typeface="Wingdings" panose="05000000000000000000" pitchFamily="2" charset="2"/>
              <a:buChar char="v"/>
            </a:pPr>
            <a:r>
              <a:rPr lang="en-US" sz="1100" dirty="0"/>
              <a:t>JENKINS/Urban Code Deploy for Continuous Delivery</a:t>
            </a:r>
          </a:p>
          <a:p>
            <a:pPr marL="401638" lvl="1" indent="-234950">
              <a:buFont typeface="Wingdings" panose="05000000000000000000" pitchFamily="2" charset="2"/>
              <a:buChar char="v"/>
            </a:pPr>
            <a:r>
              <a:rPr lang="en-US" sz="1100" dirty="0"/>
              <a:t>Evaluate SonarCOBOL vs software analyzer in CI pipeline</a:t>
            </a:r>
          </a:p>
          <a:p>
            <a:pPr marL="401638" lvl="1" indent="-234950">
              <a:buFont typeface="Wingdings" panose="05000000000000000000" pitchFamily="2" charset="2"/>
              <a:buChar char="v"/>
            </a:pPr>
            <a:r>
              <a:rPr lang="en-US" sz="1100" dirty="0"/>
              <a:t>Evaluate UCD </a:t>
            </a:r>
            <a:r>
              <a:rPr lang="en-US" sz="1100"/>
              <a:t>(urban </a:t>
            </a:r>
            <a:r>
              <a:rPr lang="en-US" sz="1100" dirty="0"/>
              <a:t>code Deploy for deployment</a:t>
            </a:r>
          </a:p>
          <a:p>
            <a:pPr marL="338138" lvl="1" indent="-171450">
              <a:buFont typeface="Arial" panose="020B0604020202020204" pitchFamily="34" charset="0"/>
              <a:buChar char="•"/>
            </a:pPr>
            <a:r>
              <a:rPr lang="en-US" sz="1100" dirty="0"/>
              <a:t>Explore other tools for mainframe modernization like z/OS Connect and </a:t>
            </a:r>
            <a:r>
              <a:rPr lang="en-US" sz="1100" dirty="0" err="1"/>
              <a:t>zD&amp;T</a:t>
            </a:r>
            <a:endParaRPr lang="en-US" sz="1100" dirty="0"/>
          </a:p>
          <a:p>
            <a:pPr marL="401638" lvl="1" indent="-234950">
              <a:buFont typeface="Wingdings" panose="05000000000000000000" pitchFamily="2" charset="2"/>
              <a:buChar char="v"/>
            </a:pPr>
            <a:endParaRPr lang="en-US" sz="1200" dirty="0"/>
          </a:p>
          <a:p>
            <a:pPr marL="401638" lvl="1" indent="-234950">
              <a:buFont typeface="Wingdings" panose="05000000000000000000" pitchFamily="2" charset="2"/>
              <a:buChar char="v"/>
            </a:pPr>
            <a:endParaRPr lang="en-US" sz="1200" dirty="0">
              <a:solidFill>
                <a:srgbClr val="0F9FC3"/>
              </a:solidFill>
            </a:endParaRPr>
          </a:p>
          <a:p>
            <a:pPr marL="401638" lvl="1" indent="-234950">
              <a:buFont typeface="Wingdings" panose="05000000000000000000" pitchFamily="2" charset="2"/>
              <a:buChar char="v"/>
            </a:pPr>
            <a:endParaRPr lang="en-US" sz="1200" dirty="0">
              <a:solidFill>
                <a:srgbClr val="0F9FC3"/>
              </a:solidFill>
            </a:endParaRPr>
          </a:p>
          <a:p>
            <a:pPr marL="128588" indent="-128588">
              <a:buFont typeface="Arial" panose="020B0604020202020204" pitchFamily="34" charset="0"/>
              <a:buChar char="•"/>
            </a:pPr>
            <a:endParaRPr lang="en-US" sz="1200" dirty="0">
              <a:solidFill>
                <a:srgbClr val="0F9FC3"/>
              </a:solidFill>
            </a:endParaRPr>
          </a:p>
          <a:p>
            <a:pPr marL="128588" indent="-128588">
              <a:buFont typeface="Arial" panose="020B0604020202020204" pitchFamily="34" charset="0"/>
              <a:buChar char="•"/>
            </a:pPr>
            <a:endParaRPr lang="en-US" sz="1200" dirty="0">
              <a:solidFill>
                <a:srgbClr val="0F9FC3"/>
              </a:solidFill>
            </a:endParaRPr>
          </a:p>
          <a:p>
            <a:endParaRPr lang="en-US" sz="900" dirty="0"/>
          </a:p>
          <a:p>
            <a:pPr marL="169069" indent="-169069">
              <a:buFont typeface="Arial" pitchFamily="34" charset="0"/>
              <a:buChar char="•"/>
            </a:pPr>
            <a:endParaRPr lang="en-US" sz="900" dirty="0"/>
          </a:p>
          <a:p>
            <a:pPr marL="169069" indent="-169069">
              <a:buFont typeface="Arial" pitchFamily="34" charset="0"/>
              <a:buChar char="•"/>
            </a:pPr>
            <a:endParaRPr lang="en-US" sz="900" dirty="0"/>
          </a:p>
          <a:p>
            <a:pPr marL="169069" indent="-169069">
              <a:buFont typeface="Arial" pitchFamily="34" charset="0"/>
              <a:buChar char="•"/>
            </a:pPr>
            <a:endParaRPr lang="en-US" sz="900" dirty="0"/>
          </a:p>
          <a:p>
            <a:pPr marL="169069" indent="-169069">
              <a:buFont typeface="Arial" pitchFamily="34" charset="0"/>
              <a:buChar char="•"/>
            </a:pPr>
            <a:endParaRPr lang="en-US" sz="900" dirty="0"/>
          </a:p>
        </p:txBody>
      </p:sp>
    </p:spTree>
    <p:extLst>
      <p:ext uri="{BB962C8B-B14F-4D97-AF65-F5344CB8AC3E}">
        <p14:creationId xmlns:p14="http://schemas.microsoft.com/office/powerpoint/2010/main" val="2311241095"/>
      </p:ext>
    </p:extLst>
  </p:cSld>
  <p:clrMapOvr>
    <a:masterClrMapping/>
  </p:clrMapOvr>
  <p:transition spd="med"/>
</p:sld>
</file>

<file path=ppt/theme/theme1.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693850</TotalTime>
  <Words>4185</Words>
  <Application>Microsoft Office PowerPoint</Application>
  <PresentationFormat>On-screen Show (16:9)</PresentationFormat>
  <Paragraphs>749</Paragraphs>
  <Slides>56</Slides>
  <Notes>22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Arial</vt:lpstr>
      <vt:lpstr>Calibri</vt:lpstr>
      <vt:lpstr>Franklin Gothic Book</vt:lpstr>
      <vt:lpstr>Helvetica</vt:lpstr>
      <vt:lpstr>IBM Plex Sans</vt:lpstr>
      <vt:lpstr>IBM Plex Sans Text</vt:lpstr>
      <vt:lpstr>Lucida Console</vt:lpstr>
      <vt:lpstr>Times New Roman</vt:lpstr>
      <vt:lpstr>Wingdings</vt:lpstr>
      <vt:lpstr>Infosys Template 1</vt:lpstr>
      <vt:lpstr>DevOps Transformation for Mainframes</vt:lpstr>
      <vt:lpstr>PowerPoint Presentation</vt:lpstr>
      <vt:lpstr>DevOps on Mainframes – Why and How?</vt:lpstr>
      <vt:lpstr>PowerPoint Presentation</vt:lpstr>
      <vt:lpstr>PowerPoint Presentation</vt:lpstr>
      <vt:lpstr>PowerPoint Presentation</vt:lpstr>
      <vt:lpstr>The Ameriprise DevOps Journey – Re-cap</vt:lpstr>
      <vt:lpstr>Mainframe DevOps at Ameriprise</vt:lpstr>
      <vt:lpstr>DevOps Journey thus far..</vt:lpstr>
      <vt:lpstr>Benefits observed</vt:lpstr>
      <vt:lpstr>PowerPoint Presentation</vt:lpstr>
      <vt:lpstr>What’s NEXT to a Complete DevOps transformation?</vt:lpstr>
      <vt:lpstr>Achieving complete DevOps transformation </vt:lpstr>
      <vt:lpstr>Developer workflow Stream</vt:lpstr>
      <vt:lpstr>DEMO – 1 : Features of IDz with JIRA, GIT, ADDI Integration</vt:lpstr>
      <vt:lpstr>Automated Testing framework</vt:lpstr>
      <vt:lpstr>Continuous Integration and Deployment (CI-CD)</vt:lpstr>
      <vt:lpstr>DEMO – 2 : Automated Testing (Continuous Testing)</vt:lpstr>
      <vt:lpstr>Next Steps – PoCs under parallel Themes  </vt:lpstr>
      <vt:lpstr>Environment Provisioning Solution Details – From A large European Bank Case Study</vt:lpstr>
      <vt:lpstr>Mainframe virtualization (zD&amp;T) - Outcome</vt:lpstr>
      <vt:lpstr>Automated Environment Provisioning using zD&amp;T using v11 Tools </vt:lpstr>
      <vt:lpstr>Git for z Systems</vt:lpstr>
      <vt:lpstr>What is Git?</vt:lpstr>
      <vt:lpstr>What does SCM stand for ?</vt:lpstr>
      <vt:lpstr>Library Managers</vt:lpstr>
      <vt:lpstr>Full configuration</vt:lpstr>
      <vt:lpstr>What is Git?</vt:lpstr>
      <vt:lpstr>Git in a nutshell</vt:lpstr>
      <vt:lpstr>PowerPoint Presentation</vt:lpstr>
      <vt:lpstr>Using Git with IBM Dependency Based Build (DBB)</vt:lpstr>
      <vt:lpstr>PowerPoint Presentation</vt:lpstr>
      <vt:lpstr>PowerPoint Presentation</vt:lpstr>
      <vt:lpstr>DBB  Build Scenarios</vt:lpstr>
      <vt:lpstr>DDB – A Sample Groovy Cobol Compile Script</vt:lpstr>
      <vt:lpstr>DBB Web Application …</vt:lpstr>
      <vt:lpstr>Migration Path from Current State to Git-DBB Solution</vt:lpstr>
      <vt:lpstr>PowerPoint Presentation</vt:lpstr>
      <vt:lpstr>Breaking down the monolith - Interactions of applications</vt:lpstr>
      <vt:lpstr>Git Migration White Paper</vt:lpstr>
      <vt:lpstr>PowerPoint Presentation</vt:lpstr>
      <vt:lpstr>Proposed vision for CI/CD @Ameriprise </vt:lpstr>
      <vt:lpstr>Q&amp;A</vt:lpstr>
      <vt:lpstr>PowerPoint Presentation</vt:lpstr>
      <vt:lpstr>PowerPoint Presentation</vt:lpstr>
      <vt:lpstr>PowerPoint Presentation</vt:lpstr>
      <vt:lpstr>PowerPoint Presentation</vt:lpstr>
      <vt:lpstr>A DevOps on MF Case Studies</vt:lpstr>
      <vt:lpstr>PowerPoint Presentation</vt:lpstr>
      <vt:lpstr>PowerPoint Presentation</vt:lpstr>
      <vt:lpstr>PowerPoint Presentation</vt:lpstr>
      <vt:lpstr>The Journey …</vt:lpstr>
      <vt:lpstr>The Vision…</vt:lpstr>
      <vt:lpstr>Our Differentiators</vt:lpstr>
      <vt:lpstr>DEMO – 2 : GIT – DBB build in IDz</vt:lpstr>
      <vt:lpstr>DEMO – 3 : SonarQube for Cobol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S.</dc:creator>
  <cp:lastModifiedBy>Nelson Lopez</cp:lastModifiedBy>
  <cp:revision>511</cp:revision>
  <dcterms:modified xsi:type="dcterms:W3CDTF">2019-05-25T23:37:33Z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1813203</vt:lpwstr>
  </property>
  <property fmtid="{D5CDD505-2E9C-101B-9397-08002B2CF9AE}" pid="3" name="NXPowerLiteSettings">
    <vt:lpwstr>E7000400038000</vt:lpwstr>
  </property>
  <property fmtid="{D5CDD505-2E9C-101B-9397-08002B2CF9AE}" pid="4" name="NXPowerLiteVersion">
    <vt:lpwstr>D6.1.0</vt:lpwstr>
  </property>
  <property fmtid="{D5CDD505-2E9C-101B-9397-08002B2CF9AE}" pid="5" name="MSIP_Label_be4b3411-284d-4d31-bd4f-bc13ef7f1fd6_Enabled">
    <vt:lpwstr>True</vt:lpwstr>
  </property>
  <property fmtid="{D5CDD505-2E9C-101B-9397-08002B2CF9AE}" pid="6" name="MSIP_Label_be4b3411-284d-4d31-bd4f-bc13ef7f1fd6_SiteId">
    <vt:lpwstr>63ce7d59-2f3e-42cd-a8cc-be764cff5eb6</vt:lpwstr>
  </property>
  <property fmtid="{D5CDD505-2E9C-101B-9397-08002B2CF9AE}" pid="7" name="MSIP_Label_be4b3411-284d-4d31-bd4f-bc13ef7f1fd6_Owner">
    <vt:lpwstr>shikha.arya@ad.infosys.com</vt:lpwstr>
  </property>
  <property fmtid="{D5CDD505-2E9C-101B-9397-08002B2CF9AE}" pid="8" name="MSIP_Label_be4b3411-284d-4d31-bd4f-bc13ef7f1fd6_SetDate">
    <vt:lpwstr>2019-02-22T08:59:54.1002114Z</vt:lpwstr>
  </property>
  <property fmtid="{D5CDD505-2E9C-101B-9397-08002B2CF9AE}" pid="9" name="MSIP_Label_be4b3411-284d-4d31-bd4f-bc13ef7f1fd6_Name">
    <vt:lpwstr>Internal</vt:lpwstr>
  </property>
  <property fmtid="{D5CDD505-2E9C-101B-9397-08002B2CF9AE}" pid="10" name="MSIP_Label_be4b3411-284d-4d31-bd4f-bc13ef7f1fd6_Application">
    <vt:lpwstr>Microsoft Azure Information Protection</vt:lpwstr>
  </property>
  <property fmtid="{D5CDD505-2E9C-101B-9397-08002B2CF9AE}" pid="11" name="MSIP_Label_be4b3411-284d-4d31-bd4f-bc13ef7f1fd6_Extended_MSFT_Method">
    <vt:lpwstr>Automatic</vt:lpwstr>
  </property>
  <property fmtid="{D5CDD505-2E9C-101B-9397-08002B2CF9AE}" pid="12" name="MSIP_Label_a0819fa7-4367-4500-ba88-dd630d977609_Enabled">
    <vt:lpwstr>True</vt:lpwstr>
  </property>
  <property fmtid="{D5CDD505-2E9C-101B-9397-08002B2CF9AE}" pid="13" name="MSIP_Label_a0819fa7-4367-4500-ba88-dd630d977609_SiteId">
    <vt:lpwstr>63ce7d59-2f3e-42cd-a8cc-be764cff5eb6</vt:lpwstr>
  </property>
  <property fmtid="{D5CDD505-2E9C-101B-9397-08002B2CF9AE}" pid="14" name="MSIP_Label_a0819fa7-4367-4500-ba88-dd630d977609_Owner">
    <vt:lpwstr>shikha.arya@ad.infosys.com</vt:lpwstr>
  </property>
  <property fmtid="{D5CDD505-2E9C-101B-9397-08002B2CF9AE}" pid="15" name="MSIP_Label_a0819fa7-4367-4500-ba88-dd630d977609_SetDate">
    <vt:lpwstr>2019-02-22T08:59:54.1002114Z</vt:lpwstr>
  </property>
  <property fmtid="{D5CDD505-2E9C-101B-9397-08002B2CF9AE}" pid="16" name="MSIP_Label_a0819fa7-4367-4500-ba88-dd630d977609_Name">
    <vt:lpwstr>Companywide usage</vt:lpwstr>
  </property>
  <property fmtid="{D5CDD505-2E9C-101B-9397-08002B2CF9AE}" pid="17" name="MSIP_Label_a0819fa7-4367-4500-ba88-dd630d977609_Application">
    <vt:lpwstr>Microsoft Azure Information Protection</vt:lpwstr>
  </property>
  <property fmtid="{D5CDD505-2E9C-101B-9397-08002B2CF9AE}" pid="18" name="MSIP_Label_a0819fa7-4367-4500-ba88-dd630d977609_Parent">
    <vt:lpwstr>be4b3411-284d-4d31-bd4f-bc13ef7f1fd6</vt:lpwstr>
  </property>
  <property fmtid="{D5CDD505-2E9C-101B-9397-08002B2CF9AE}" pid="19" name="MSIP_Label_a0819fa7-4367-4500-ba88-dd630d977609_Extended_MSFT_Method">
    <vt:lpwstr>Automatic</vt:lpwstr>
  </property>
  <property fmtid="{D5CDD505-2E9C-101B-9397-08002B2CF9AE}" pid="20" name="Sensitivity">
    <vt:lpwstr>Internal Companywide usage</vt:lpwstr>
  </property>
</Properties>
</file>